
<file path=[Content_Types].xml><?xml version="1.0" encoding="utf-8"?>
<Types xmlns="http://schemas.openxmlformats.org/package/2006/content-types">
  <Default Extension="png" ContentType="image/png"/>
  <Default Extension="bin" ContentType="application/vnd.ms-office.activeX"/>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ctiveX/activeX1.xml" ContentType="application/vnd.ms-office.activeX+xml"/>
  <Override PartName="/ppt/activeX/activeX2.xml" ContentType="application/vnd.ms-office.activeX+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1.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29" r:id="rId2"/>
    <p:sldMasterId id="2147484268" r:id="rId3"/>
    <p:sldMasterId id="2147484280" r:id="rId4"/>
    <p:sldMasterId id="2147484290" r:id="rId5"/>
    <p:sldMasterId id="2147484307" r:id="rId6"/>
    <p:sldMasterId id="2147484431" r:id="rId7"/>
    <p:sldMasterId id="2147484448" r:id="rId8"/>
    <p:sldMasterId id="2147484502" r:id="rId9"/>
  </p:sldMasterIdLst>
  <p:notesMasterIdLst>
    <p:notesMasterId r:id="rId95"/>
  </p:notesMasterIdLst>
  <p:handoutMasterIdLst>
    <p:handoutMasterId r:id="rId96"/>
  </p:handoutMasterIdLst>
  <p:sldIdLst>
    <p:sldId id="1339" r:id="rId10"/>
    <p:sldId id="1344" r:id="rId11"/>
    <p:sldId id="1470" r:id="rId12"/>
    <p:sldId id="1340" r:id="rId13"/>
    <p:sldId id="1380" r:id="rId14"/>
    <p:sldId id="1365" r:id="rId15"/>
    <p:sldId id="1366" r:id="rId16"/>
    <p:sldId id="1368" r:id="rId17"/>
    <p:sldId id="1370" r:id="rId18"/>
    <p:sldId id="1371" r:id="rId19"/>
    <p:sldId id="1374" r:id="rId20"/>
    <p:sldId id="1375" r:id="rId21"/>
    <p:sldId id="1452" r:id="rId22"/>
    <p:sldId id="1363" r:id="rId23"/>
    <p:sldId id="1381" r:id="rId24"/>
    <p:sldId id="1364" r:id="rId25"/>
    <p:sldId id="1343" r:id="rId26"/>
    <p:sldId id="1395" r:id="rId27"/>
    <p:sldId id="1386" r:id="rId28"/>
    <p:sldId id="1387" r:id="rId29"/>
    <p:sldId id="1390" r:id="rId30"/>
    <p:sldId id="1391" r:id="rId31"/>
    <p:sldId id="1384" r:id="rId32"/>
    <p:sldId id="1385" r:id="rId33"/>
    <p:sldId id="1389" r:id="rId34"/>
    <p:sldId id="1388" r:id="rId35"/>
    <p:sldId id="1394" r:id="rId36"/>
    <p:sldId id="1464" r:id="rId37"/>
    <p:sldId id="1392" r:id="rId38"/>
    <p:sldId id="1393" r:id="rId39"/>
    <p:sldId id="1397" r:id="rId40"/>
    <p:sldId id="1399" r:id="rId41"/>
    <p:sldId id="1431" r:id="rId42"/>
    <p:sldId id="1466" r:id="rId43"/>
    <p:sldId id="1398" r:id="rId44"/>
    <p:sldId id="1465" r:id="rId45"/>
    <p:sldId id="1468" r:id="rId46"/>
    <p:sldId id="1467" r:id="rId47"/>
    <p:sldId id="1412" r:id="rId48"/>
    <p:sldId id="1409" r:id="rId49"/>
    <p:sldId id="1352" r:id="rId50"/>
    <p:sldId id="1426" r:id="rId51"/>
    <p:sldId id="1432" r:id="rId52"/>
    <p:sldId id="1433" r:id="rId53"/>
    <p:sldId id="1437" r:id="rId54"/>
    <p:sldId id="1436" r:id="rId55"/>
    <p:sldId id="1435" r:id="rId56"/>
    <p:sldId id="1434" r:id="rId57"/>
    <p:sldId id="1419" r:id="rId58"/>
    <p:sldId id="1420" r:id="rId59"/>
    <p:sldId id="1413" r:id="rId60"/>
    <p:sldId id="1414" r:id="rId61"/>
    <p:sldId id="1416" r:id="rId62"/>
    <p:sldId id="1417" r:id="rId63"/>
    <p:sldId id="1418" r:id="rId64"/>
    <p:sldId id="1421" r:id="rId65"/>
    <p:sldId id="1355" r:id="rId66"/>
    <p:sldId id="1427" r:id="rId67"/>
    <p:sldId id="1453" r:id="rId68"/>
    <p:sldId id="1454" r:id="rId69"/>
    <p:sldId id="1449" r:id="rId70"/>
    <p:sldId id="1450" r:id="rId71"/>
    <p:sldId id="1451" r:id="rId72"/>
    <p:sldId id="1455" r:id="rId73"/>
    <p:sldId id="1457" r:id="rId74"/>
    <p:sldId id="1458" r:id="rId75"/>
    <p:sldId id="1461" r:id="rId76"/>
    <p:sldId id="1462" r:id="rId77"/>
    <p:sldId id="1351" r:id="rId78"/>
    <p:sldId id="1428" r:id="rId79"/>
    <p:sldId id="1438" r:id="rId80"/>
    <p:sldId id="1429" r:id="rId81"/>
    <p:sldId id="1439" r:id="rId82"/>
    <p:sldId id="1440" r:id="rId83"/>
    <p:sldId id="1441" r:id="rId84"/>
    <p:sldId id="1442" r:id="rId85"/>
    <p:sldId id="1443" r:id="rId86"/>
    <p:sldId id="1444" r:id="rId87"/>
    <p:sldId id="1445" r:id="rId88"/>
    <p:sldId id="1446" r:id="rId89"/>
    <p:sldId id="1447" r:id="rId90"/>
    <p:sldId id="1471" r:id="rId91"/>
    <p:sldId id="1463" r:id="rId92"/>
    <p:sldId id="1469" r:id="rId93"/>
    <p:sldId id="1248" r:id="rId9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0C8682EF-709C-4DD2-B11B-19E2D910C2A9}">
          <p14:sldIdLst>
            <p14:sldId id="1339"/>
            <p14:sldId id="1344"/>
            <p14:sldId id="1470"/>
          </p14:sldIdLst>
        </p14:section>
        <p14:section name="Intro" id="{5CD47C7B-7832-4649-B83F-7D7B68CFDC4C}">
          <p14:sldIdLst>
            <p14:sldId id="1340"/>
            <p14:sldId id="1380"/>
            <p14:sldId id="1365"/>
            <p14:sldId id="1366"/>
            <p14:sldId id="1368"/>
            <p14:sldId id="1370"/>
            <p14:sldId id="1371"/>
            <p14:sldId id="1374"/>
            <p14:sldId id="1375"/>
            <p14:sldId id="1452"/>
            <p14:sldId id="1363"/>
            <p14:sldId id="1381"/>
            <p14:sldId id="1364"/>
          </p14:sldIdLst>
        </p14:section>
        <p14:section name="Build" id="{C228091B-C14A-449A-BA7B-B7BE24B1AD64}">
          <p14:sldIdLst>
            <p14:sldId id="1343"/>
            <p14:sldId id="1395"/>
            <p14:sldId id="1386"/>
            <p14:sldId id="1387"/>
            <p14:sldId id="1390"/>
            <p14:sldId id="1391"/>
            <p14:sldId id="1384"/>
            <p14:sldId id="1385"/>
            <p14:sldId id="1389"/>
            <p14:sldId id="1388"/>
            <p14:sldId id="1394"/>
            <p14:sldId id="1464"/>
            <p14:sldId id="1392"/>
            <p14:sldId id="1393"/>
            <p14:sldId id="1397"/>
          </p14:sldIdLst>
        </p14:section>
        <p14:section name="Testing and Deploy" id="{C2A6605A-14F8-4093-A9C1-D1186FD48789}">
          <p14:sldIdLst>
            <p14:sldId id="1399"/>
            <p14:sldId id="1431"/>
            <p14:sldId id="1466"/>
            <p14:sldId id="1398"/>
            <p14:sldId id="1465"/>
            <p14:sldId id="1468"/>
            <p14:sldId id="1467"/>
            <p14:sldId id="1412"/>
            <p14:sldId id="1409"/>
          </p14:sldIdLst>
        </p14:section>
        <p14:section name="Deployment" id="{5138DF07-49E8-4C12-ACE1-D86170F2F1D1}">
          <p14:sldIdLst>
            <p14:sldId id="1352"/>
            <p14:sldId id="1426"/>
            <p14:sldId id="1432"/>
            <p14:sldId id="1433"/>
            <p14:sldId id="1437"/>
            <p14:sldId id="1436"/>
            <p14:sldId id="1435"/>
            <p14:sldId id="1434"/>
            <p14:sldId id="1419"/>
            <p14:sldId id="1420"/>
            <p14:sldId id="1413"/>
            <p14:sldId id="1414"/>
            <p14:sldId id="1416"/>
            <p14:sldId id="1417"/>
            <p14:sldId id="1418"/>
            <p14:sldId id="1421"/>
          </p14:sldIdLst>
        </p14:section>
        <p14:section name="Release" id="{F4EC5838-1452-4D7F-A4A9-292F89DB4C75}">
          <p14:sldIdLst>
            <p14:sldId id="1355"/>
            <p14:sldId id="1427"/>
            <p14:sldId id="1453"/>
            <p14:sldId id="1454"/>
            <p14:sldId id="1449"/>
            <p14:sldId id="1450"/>
            <p14:sldId id="1451"/>
            <p14:sldId id="1455"/>
            <p14:sldId id="1457"/>
            <p14:sldId id="1458"/>
            <p14:sldId id="1461"/>
            <p14:sldId id="1462"/>
          </p14:sldIdLst>
        </p14:section>
        <p14:section name="Maintain and Monitor" id="{3E10389B-3B3A-437E-980A-80C6E1CC1048}">
          <p14:sldIdLst>
            <p14:sldId id="1351"/>
            <p14:sldId id="1428"/>
            <p14:sldId id="1438"/>
            <p14:sldId id="1429"/>
            <p14:sldId id="1439"/>
            <p14:sldId id="1440"/>
            <p14:sldId id="1441"/>
            <p14:sldId id="1442"/>
            <p14:sldId id="1443"/>
            <p14:sldId id="1444"/>
            <p14:sldId id="1445"/>
            <p14:sldId id="1446"/>
            <p14:sldId id="1447"/>
            <p14:sldId id="1471"/>
            <p14:sldId id="1463"/>
          </p14:sldIdLst>
        </p14:section>
        <p14:section name="White Template" id="{5B0B8DFF-57E5-4D4B-BA72-542DF84B8E2F}">
          <p14:sldIdLst>
            <p14:sldId id="1469"/>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a:srgbClr val="70AD47"/>
    <a:srgbClr val="B4009E"/>
    <a:srgbClr val="0078D7"/>
    <a:srgbClr val="00188F"/>
    <a:srgbClr val="107C10"/>
    <a:srgbClr val="008272"/>
    <a:srgbClr val="00205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9700" autoAdjust="0"/>
  </p:normalViewPr>
  <p:slideViewPr>
    <p:cSldViewPr>
      <p:cViewPr varScale="1">
        <p:scale>
          <a:sx n="45" d="100"/>
          <a:sy n="45" d="100"/>
        </p:scale>
        <p:origin x="920" y="52"/>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97"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5512D11C-5CC6-11CF-8D67-00AA00BDCE1D}" ax:persistence="persistStream" r:id="rId1"/>
</file>

<file path=ppt/activeX/activeX2.xml><?xml version="1.0" encoding="utf-8"?>
<ax:ocx xmlns:ax="http://schemas.microsoft.com/office/2006/activeX" xmlns:r="http://schemas.openxmlformats.org/officeDocument/2006/relationships" ax:classid="{5512D11C-5CC6-11CF-8D67-00AA00BDCE1D}" ax:persistence="persistStream" r:id="rId1"/>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04CF5-BEEA-482A-B818-63278A48F6F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C1ADE50-A543-4398-ABAC-F9919C0C1FB7}">
      <dgm:prSet phldrT="[Text]"/>
      <dgm:spPr/>
      <dgm:t>
        <a:bodyPr/>
        <a:lstStyle/>
        <a:p>
          <a:r>
            <a:rPr lang="en-US" b="1" dirty="0"/>
            <a:t>Test Manager</a:t>
          </a:r>
          <a:endParaRPr lang="en-US" dirty="0"/>
        </a:p>
      </dgm:t>
    </dgm:pt>
    <dgm:pt modelId="{309AACF6-9909-4D32-921D-41EE73130C29}" type="parTrans" cxnId="{F60E3D2A-4C51-4BAB-ADC8-A83E2C0737FF}">
      <dgm:prSet/>
      <dgm:spPr/>
      <dgm:t>
        <a:bodyPr/>
        <a:lstStyle/>
        <a:p>
          <a:endParaRPr lang="en-US"/>
        </a:p>
      </dgm:t>
    </dgm:pt>
    <dgm:pt modelId="{21F6163B-1DDA-4B34-BBCF-ED944FC7577A}" type="sibTrans" cxnId="{F60E3D2A-4C51-4BAB-ADC8-A83E2C0737FF}">
      <dgm:prSet/>
      <dgm:spPr/>
      <dgm:t>
        <a:bodyPr/>
        <a:lstStyle/>
        <a:p>
          <a:endParaRPr lang="en-US"/>
        </a:p>
      </dgm:t>
    </dgm:pt>
    <dgm:pt modelId="{7C900CDD-433F-4CA3-849A-6D938A49CD6C}">
      <dgm:prSet phldrT="[Text]"/>
      <dgm:spPr/>
      <dgm:t>
        <a:bodyPr/>
        <a:lstStyle/>
        <a:p>
          <a:r>
            <a:rPr lang="en-US" b="0" dirty="0"/>
            <a:t>Exploratory Testing</a:t>
          </a:r>
        </a:p>
      </dgm:t>
    </dgm:pt>
    <dgm:pt modelId="{B7D68F8E-A15F-4CE6-8D67-8BEC732B4907}" type="parTrans" cxnId="{D69D011D-D66B-4424-9E6B-CE3EDE2327DA}">
      <dgm:prSet/>
      <dgm:spPr/>
      <dgm:t>
        <a:bodyPr/>
        <a:lstStyle/>
        <a:p>
          <a:endParaRPr lang="en-US"/>
        </a:p>
      </dgm:t>
    </dgm:pt>
    <dgm:pt modelId="{08ABC2D9-0939-4C3F-ACE8-CF85138537EF}" type="sibTrans" cxnId="{D69D011D-D66B-4424-9E6B-CE3EDE2327DA}">
      <dgm:prSet/>
      <dgm:spPr/>
      <dgm:t>
        <a:bodyPr/>
        <a:lstStyle/>
        <a:p>
          <a:endParaRPr lang="en-US"/>
        </a:p>
      </dgm:t>
    </dgm:pt>
    <dgm:pt modelId="{9AF034D8-E0F4-42D0-AF3B-6A5D29594118}">
      <dgm:prSet phldrT="[Text]"/>
      <dgm:spPr/>
      <dgm:t>
        <a:bodyPr/>
        <a:lstStyle/>
        <a:p>
          <a:r>
            <a:rPr lang="en-US" b="0" dirty="0"/>
            <a:t>Automated Tests</a:t>
          </a:r>
        </a:p>
      </dgm:t>
    </dgm:pt>
    <dgm:pt modelId="{4FD51D77-3A61-42CA-984A-89610FF6A634}" type="parTrans" cxnId="{2CCC7197-51D6-4801-81F1-157CE5076E00}">
      <dgm:prSet/>
      <dgm:spPr/>
      <dgm:t>
        <a:bodyPr/>
        <a:lstStyle/>
        <a:p>
          <a:endParaRPr lang="en-US"/>
        </a:p>
      </dgm:t>
    </dgm:pt>
    <dgm:pt modelId="{95E96712-04D7-4954-B470-F8D700EBD50F}" type="sibTrans" cxnId="{2CCC7197-51D6-4801-81F1-157CE5076E00}">
      <dgm:prSet/>
      <dgm:spPr/>
      <dgm:t>
        <a:bodyPr/>
        <a:lstStyle/>
        <a:p>
          <a:endParaRPr lang="en-US"/>
        </a:p>
      </dgm:t>
    </dgm:pt>
    <dgm:pt modelId="{6D25AE4F-C60D-401B-9B9B-601BB5F53C43}">
      <dgm:prSet phldrT="[Text]"/>
      <dgm:spPr/>
      <dgm:t>
        <a:bodyPr/>
        <a:lstStyle/>
        <a:p>
          <a:r>
            <a:rPr lang="en-US" b="0" dirty="0"/>
            <a:t>Test Plan Management</a:t>
          </a:r>
        </a:p>
      </dgm:t>
    </dgm:pt>
    <dgm:pt modelId="{287DD2E5-5140-4497-A6CC-72852B015A6E}" type="parTrans" cxnId="{0EB5F1E2-96DE-4E28-9CEF-392D120A0139}">
      <dgm:prSet/>
      <dgm:spPr/>
      <dgm:t>
        <a:bodyPr/>
        <a:lstStyle/>
        <a:p>
          <a:endParaRPr lang="en-US"/>
        </a:p>
      </dgm:t>
    </dgm:pt>
    <dgm:pt modelId="{A5278461-33F0-486A-883A-FC597A135524}" type="sibTrans" cxnId="{0EB5F1E2-96DE-4E28-9CEF-392D120A0139}">
      <dgm:prSet/>
      <dgm:spPr/>
      <dgm:t>
        <a:bodyPr/>
        <a:lstStyle/>
        <a:p>
          <a:endParaRPr lang="en-US"/>
        </a:p>
      </dgm:t>
    </dgm:pt>
    <dgm:pt modelId="{690796A4-6F52-475C-B59A-4787FB289BAA}">
      <dgm:prSet phldrT="[Text]"/>
      <dgm:spPr/>
      <dgm:t>
        <a:bodyPr/>
        <a:lstStyle/>
        <a:p>
          <a:r>
            <a:rPr lang="en-US" b="0" dirty="0"/>
            <a:t>Advanced Testing Features</a:t>
          </a:r>
        </a:p>
      </dgm:t>
    </dgm:pt>
    <dgm:pt modelId="{7ABE3EF0-B9DC-4874-BC51-AC619CCB231D}" type="parTrans" cxnId="{58FABEC3-A7BB-4457-B4F9-89CDC48AE2D6}">
      <dgm:prSet/>
      <dgm:spPr/>
      <dgm:t>
        <a:bodyPr/>
        <a:lstStyle/>
        <a:p>
          <a:endParaRPr lang="en-US"/>
        </a:p>
      </dgm:t>
    </dgm:pt>
    <dgm:pt modelId="{40C9BA0B-23C9-49A1-B8FE-CE26BFC486A1}" type="sibTrans" cxnId="{58FABEC3-A7BB-4457-B4F9-89CDC48AE2D6}">
      <dgm:prSet/>
      <dgm:spPr/>
      <dgm:t>
        <a:bodyPr/>
        <a:lstStyle/>
        <a:p>
          <a:endParaRPr lang="en-US"/>
        </a:p>
      </dgm:t>
    </dgm:pt>
    <dgm:pt modelId="{9F97252E-D23A-4BAA-9A53-F2E2BF56AC64}">
      <dgm:prSet phldrT="[Text]"/>
      <dgm:spPr/>
      <dgm:t>
        <a:bodyPr/>
        <a:lstStyle/>
        <a:p>
          <a:r>
            <a:rPr lang="en-US" b="1" dirty="0"/>
            <a:t>Web-Based Support </a:t>
          </a:r>
          <a:endParaRPr lang="en-US" dirty="0"/>
        </a:p>
      </dgm:t>
    </dgm:pt>
    <dgm:pt modelId="{C4B30B36-CA90-4DDA-BD6F-4F480C8786CF}" type="parTrans" cxnId="{689FC6BC-56A7-41A3-9E19-AF3D85334DC9}">
      <dgm:prSet/>
      <dgm:spPr/>
      <dgm:t>
        <a:bodyPr/>
        <a:lstStyle/>
        <a:p>
          <a:endParaRPr lang="en-US"/>
        </a:p>
      </dgm:t>
    </dgm:pt>
    <dgm:pt modelId="{B9CA85BD-2610-4CF6-A4B5-E94EA58E1050}" type="sibTrans" cxnId="{689FC6BC-56A7-41A3-9E19-AF3D85334DC9}">
      <dgm:prSet/>
      <dgm:spPr/>
      <dgm:t>
        <a:bodyPr/>
        <a:lstStyle/>
        <a:p>
          <a:endParaRPr lang="en-US"/>
        </a:p>
      </dgm:t>
    </dgm:pt>
    <dgm:pt modelId="{AC309737-6494-458E-B19E-86565AA59F41}">
      <dgm:prSet phldrT="[Text]"/>
      <dgm:spPr/>
      <dgm:t>
        <a:bodyPr/>
        <a:lstStyle/>
        <a:p>
          <a:r>
            <a:rPr lang="en-US" b="0" dirty="0"/>
            <a:t>Web-Based Support </a:t>
          </a:r>
        </a:p>
      </dgm:t>
    </dgm:pt>
    <dgm:pt modelId="{76C048DF-16B5-428C-9241-9FCFDEBDBA5B}" type="parTrans" cxnId="{9B3ED66D-22ED-4147-9F61-35B5EC8ABB9E}">
      <dgm:prSet/>
      <dgm:spPr/>
      <dgm:t>
        <a:bodyPr/>
        <a:lstStyle/>
        <a:p>
          <a:endParaRPr lang="en-US"/>
        </a:p>
      </dgm:t>
    </dgm:pt>
    <dgm:pt modelId="{528E4F56-4F80-45E2-9A07-A527C0F6BB9E}" type="sibTrans" cxnId="{9B3ED66D-22ED-4147-9F61-35B5EC8ABB9E}">
      <dgm:prSet/>
      <dgm:spPr/>
      <dgm:t>
        <a:bodyPr/>
        <a:lstStyle/>
        <a:p>
          <a:endParaRPr lang="en-US"/>
        </a:p>
      </dgm:t>
    </dgm:pt>
    <dgm:pt modelId="{E9CC025D-066D-4EF3-A915-C7496BC3C9EA}">
      <dgm:prSet phldrT="[Text]"/>
      <dgm:spPr/>
      <dgm:t>
        <a:bodyPr/>
        <a:lstStyle/>
        <a:p>
          <a:r>
            <a:rPr lang="en-US" b="0" dirty="0"/>
            <a:t>Test Runner</a:t>
          </a:r>
        </a:p>
      </dgm:t>
    </dgm:pt>
    <dgm:pt modelId="{10DB069C-FB51-4942-B12B-40E7F132A853}" type="parTrans" cxnId="{63298BA9-07AC-40BD-827D-41FAA6A3FF9A}">
      <dgm:prSet/>
      <dgm:spPr/>
      <dgm:t>
        <a:bodyPr/>
        <a:lstStyle/>
        <a:p>
          <a:endParaRPr lang="en-US"/>
        </a:p>
      </dgm:t>
    </dgm:pt>
    <dgm:pt modelId="{D278CF34-57D5-4058-BA82-765FF671E5A7}" type="sibTrans" cxnId="{63298BA9-07AC-40BD-827D-41FAA6A3FF9A}">
      <dgm:prSet/>
      <dgm:spPr/>
      <dgm:t>
        <a:bodyPr/>
        <a:lstStyle/>
        <a:p>
          <a:endParaRPr lang="en-US"/>
        </a:p>
      </dgm:t>
    </dgm:pt>
    <dgm:pt modelId="{8B2DECED-DFF2-4E01-8F8F-2BD57BBA5F26}">
      <dgm:prSet phldrT="[Text]"/>
      <dgm:spPr/>
      <dgm:t>
        <a:bodyPr/>
        <a:lstStyle/>
        <a:p>
          <a:r>
            <a:rPr lang="en-US" b="1" dirty="0"/>
            <a:t>Web Performance and Load Testing</a:t>
          </a:r>
          <a:endParaRPr lang="en-US" dirty="0"/>
        </a:p>
      </dgm:t>
    </dgm:pt>
    <dgm:pt modelId="{B842F9D6-5C4B-4E4E-AE6A-C51DE1F6E910}" type="parTrans" cxnId="{F8AA2200-9EBD-45FE-A988-A41C703FCA48}">
      <dgm:prSet/>
      <dgm:spPr/>
      <dgm:t>
        <a:bodyPr/>
        <a:lstStyle/>
        <a:p>
          <a:endParaRPr lang="en-US"/>
        </a:p>
      </dgm:t>
    </dgm:pt>
    <dgm:pt modelId="{49F18E06-1061-4DF1-9E06-87966D6F7F9E}" type="sibTrans" cxnId="{F8AA2200-9EBD-45FE-A988-A41C703FCA48}">
      <dgm:prSet/>
      <dgm:spPr/>
      <dgm:t>
        <a:bodyPr/>
        <a:lstStyle/>
        <a:p>
          <a:endParaRPr lang="en-US"/>
        </a:p>
      </dgm:t>
    </dgm:pt>
    <dgm:pt modelId="{F1C1424F-7B33-491B-8E87-2A56593B58D4}">
      <dgm:prSet phldrT="[Text]"/>
      <dgm:spPr/>
      <dgm:t>
        <a:bodyPr/>
        <a:lstStyle/>
        <a:p>
          <a:r>
            <a:rPr lang="en-US" b="0" dirty="0"/>
            <a:t>Web Performance Testing</a:t>
          </a:r>
        </a:p>
      </dgm:t>
    </dgm:pt>
    <dgm:pt modelId="{AD85F5D2-E68F-47C3-97F1-EA197ED0D9E6}" type="parTrans" cxnId="{A2C33BF5-6701-4B84-8B68-52E51DE276BD}">
      <dgm:prSet/>
      <dgm:spPr/>
      <dgm:t>
        <a:bodyPr/>
        <a:lstStyle/>
        <a:p>
          <a:endParaRPr lang="en-US"/>
        </a:p>
      </dgm:t>
    </dgm:pt>
    <dgm:pt modelId="{1B75C860-CD56-4844-AF1C-F9DAC117AD6E}" type="sibTrans" cxnId="{A2C33BF5-6701-4B84-8B68-52E51DE276BD}">
      <dgm:prSet/>
      <dgm:spPr/>
      <dgm:t>
        <a:bodyPr/>
        <a:lstStyle/>
        <a:p>
          <a:endParaRPr lang="en-US"/>
        </a:p>
      </dgm:t>
    </dgm:pt>
    <dgm:pt modelId="{913DCB29-28A4-4D0A-96DC-57CDBF4189E3}">
      <dgm:prSet phldrT="[Text]"/>
      <dgm:spPr/>
      <dgm:t>
        <a:bodyPr/>
        <a:lstStyle/>
        <a:p>
          <a:r>
            <a:rPr lang="en-US" b="0" dirty="0"/>
            <a:t>Cloud and On-Premises Load Testing</a:t>
          </a:r>
        </a:p>
      </dgm:t>
    </dgm:pt>
    <dgm:pt modelId="{DEFC524B-2E31-44FA-896A-CEA804348523}" type="parTrans" cxnId="{6C4538BA-09CC-4733-8CB6-90C3B131ADA4}">
      <dgm:prSet/>
      <dgm:spPr/>
      <dgm:t>
        <a:bodyPr/>
        <a:lstStyle/>
        <a:p>
          <a:endParaRPr lang="en-US"/>
        </a:p>
      </dgm:t>
    </dgm:pt>
    <dgm:pt modelId="{71B9103F-A6C6-42E2-AB17-11AB81B151C3}" type="sibTrans" cxnId="{6C4538BA-09CC-4733-8CB6-90C3B131ADA4}">
      <dgm:prSet/>
      <dgm:spPr/>
      <dgm:t>
        <a:bodyPr/>
        <a:lstStyle/>
        <a:p>
          <a:endParaRPr lang="en-US"/>
        </a:p>
      </dgm:t>
    </dgm:pt>
    <dgm:pt modelId="{BE9A84B6-D05D-4EC2-9976-B948D1A0899D}">
      <dgm:prSet phldrT="[Text]"/>
      <dgm:spPr/>
      <dgm:t>
        <a:bodyPr/>
        <a:lstStyle/>
        <a:p>
          <a:r>
            <a:rPr lang="en-US" b="1" dirty="0"/>
            <a:t>Automated Testing</a:t>
          </a:r>
          <a:endParaRPr lang="en-US" dirty="0"/>
        </a:p>
      </dgm:t>
    </dgm:pt>
    <dgm:pt modelId="{9DA7F963-909F-4A1C-A4EC-53D4E028420E}" type="parTrans" cxnId="{9A090CFF-9217-49F1-ACF9-BFA6F6B95F91}">
      <dgm:prSet/>
      <dgm:spPr/>
      <dgm:t>
        <a:bodyPr/>
        <a:lstStyle/>
        <a:p>
          <a:endParaRPr lang="en-US"/>
        </a:p>
      </dgm:t>
    </dgm:pt>
    <dgm:pt modelId="{69384DF2-29AE-4C38-87CA-3343F39C8498}" type="sibTrans" cxnId="{9A090CFF-9217-49F1-ACF9-BFA6F6B95F91}">
      <dgm:prSet/>
      <dgm:spPr/>
      <dgm:t>
        <a:bodyPr/>
        <a:lstStyle/>
        <a:p>
          <a:endParaRPr lang="en-US"/>
        </a:p>
      </dgm:t>
    </dgm:pt>
    <dgm:pt modelId="{874F3DFC-0BE5-493E-8F3C-5E44A9144170}">
      <dgm:prSet phldrT="[Text]"/>
      <dgm:spPr/>
      <dgm:t>
        <a:bodyPr/>
        <a:lstStyle/>
        <a:p>
          <a:r>
            <a:rPr lang="en-US" b="0" dirty="0"/>
            <a:t>Coded UI Test</a:t>
          </a:r>
        </a:p>
      </dgm:t>
    </dgm:pt>
    <dgm:pt modelId="{4FE7890E-2FA3-40B9-926E-060299D75B66}" type="parTrans" cxnId="{D3E4C5A2-EAD2-43C2-84FB-51E1F14CB729}">
      <dgm:prSet/>
      <dgm:spPr/>
      <dgm:t>
        <a:bodyPr/>
        <a:lstStyle/>
        <a:p>
          <a:endParaRPr lang="en-US"/>
        </a:p>
      </dgm:t>
    </dgm:pt>
    <dgm:pt modelId="{B70D4CD0-A3CC-4B43-A1E3-8F94F9C2B300}" type="sibTrans" cxnId="{D3E4C5A2-EAD2-43C2-84FB-51E1F14CB729}">
      <dgm:prSet/>
      <dgm:spPr/>
      <dgm:t>
        <a:bodyPr/>
        <a:lstStyle/>
        <a:p>
          <a:endParaRPr lang="en-US"/>
        </a:p>
      </dgm:t>
    </dgm:pt>
    <dgm:pt modelId="{BAA34CE0-0DAE-42AF-8256-508DDB467ECB}">
      <dgm:prSet phldrT="[Text]"/>
      <dgm:spPr/>
      <dgm:t>
        <a:bodyPr/>
        <a:lstStyle/>
        <a:p>
          <a:r>
            <a:rPr lang="en-US" b="0" dirty="0"/>
            <a:t>Extensible Unit Test framework</a:t>
          </a:r>
        </a:p>
      </dgm:t>
    </dgm:pt>
    <dgm:pt modelId="{C2B7DF24-42BF-4435-839A-7BA2936B1807}" type="parTrans" cxnId="{20BF51CA-31F9-4A44-9934-A6020C6F0EB6}">
      <dgm:prSet/>
      <dgm:spPr/>
      <dgm:t>
        <a:bodyPr/>
        <a:lstStyle/>
        <a:p>
          <a:endParaRPr lang="en-US"/>
        </a:p>
      </dgm:t>
    </dgm:pt>
    <dgm:pt modelId="{9D0E1D90-7799-4B8A-BD04-B75FE3BD9EF9}" type="sibTrans" cxnId="{20BF51CA-31F9-4A44-9934-A6020C6F0EB6}">
      <dgm:prSet/>
      <dgm:spPr/>
      <dgm:t>
        <a:bodyPr/>
        <a:lstStyle/>
        <a:p>
          <a:endParaRPr lang="en-US"/>
        </a:p>
      </dgm:t>
    </dgm:pt>
    <dgm:pt modelId="{A27B5B73-B303-4A22-81CC-69013B2E164B}">
      <dgm:prSet phldrT="[Text]"/>
      <dgm:spPr/>
      <dgm:t>
        <a:bodyPr/>
        <a:lstStyle/>
        <a:p>
          <a:r>
            <a:rPr lang="en-US" b="0" dirty="0"/>
            <a:t>Code coverage</a:t>
          </a:r>
        </a:p>
      </dgm:t>
    </dgm:pt>
    <dgm:pt modelId="{E2B770FE-4027-4541-9738-244117191F6D}" type="parTrans" cxnId="{882C19DA-2193-4F0B-8FBB-5F6FAFEFD072}">
      <dgm:prSet/>
      <dgm:spPr/>
      <dgm:t>
        <a:bodyPr/>
        <a:lstStyle/>
        <a:p>
          <a:endParaRPr lang="en-US"/>
        </a:p>
      </dgm:t>
    </dgm:pt>
    <dgm:pt modelId="{C3771D30-6698-4E00-B00F-85A3C4168D80}" type="sibTrans" cxnId="{882C19DA-2193-4F0B-8FBB-5F6FAFEFD072}">
      <dgm:prSet/>
      <dgm:spPr/>
      <dgm:t>
        <a:bodyPr/>
        <a:lstStyle/>
        <a:p>
          <a:endParaRPr lang="en-US"/>
        </a:p>
      </dgm:t>
    </dgm:pt>
    <dgm:pt modelId="{504C4C91-A812-4B82-8126-1D63991EE396}" type="pres">
      <dgm:prSet presAssocID="{83104CF5-BEEA-482A-B818-63278A48F6FC}" presName="diagram" presStyleCnt="0">
        <dgm:presLayoutVars>
          <dgm:dir/>
          <dgm:resizeHandles val="exact"/>
        </dgm:presLayoutVars>
      </dgm:prSet>
      <dgm:spPr/>
    </dgm:pt>
    <dgm:pt modelId="{3E5C24E6-3AD6-44EB-AF57-75092E24081B}" type="pres">
      <dgm:prSet presAssocID="{4C1ADE50-A543-4398-ABAC-F9919C0C1FB7}" presName="node" presStyleLbl="node1" presStyleIdx="0" presStyleCnt="4">
        <dgm:presLayoutVars>
          <dgm:bulletEnabled val="1"/>
        </dgm:presLayoutVars>
      </dgm:prSet>
      <dgm:spPr/>
    </dgm:pt>
    <dgm:pt modelId="{3A7430AF-EF8C-4BB3-A211-6FCBCDCF43C0}" type="pres">
      <dgm:prSet presAssocID="{21F6163B-1DDA-4B34-BBCF-ED944FC7577A}" presName="sibTrans" presStyleCnt="0"/>
      <dgm:spPr/>
    </dgm:pt>
    <dgm:pt modelId="{2AA083DE-0C2B-40C7-ACCF-410D7E17DE51}" type="pres">
      <dgm:prSet presAssocID="{9F97252E-D23A-4BAA-9A53-F2E2BF56AC64}" presName="node" presStyleLbl="node1" presStyleIdx="1" presStyleCnt="4">
        <dgm:presLayoutVars>
          <dgm:bulletEnabled val="1"/>
        </dgm:presLayoutVars>
      </dgm:prSet>
      <dgm:spPr/>
    </dgm:pt>
    <dgm:pt modelId="{41486C72-DF39-4B31-B18A-7FEAB82C545B}" type="pres">
      <dgm:prSet presAssocID="{B9CA85BD-2610-4CF6-A4B5-E94EA58E1050}" presName="sibTrans" presStyleCnt="0"/>
      <dgm:spPr/>
    </dgm:pt>
    <dgm:pt modelId="{D7D39F6F-0C8B-4DF0-996C-A4B0A190B502}" type="pres">
      <dgm:prSet presAssocID="{8B2DECED-DFF2-4E01-8F8F-2BD57BBA5F26}" presName="node" presStyleLbl="node1" presStyleIdx="2" presStyleCnt="4">
        <dgm:presLayoutVars>
          <dgm:bulletEnabled val="1"/>
        </dgm:presLayoutVars>
      </dgm:prSet>
      <dgm:spPr/>
    </dgm:pt>
    <dgm:pt modelId="{1A048069-533F-4B3B-BE58-07B08901E2C1}" type="pres">
      <dgm:prSet presAssocID="{49F18E06-1061-4DF1-9E06-87966D6F7F9E}" presName="sibTrans" presStyleCnt="0"/>
      <dgm:spPr/>
    </dgm:pt>
    <dgm:pt modelId="{3FB61415-70B2-4B5D-B96F-AE530E00F1C7}" type="pres">
      <dgm:prSet presAssocID="{BE9A84B6-D05D-4EC2-9976-B948D1A0899D}" presName="node" presStyleLbl="node1" presStyleIdx="3" presStyleCnt="4">
        <dgm:presLayoutVars>
          <dgm:bulletEnabled val="1"/>
        </dgm:presLayoutVars>
      </dgm:prSet>
      <dgm:spPr/>
    </dgm:pt>
  </dgm:ptLst>
  <dgm:cxnLst>
    <dgm:cxn modelId="{8BE5DB3E-142A-435B-8CAC-65DF7BD3FFBF}" type="presOf" srcId="{913DCB29-28A4-4D0A-96DC-57CDBF4189E3}" destId="{D7D39F6F-0C8B-4DF0-996C-A4B0A190B502}" srcOrd="0" destOrd="2" presId="urn:microsoft.com/office/officeart/2005/8/layout/default"/>
    <dgm:cxn modelId="{58FABEC3-A7BB-4457-B4F9-89CDC48AE2D6}" srcId="{4C1ADE50-A543-4398-ABAC-F9919C0C1FB7}" destId="{690796A4-6F52-475C-B59A-4787FB289BAA}" srcOrd="3" destOrd="0" parTransId="{7ABE3EF0-B9DC-4874-BC51-AC619CCB231D}" sibTransId="{40C9BA0B-23C9-49A1-B8FE-CE26BFC486A1}"/>
    <dgm:cxn modelId="{F60E3D2A-4C51-4BAB-ADC8-A83E2C0737FF}" srcId="{83104CF5-BEEA-482A-B818-63278A48F6FC}" destId="{4C1ADE50-A543-4398-ABAC-F9919C0C1FB7}" srcOrd="0" destOrd="0" parTransId="{309AACF6-9909-4D32-921D-41EE73130C29}" sibTransId="{21F6163B-1DDA-4B34-BBCF-ED944FC7577A}"/>
    <dgm:cxn modelId="{07F2B2CD-B646-4034-B861-E636B6616319}" type="presOf" srcId="{BE9A84B6-D05D-4EC2-9976-B948D1A0899D}" destId="{3FB61415-70B2-4B5D-B96F-AE530E00F1C7}" srcOrd="0" destOrd="0" presId="urn:microsoft.com/office/officeart/2005/8/layout/default"/>
    <dgm:cxn modelId="{2CCC7197-51D6-4801-81F1-157CE5076E00}" srcId="{4C1ADE50-A543-4398-ABAC-F9919C0C1FB7}" destId="{9AF034D8-E0F4-42D0-AF3B-6A5D29594118}" srcOrd="1" destOrd="0" parTransId="{4FD51D77-3A61-42CA-984A-89610FF6A634}" sibTransId="{95E96712-04D7-4954-B470-F8D700EBD50F}"/>
    <dgm:cxn modelId="{9A090CFF-9217-49F1-ACF9-BFA6F6B95F91}" srcId="{83104CF5-BEEA-482A-B818-63278A48F6FC}" destId="{BE9A84B6-D05D-4EC2-9976-B948D1A0899D}" srcOrd="3" destOrd="0" parTransId="{9DA7F963-909F-4A1C-A4EC-53D4E028420E}" sibTransId="{69384DF2-29AE-4C38-87CA-3343F39C8498}"/>
    <dgm:cxn modelId="{1402F81A-10DE-4A32-9247-AA0801632E78}" type="presOf" srcId="{874F3DFC-0BE5-493E-8F3C-5E44A9144170}" destId="{3FB61415-70B2-4B5D-B96F-AE530E00F1C7}" srcOrd="0" destOrd="1" presId="urn:microsoft.com/office/officeart/2005/8/layout/default"/>
    <dgm:cxn modelId="{A2C33BF5-6701-4B84-8B68-52E51DE276BD}" srcId="{8B2DECED-DFF2-4E01-8F8F-2BD57BBA5F26}" destId="{F1C1424F-7B33-491B-8E87-2A56593B58D4}" srcOrd="0" destOrd="0" parTransId="{AD85F5D2-E68F-47C3-97F1-EA197ED0D9E6}" sibTransId="{1B75C860-CD56-4844-AF1C-F9DAC117AD6E}"/>
    <dgm:cxn modelId="{F0E9B49E-80BA-45FC-964A-EEBF83D08D1C}" type="presOf" srcId="{BAA34CE0-0DAE-42AF-8256-508DDB467ECB}" destId="{3FB61415-70B2-4B5D-B96F-AE530E00F1C7}" srcOrd="0" destOrd="2" presId="urn:microsoft.com/office/officeart/2005/8/layout/default"/>
    <dgm:cxn modelId="{0EB5F1E2-96DE-4E28-9CEF-392D120A0139}" srcId="{4C1ADE50-A543-4398-ABAC-F9919C0C1FB7}" destId="{6D25AE4F-C60D-401B-9B9B-601BB5F53C43}" srcOrd="2" destOrd="0" parTransId="{287DD2E5-5140-4497-A6CC-72852B015A6E}" sibTransId="{A5278461-33F0-486A-883A-FC597A135524}"/>
    <dgm:cxn modelId="{689FC6BC-56A7-41A3-9E19-AF3D85334DC9}" srcId="{83104CF5-BEEA-482A-B818-63278A48F6FC}" destId="{9F97252E-D23A-4BAA-9A53-F2E2BF56AC64}" srcOrd="1" destOrd="0" parTransId="{C4B30B36-CA90-4DDA-BD6F-4F480C8786CF}" sibTransId="{B9CA85BD-2610-4CF6-A4B5-E94EA58E1050}"/>
    <dgm:cxn modelId="{F8B9A175-84DD-46A0-A517-A83386E6B348}" type="presOf" srcId="{8B2DECED-DFF2-4E01-8F8F-2BD57BBA5F26}" destId="{D7D39F6F-0C8B-4DF0-996C-A4B0A190B502}" srcOrd="0" destOrd="0" presId="urn:microsoft.com/office/officeart/2005/8/layout/default"/>
    <dgm:cxn modelId="{C558DC35-8BA8-4061-99EB-C68BCCBCA527}" type="presOf" srcId="{9F97252E-D23A-4BAA-9A53-F2E2BF56AC64}" destId="{2AA083DE-0C2B-40C7-ACCF-410D7E17DE51}" srcOrd="0" destOrd="0" presId="urn:microsoft.com/office/officeart/2005/8/layout/default"/>
    <dgm:cxn modelId="{882C19DA-2193-4F0B-8FBB-5F6FAFEFD072}" srcId="{BE9A84B6-D05D-4EC2-9976-B948D1A0899D}" destId="{A27B5B73-B303-4A22-81CC-69013B2E164B}" srcOrd="2" destOrd="0" parTransId="{E2B770FE-4027-4541-9738-244117191F6D}" sibTransId="{C3771D30-6698-4E00-B00F-85A3C4168D80}"/>
    <dgm:cxn modelId="{9B3ED66D-22ED-4147-9F61-35B5EC8ABB9E}" srcId="{9F97252E-D23A-4BAA-9A53-F2E2BF56AC64}" destId="{AC309737-6494-458E-B19E-86565AA59F41}" srcOrd="0" destOrd="0" parTransId="{76C048DF-16B5-428C-9241-9FCFDEBDBA5B}" sibTransId="{528E4F56-4F80-45E2-9A07-A527C0F6BB9E}"/>
    <dgm:cxn modelId="{8E297598-6AF7-4D78-B70A-2D65BBE21418}" type="presOf" srcId="{83104CF5-BEEA-482A-B818-63278A48F6FC}" destId="{504C4C91-A812-4B82-8126-1D63991EE396}" srcOrd="0" destOrd="0" presId="urn:microsoft.com/office/officeart/2005/8/layout/default"/>
    <dgm:cxn modelId="{A0C37D4E-45EC-42A2-9D60-43A088537AEB}" type="presOf" srcId="{AC309737-6494-458E-B19E-86565AA59F41}" destId="{2AA083DE-0C2B-40C7-ACCF-410D7E17DE51}" srcOrd="0" destOrd="1" presId="urn:microsoft.com/office/officeart/2005/8/layout/default"/>
    <dgm:cxn modelId="{63298BA9-07AC-40BD-827D-41FAA6A3FF9A}" srcId="{9F97252E-D23A-4BAA-9A53-F2E2BF56AC64}" destId="{E9CC025D-066D-4EF3-A915-C7496BC3C9EA}" srcOrd="1" destOrd="0" parTransId="{10DB069C-FB51-4942-B12B-40E7F132A853}" sibTransId="{D278CF34-57D5-4058-BA82-765FF671E5A7}"/>
    <dgm:cxn modelId="{5C849F42-446B-4AEC-B73A-1F7EF6DFBFCE}" type="presOf" srcId="{9AF034D8-E0F4-42D0-AF3B-6A5D29594118}" destId="{3E5C24E6-3AD6-44EB-AF57-75092E24081B}" srcOrd="0" destOrd="2" presId="urn:microsoft.com/office/officeart/2005/8/layout/default"/>
    <dgm:cxn modelId="{C5B70236-897A-44FB-9177-5269376C03EB}" type="presOf" srcId="{A27B5B73-B303-4A22-81CC-69013B2E164B}" destId="{3FB61415-70B2-4B5D-B96F-AE530E00F1C7}" srcOrd="0" destOrd="3" presId="urn:microsoft.com/office/officeart/2005/8/layout/default"/>
    <dgm:cxn modelId="{79FD6D2F-E781-46EE-9AD2-144C07698708}" type="presOf" srcId="{4C1ADE50-A543-4398-ABAC-F9919C0C1FB7}" destId="{3E5C24E6-3AD6-44EB-AF57-75092E24081B}" srcOrd="0" destOrd="0" presId="urn:microsoft.com/office/officeart/2005/8/layout/default"/>
    <dgm:cxn modelId="{4C5DFC92-A595-467A-9805-04315EFE9135}" type="presOf" srcId="{6D25AE4F-C60D-401B-9B9B-601BB5F53C43}" destId="{3E5C24E6-3AD6-44EB-AF57-75092E24081B}" srcOrd="0" destOrd="3" presId="urn:microsoft.com/office/officeart/2005/8/layout/default"/>
    <dgm:cxn modelId="{5FCD8BCA-EA34-4487-8176-AACBD6795D04}" type="presOf" srcId="{7C900CDD-433F-4CA3-849A-6D938A49CD6C}" destId="{3E5C24E6-3AD6-44EB-AF57-75092E24081B}" srcOrd="0" destOrd="1" presId="urn:microsoft.com/office/officeart/2005/8/layout/default"/>
    <dgm:cxn modelId="{D3E4C5A2-EAD2-43C2-84FB-51E1F14CB729}" srcId="{BE9A84B6-D05D-4EC2-9976-B948D1A0899D}" destId="{874F3DFC-0BE5-493E-8F3C-5E44A9144170}" srcOrd="0" destOrd="0" parTransId="{4FE7890E-2FA3-40B9-926E-060299D75B66}" sibTransId="{B70D4CD0-A3CC-4B43-A1E3-8F94F9C2B300}"/>
    <dgm:cxn modelId="{D69D011D-D66B-4424-9E6B-CE3EDE2327DA}" srcId="{4C1ADE50-A543-4398-ABAC-F9919C0C1FB7}" destId="{7C900CDD-433F-4CA3-849A-6D938A49CD6C}" srcOrd="0" destOrd="0" parTransId="{B7D68F8E-A15F-4CE6-8D67-8BEC732B4907}" sibTransId="{08ABC2D9-0939-4C3F-ACE8-CF85138537EF}"/>
    <dgm:cxn modelId="{20BF51CA-31F9-4A44-9934-A6020C6F0EB6}" srcId="{BE9A84B6-D05D-4EC2-9976-B948D1A0899D}" destId="{BAA34CE0-0DAE-42AF-8256-508DDB467ECB}" srcOrd="1" destOrd="0" parTransId="{C2B7DF24-42BF-4435-839A-7BA2936B1807}" sibTransId="{9D0E1D90-7799-4B8A-BD04-B75FE3BD9EF9}"/>
    <dgm:cxn modelId="{72A7D4C2-96E2-452A-8C2A-63D3955BF2CB}" type="presOf" srcId="{E9CC025D-066D-4EF3-A915-C7496BC3C9EA}" destId="{2AA083DE-0C2B-40C7-ACCF-410D7E17DE51}" srcOrd="0" destOrd="2" presId="urn:microsoft.com/office/officeart/2005/8/layout/default"/>
    <dgm:cxn modelId="{F8AA2200-9EBD-45FE-A988-A41C703FCA48}" srcId="{83104CF5-BEEA-482A-B818-63278A48F6FC}" destId="{8B2DECED-DFF2-4E01-8F8F-2BD57BBA5F26}" srcOrd="2" destOrd="0" parTransId="{B842F9D6-5C4B-4E4E-AE6A-C51DE1F6E910}" sibTransId="{49F18E06-1061-4DF1-9E06-87966D6F7F9E}"/>
    <dgm:cxn modelId="{40D4BE4D-AA74-43DD-89EA-239F4AD7400A}" type="presOf" srcId="{F1C1424F-7B33-491B-8E87-2A56593B58D4}" destId="{D7D39F6F-0C8B-4DF0-996C-A4B0A190B502}" srcOrd="0" destOrd="1" presId="urn:microsoft.com/office/officeart/2005/8/layout/default"/>
    <dgm:cxn modelId="{6C4538BA-09CC-4733-8CB6-90C3B131ADA4}" srcId="{8B2DECED-DFF2-4E01-8F8F-2BD57BBA5F26}" destId="{913DCB29-28A4-4D0A-96DC-57CDBF4189E3}" srcOrd="1" destOrd="0" parTransId="{DEFC524B-2E31-44FA-896A-CEA804348523}" sibTransId="{71B9103F-A6C6-42E2-AB17-11AB81B151C3}"/>
    <dgm:cxn modelId="{8B2BF2AD-CC61-451A-BC4C-4FE0CDBE8997}" type="presOf" srcId="{690796A4-6F52-475C-B59A-4787FB289BAA}" destId="{3E5C24E6-3AD6-44EB-AF57-75092E24081B}" srcOrd="0" destOrd="4" presId="urn:microsoft.com/office/officeart/2005/8/layout/default"/>
    <dgm:cxn modelId="{C1CAA12C-E07E-41EE-81A8-86E84B6B9E59}" type="presParOf" srcId="{504C4C91-A812-4B82-8126-1D63991EE396}" destId="{3E5C24E6-3AD6-44EB-AF57-75092E24081B}" srcOrd="0" destOrd="0" presId="urn:microsoft.com/office/officeart/2005/8/layout/default"/>
    <dgm:cxn modelId="{C1C9FEE5-7537-40B8-A272-B9E8DC5C818A}" type="presParOf" srcId="{504C4C91-A812-4B82-8126-1D63991EE396}" destId="{3A7430AF-EF8C-4BB3-A211-6FCBCDCF43C0}" srcOrd="1" destOrd="0" presId="urn:microsoft.com/office/officeart/2005/8/layout/default"/>
    <dgm:cxn modelId="{DD8F3187-C7BF-4D0A-BF09-50CEC6490D5E}" type="presParOf" srcId="{504C4C91-A812-4B82-8126-1D63991EE396}" destId="{2AA083DE-0C2B-40C7-ACCF-410D7E17DE51}" srcOrd="2" destOrd="0" presId="urn:microsoft.com/office/officeart/2005/8/layout/default"/>
    <dgm:cxn modelId="{72CE86E2-0412-45DF-AC44-4D34A895D5EE}" type="presParOf" srcId="{504C4C91-A812-4B82-8126-1D63991EE396}" destId="{41486C72-DF39-4B31-B18A-7FEAB82C545B}" srcOrd="3" destOrd="0" presId="urn:microsoft.com/office/officeart/2005/8/layout/default"/>
    <dgm:cxn modelId="{E3D21FAC-F1A5-4072-9A81-B0D88BF7CA84}" type="presParOf" srcId="{504C4C91-A812-4B82-8126-1D63991EE396}" destId="{D7D39F6F-0C8B-4DF0-996C-A4B0A190B502}" srcOrd="4" destOrd="0" presId="urn:microsoft.com/office/officeart/2005/8/layout/default"/>
    <dgm:cxn modelId="{91BF9A58-4A43-438A-93BB-12EA69DD844D}" type="presParOf" srcId="{504C4C91-A812-4B82-8126-1D63991EE396}" destId="{1A048069-533F-4B3B-BE58-07B08901E2C1}" srcOrd="5" destOrd="0" presId="urn:microsoft.com/office/officeart/2005/8/layout/default"/>
    <dgm:cxn modelId="{328E270B-08EC-479E-BB1E-CA787086722B}" type="presParOf" srcId="{504C4C91-A812-4B82-8126-1D63991EE396}" destId="{3FB61415-70B2-4B5D-B96F-AE530E00F1C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C24E6-3AD6-44EB-AF57-75092E24081B}">
      <dsp:nvSpPr>
        <dsp:cNvPr id="0" name=""/>
        <dsp:cNvSpPr/>
      </dsp:nvSpPr>
      <dsp:spPr>
        <a:xfrm>
          <a:off x="1798238" y="3428"/>
          <a:ext cx="4513951" cy="27083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Test Manager</a:t>
          </a:r>
          <a:endParaRPr lang="en-US" sz="3500" kern="1200" dirty="0"/>
        </a:p>
        <a:p>
          <a:pPr marL="228600" lvl="1" indent="-228600" algn="l" defTabSz="1200150">
            <a:lnSpc>
              <a:spcPct val="90000"/>
            </a:lnSpc>
            <a:spcBef>
              <a:spcPct val="0"/>
            </a:spcBef>
            <a:spcAft>
              <a:spcPct val="15000"/>
            </a:spcAft>
            <a:buChar char="•"/>
          </a:pPr>
          <a:r>
            <a:rPr lang="en-US" sz="2700" b="0" kern="1200" dirty="0"/>
            <a:t>Exploratory Testing</a:t>
          </a:r>
        </a:p>
        <a:p>
          <a:pPr marL="228600" lvl="1" indent="-228600" algn="l" defTabSz="1200150">
            <a:lnSpc>
              <a:spcPct val="90000"/>
            </a:lnSpc>
            <a:spcBef>
              <a:spcPct val="0"/>
            </a:spcBef>
            <a:spcAft>
              <a:spcPct val="15000"/>
            </a:spcAft>
            <a:buChar char="•"/>
          </a:pPr>
          <a:r>
            <a:rPr lang="en-US" sz="2700" b="0" kern="1200" dirty="0"/>
            <a:t>Automated Tests</a:t>
          </a:r>
        </a:p>
        <a:p>
          <a:pPr marL="228600" lvl="1" indent="-228600" algn="l" defTabSz="1200150">
            <a:lnSpc>
              <a:spcPct val="90000"/>
            </a:lnSpc>
            <a:spcBef>
              <a:spcPct val="0"/>
            </a:spcBef>
            <a:spcAft>
              <a:spcPct val="15000"/>
            </a:spcAft>
            <a:buChar char="•"/>
          </a:pPr>
          <a:r>
            <a:rPr lang="en-US" sz="2700" b="0" kern="1200" dirty="0"/>
            <a:t>Test Plan Management</a:t>
          </a:r>
        </a:p>
        <a:p>
          <a:pPr marL="228600" lvl="1" indent="-228600" algn="l" defTabSz="1200150">
            <a:lnSpc>
              <a:spcPct val="90000"/>
            </a:lnSpc>
            <a:spcBef>
              <a:spcPct val="0"/>
            </a:spcBef>
            <a:spcAft>
              <a:spcPct val="15000"/>
            </a:spcAft>
            <a:buChar char="•"/>
          </a:pPr>
          <a:r>
            <a:rPr lang="en-US" sz="2700" b="0" kern="1200" dirty="0"/>
            <a:t>Advanced Testing Features</a:t>
          </a:r>
        </a:p>
      </dsp:txBody>
      <dsp:txXfrm>
        <a:off x="1798238" y="3428"/>
        <a:ext cx="4513951" cy="2708371"/>
      </dsp:txXfrm>
    </dsp:sp>
    <dsp:sp modelId="{2AA083DE-0C2B-40C7-ACCF-410D7E17DE51}">
      <dsp:nvSpPr>
        <dsp:cNvPr id="0" name=""/>
        <dsp:cNvSpPr/>
      </dsp:nvSpPr>
      <dsp:spPr>
        <a:xfrm>
          <a:off x="6763585" y="3428"/>
          <a:ext cx="4513951" cy="27083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Web-Based Support </a:t>
          </a:r>
          <a:endParaRPr lang="en-US" sz="3500" kern="1200" dirty="0"/>
        </a:p>
        <a:p>
          <a:pPr marL="228600" lvl="1" indent="-228600" algn="l" defTabSz="1200150">
            <a:lnSpc>
              <a:spcPct val="90000"/>
            </a:lnSpc>
            <a:spcBef>
              <a:spcPct val="0"/>
            </a:spcBef>
            <a:spcAft>
              <a:spcPct val="15000"/>
            </a:spcAft>
            <a:buChar char="•"/>
          </a:pPr>
          <a:r>
            <a:rPr lang="en-US" sz="2700" b="0" kern="1200" dirty="0"/>
            <a:t>Web-Based Support </a:t>
          </a:r>
        </a:p>
        <a:p>
          <a:pPr marL="228600" lvl="1" indent="-228600" algn="l" defTabSz="1200150">
            <a:lnSpc>
              <a:spcPct val="90000"/>
            </a:lnSpc>
            <a:spcBef>
              <a:spcPct val="0"/>
            </a:spcBef>
            <a:spcAft>
              <a:spcPct val="15000"/>
            </a:spcAft>
            <a:buChar char="•"/>
          </a:pPr>
          <a:r>
            <a:rPr lang="en-US" sz="2700" b="0" kern="1200" dirty="0"/>
            <a:t>Test Runner</a:t>
          </a:r>
        </a:p>
      </dsp:txBody>
      <dsp:txXfrm>
        <a:off x="6763585" y="3428"/>
        <a:ext cx="4513951" cy="2708371"/>
      </dsp:txXfrm>
    </dsp:sp>
    <dsp:sp modelId="{D7D39F6F-0C8B-4DF0-996C-A4B0A190B502}">
      <dsp:nvSpPr>
        <dsp:cNvPr id="0" name=""/>
        <dsp:cNvSpPr/>
      </dsp:nvSpPr>
      <dsp:spPr>
        <a:xfrm>
          <a:off x="1798238" y="3163194"/>
          <a:ext cx="4513951" cy="27083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Web Performance and Load Testing</a:t>
          </a:r>
          <a:endParaRPr lang="en-US" sz="3500" kern="1200" dirty="0"/>
        </a:p>
        <a:p>
          <a:pPr marL="228600" lvl="1" indent="-228600" algn="l" defTabSz="1200150">
            <a:lnSpc>
              <a:spcPct val="90000"/>
            </a:lnSpc>
            <a:spcBef>
              <a:spcPct val="0"/>
            </a:spcBef>
            <a:spcAft>
              <a:spcPct val="15000"/>
            </a:spcAft>
            <a:buChar char="•"/>
          </a:pPr>
          <a:r>
            <a:rPr lang="en-US" sz="2700" b="0" kern="1200" dirty="0"/>
            <a:t>Web Performance Testing</a:t>
          </a:r>
        </a:p>
        <a:p>
          <a:pPr marL="228600" lvl="1" indent="-228600" algn="l" defTabSz="1200150">
            <a:lnSpc>
              <a:spcPct val="90000"/>
            </a:lnSpc>
            <a:spcBef>
              <a:spcPct val="0"/>
            </a:spcBef>
            <a:spcAft>
              <a:spcPct val="15000"/>
            </a:spcAft>
            <a:buChar char="•"/>
          </a:pPr>
          <a:r>
            <a:rPr lang="en-US" sz="2700" b="0" kern="1200" dirty="0"/>
            <a:t>Cloud and On-Premises Load Testing</a:t>
          </a:r>
        </a:p>
      </dsp:txBody>
      <dsp:txXfrm>
        <a:off x="1798238" y="3163194"/>
        <a:ext cx="4513951" cy="2708371"/>
      </dsp:txXfrm>
    </dsp:sp>
    <dsp:sp modelId="{3FB61415-70B2-4B5D-B96F-AE530E00F1C7}">
      <dsp:nvSpPr>
        <dsp:cNvPr id="0" name=""/>
        <dsp:cNvSpPr/>
      </dsp:nvSpPr>
      <dsp:spPr>
        <a:xfrm>
          <a:off x="6763585" y="3163194"/>
          <a:ext cx="4513951" cy="27083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Automated Testing</a:t>
          </a:r>
          <a:endParaRPr lang="en-US" sz="3500" kern="1200" dirty="0"/>
        </a:p>
        <a:p>
          <a:pPr marL="228600" lvl="1" indent="-228600" algn="l" defTabSz="1200150">
            <a:lnSpc>
              <a:spcPct val="90000"/>
            </a:lnSpc>
            <a:spcBef>
              <a:spcPct val="0"/>
            </a:spcBef>
            <a:spcAft>
              <a:spcPct val="15000"/>
            </a:spcAft>
            <a:buChar char="•"/>
          </a:pPr>
          <a:r>
            <a:rPr lang="en-US" sz="2700" b="0" kern="1200" dirty="0"/>
            <a:t>Coded UI Test</a:t>
          </a:r>
        </a:p>
        <a:p>
          <a:pPr marL="228600" lvl="1" indent="-228600" algn="l" defTabSz="1200150">
            <a:lnSpc>
              <a:spcPct val="90000"/>
            </a:lnSpc>
            <a:spcBef>
              <a:spcPct val="0"/>
            </a:spcBef>
            <a:spcAft>
              <a:spcPct val="15000"/>
            </a:spcAft>
            <a:buChar char="•"/>
          </a:pPr>
          <a:r>
            <a:rPr lang="en-US" sz="2700" b="0" kern="1200" dirty="0"/>
            <a:t>Extensible Unit Test framework</a:t>
          </a:r>
        </a:p>
        <a:p>
          <a:pPr marL="228600" lvl="1" indent="-228600" algn="l" defTabSz="1200150">
            <a:lnSpc>
              <a:spcPct val="90000"/>
            </a:lnSpc>
            <a:spcBef>
              <a:spcPct val="0"/>
            </a:spcBef>
            <a:spcAft>
              <a:spcPct val="15000"/>
            </a:spcAft>
            <a:buChar char="•"/>
          </a:pPr>
          <a:r>
            <a:rPr lang="en-US" sz="2700" b="0" kern="1200" dirty="0"/>
            <a:t>Code coverage</a:t>
          </a:r>
        </a:p>
      </dsp:txBody>
      <dsp:txXfrm>
        <a:off x="6763585" y="3163194"/>
        <a:ext cx="4513951" cy="27083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11-Oct-16 8:56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11-Oct-16 8:56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180368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956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8279FB8B-8971-4031-851C-C83BFCDC08A6}" type="datetime1">
              <a:rPr lang="en-US" smtClean="0"/>
              <a:t>11-Oct-16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5292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11-Oct-16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60854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S4 Solution Specialist Sales Summit</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0D0A23-D82A-4CA6-8BED-39D5789485E5}"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89413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3195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220E-BC5C-4303-9305-38894B14D3A2}"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9164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674CDC-B6D0-486D-B8D5-254E7CEB6109}"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1410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28244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399762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429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08190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9351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03441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899933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04619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06921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4600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2163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00635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33362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3096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1609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73261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37371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8F46B752-C400-44EB-85DF-44222C86D6EA}"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39829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8230F7F-681E-4E1F-9050-839243F5E650}" type="datetime1">
              <a:rPr lang="en-US">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617650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98792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66340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36169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310721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59843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33810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85800"/>
            <a:ext cx="6094413"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marL="0" marR="0" lvl="1" indent="0" algn="l" defTabSz="899537" rtl="0" eaLnBrk="0" fontAlgn="base" latinLnBrk="0" hangingPunct="0">
              <a:lnSpc>
                <a:spcPct val="9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1C6046F2-BA28-443A-BCA1-CB489DA56F3A}" type="slidenum">
              <a:rPr lang="en-US" smtClean="0">
                <a:solidFill>
                  <a:prstClr val="black"/>
                </a:solidFill>
                <a:latin typeface="Arial"/>
              </a:rPr>
              <a:pPr>
                <a:defRPr/>
              </a:pPr>
              <a:t>5</a:t>
            </a:fld>
            <a:endParaRPr lang="en-US" dirty="0">
              <a:solidFill>
                <a:prstClr val="black"/>
              </a:solidFill>
              <a:latin typeface="Arial"/>
            </a:endParaRPr>
          </a:p>
        </p:txBody>
      </p:sp>
    </p:spTree>
    <p:extLst>
      <p:ext uri="{BB962C8B-B14F-4D97-AF65-F5344CB8AC3E}">
        <p14:creationId xmlns:p14="http://schemas.microsoft.com/office/powerpoint/2010/main" val="2192533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065959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752338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075514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91927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525243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818841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641560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51</a:t>
            </a:fld>
            <a:endParaRPr lang="en-US"/>
          </a:p>
        </p:txBody>
      </p:sp>
    </p:spTree>
    <p:extLst>
      <p:ext uri="{BB962C8B-B14F-4D97-AF65-F5344CB8AC3E}">
        <p14:creationId xmlns:p14="http://schemas.microsoft.com/office/powerpoint/2010/main" val="17194324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28256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53</a:t>
            </a:fld>
            <a:endParaRPr lang="en-US"/>
          </a:p>
        </p:txBody>
      </p:sp>
    </p:spTree>
    <p:extLst>
      <p:ext uri="{BB962C8B-B14F-4D97-AF65-F5344CB8AC3E}">
        <p14:creationId xmlns:p14="http://schemas.microsoft.com/office/powerpoint/2010/main" val="32185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92280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893801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564945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596B13F-5F89-4C54-B8B7-4774B608E8A7}"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176313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164"/>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683647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056874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13573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220897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946930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045636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33708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S4 Solution Specialist Sales Summit</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2390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65</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635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lnSpc>
                <a:spcPct val="100000"/>
              </a:lnSpc>
              <a:spcBef>
                <a:spcPts val="300"/>
              </a:spcBef>
              <a:spcAft>
                <a:spcPts val="600"/>
              </a:spcAft>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66</a:t>
            </a:fld>
            <a:endParaRPr lang="en-US" dirty="0"/>
          </a:p>
        </p:txBody>
      </p:sp>
      <p:sp>
        <p:nvSpPr>
          <p:cNvPr id="5" name="Rectangle 4"/>
          <p:cNvSpPr/>
          <p:nvPr/>
        </p:nvSpPr>
        <p:spPr>
          <a:xfrm>
            <a:off x="-3175000" y="5932968"/>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Anitha:</a:t>
            </a:r>
          </a:p>
          <a:p>
            <a:r>
              <a:rPr lang="en-US" sz="1100" i="1" dirty="0">
                <a:latin typeface="Calibri"/>
              </a:rPr>
              <a:t>Monday, December 16, 2013
</a:t>
            </a:r>
            <a:r>
              <a:rPr lang="en-US" sz="1100" b="1" dirty="0">
                <a:latin typeface="Calibri"/>
              </a:rPr>
              <a:t>Comment: </a:t>
            </a:r>
            <a:r>
              <a:rPr lang="en-US" sz="1100" dirty="0"/>
              <a:t>Please confirm if this needs to be removed.</a:t>
            </a:r>
          </a:p>
        </p:txBody>
      </p:sp>
      <p:sp>
        <p:nvSpPr>
          <p:cNvPr id="11" name="Slide Image Placeholder 10"/>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8241725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67</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7667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531565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4945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164"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44152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11338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75041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06634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45823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2819EC-0734-4243-936A-32507629FBE5}"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587099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68083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E6659C90-CF27-4864-8467-D905272AF417}" type="datetime1">
              <a:rPr lang="en-US" smtClean="0">
                <a:solidFill>
                  <a:prstClr val="black"/>
                </a:solidFill>
              </a:rPr>
              <a:pPr/>
              <a:t>11-Oct-16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116849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52269D52-CA35-4613-8BBB-B8C8A0A7FBCE}" type="datetime1">
              <a:rPr lang="en-US" smtClean="0">
                <a:solidFill>
                  <a:prstClr val="black"/>
                </a:solidFill>
              </a:rPr>
              <a:pPr/>
              <a:t>11-Oct-16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8773601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E6659C90-CF27-4864-8467-D905272AF417}" type="datetime1">
              <a:rPr lang="en-US" smtClean="0">
                <a:solidFill>
                  <a:prstClr val="black"/>
                </a:solidFill>
              </a:rPr>
              <a:pPr/>
              <a:t>11-Oct-16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332447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E6659C90-CF27-4864-8467-D905272AF417}" type="datetime1">
              <a:rPr lang="en-US" smtClean="0">
                <a:solidFill>
                  <a:prstClr val="black"/>
                </a:solidFill>
              </a:rPr>
              <a:pPr/>
              <a:t>11-Oct-16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659151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E6659C90-CF27-4864-8467-D905272AF417}" type="datetime1">
              <a:rPr lang="en-US" smtClean="0">
                <a:solidFill>
                  <a:prstClr val="black"/>
                </a:solidFill>
              </a:rPr>
              <a:pPr/>
              <a:t>11-Oct-16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892930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031152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866328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458972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71566">
              <a:spcAft>
                <a:spcPts val="354"/>
              </a:spcAft>
              <a:buNone/>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11-Oct-16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91590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45527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1150429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031899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516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74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458379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11192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319277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95217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107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062458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4879936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3531281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2436174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363571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2640321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42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7357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6034634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526467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722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13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40378849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Release definition">
    <p:spTree>
      <p:nvGrpSpPr>
        <p:cNvPr id="1" name=""/>
        <p:cNvGrpSpPr/>
        <p:nvPr/>
      </p:nvGrpSpPr>
      <p:grpSpPr>
        <a:xfrm>
          <a:off x="0" y="0"/>
          <a:ext cx="0" cy="0"/>
          <a:chOff x="0" y="0"/>
          <a:chExt cx="0" cy="0"/>
        </a:xfrm>
      </p:grpSpPr>
      <p:sp>
        <p:nvSpPr>
          <p:cNvPr id="5" name="Rectangle 4"/>
          <p:cNvSpPr/>
          <p:nvPr userDrawn="1"/>
        </p:nvSpPr>
        <p:spPr>
          <a:xfrm>
            <a:off x="2" y="0"/>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sp>
        <p:nvSpPr>
          <p:cNvPr id="6" name="TextBox 5"/>
          <p:cNvSpPr txBox="1"/>
          <p:nvPr userDrawn="1"/>
        </p:nvSpPr>
        <p:spPr>
          <a:xfrm>
            <a:off x="157276" y="38265"/>
            <a:ext cx="2235573" cy="222217"/>
          </a:xfrm>
          <a:prstGeom prst="rect">
            <a:avLst/>
          </a:prstGeom>
          <a:noFill/>
        </p:spPr>
        <p:txBody>
          <a:bodyPr wrap="none" rtlCol="0">
            <a:spAutoFit/>
          </a:bodyPr>
          <a:lstStyle/>
          <a:p>
            <a:pPr defTabSz="932418">
              <a:defRPr/>
            </a:pPr>
            <a:r>
              <a:rPr lang="en-IN" sz="816" dirty="0">
                <a:solidFill>
                  <a:srgbClr val="FFFFFF"/>
                </a:solidFill>
                <a:latin typeface="Segoe UI Semilight" panose="020B0402040204020203" pitchFamily="34" charset="0"/>
              </a:rPr>
              <a:t>Visual Studio Online   </a:t>
            </a:r>
            <a:r>
              <a:rPr lang="en-IN" sz="816" dirty="0">
                <a:solidFill>
                  <a:srgbClr val="FFFFFF"/>
                </a:solidFill>
                <a:latin typeface="Segoe UI" panose="020B0502040204020203" pitchFamily="34" charset="0"/>
              </a:rPr>
              <a:t>/</a:t>
            </a:r>
            <a:r>
              <a:rPr lang="en-IN" sz="816" dirty="0">
                <a:solidFill>
                  <a:srgbClr val="51AAF2"/>
                </a:solidFill>
                <a:latin typeface="Segoe UI" panose="020B0502040204020203" pitchFamily="34" charset="0"/>
              </a:rPr>
              <a:t>  </a:t>
            </a:r>
            <a:r>
              <a:rPr lang="en-IN" sz="816" b="1" dirty="0">
                <a:solidFill>
                  <a:srgbClr val="FFFFFF"/>
                </a:solidFill>
                <a:latin typeface="Segoe UI" panose="020B0502040204020203" pitchFamily="34" charset="0"/>
              </a:rPr>
              <a:t> </a:t>
            </a:r>
            <a:r>
              <a:rPr lang="en-IN" sz="816" dirty="0">
                <a:solidFill>
                  <a:srgbClr val="FFFFFF"/>
                </a:solidFill>
                <a:latin typeface="Segoe UI" panose="020B0502040204020203" pitchFamily="34" charset="0"/>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sp>
        <p:nvSpPr>
          <p:cNvPr id="12" name="Rectangle 11"/>
          <p:cNvSpPr/>
          <p:nvPr/>
        </p:nvSpPr>
        <p:spPr>
          <a:xfrm>
            <a:off x="-1" y="284367"/>
            <a:ext cx="12436474" cy="5901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816" dirty="0">
              <a:solidFill>
                <a:prstClr val="white"/>
              </a:solidFill>
            </a:endParaRPr>
          </a:p>
        </p:txBody>
      </p:sp>
      <p:sp>
        <p:nvSpPr>
          <p:cNvPr id="13" name="TextBox 12"/>
          <p:cNvSpPr txBox="1"/>
          <p:nvPr/>
        </p:nvSpPr>
        <p:spPr>
          <a:xfrm>
            <a:off x="44465" y="365763"/>
            <a:ext cx="3949340" cy="217880"/>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HOME      WORK      SOURCE      BUILD.VNEXT      TEST      </a:t>
            </a:r>
            <a:r>
              <a:rPr lang="en-US" sz="816" dirty="0">
                <a:solidFill>
                  <a:srgbClr val="0070C0"/>
                </a:solidFill>
                <a:latin typeface="Segoe UI Semibold" pitchFamily="34" charset="0"/>
                <a:ea typeface="Segoe UI" pitchFamily="34" charset="0"/>
                <a:cs typeface="Segoe UI" pitchFamily="34" charset="0"/>
              </a:rPr>
              <a:t>RELEASE</a:t>
            </a:r>
            <a:r>
              <a:rPr lang="en-US" sz="816" dirty="0">
                <a:solidFill>
                  <a:prstClr val="white">
                    <a:lumMod val="50000"/>
                  </a:prstClr>
                </a:solidFill>
                <a:latin typeface="Segoe UI" pitchFamily="34" charset="0"/>
                <a:ea typeface="Segoe UI" pitchFamily="34" charset="0"/>
                <a:cs typeface="Segoe UI" pitchFamily="34" charset="0"/>
              </a:rPr>
              <a:t>	</a:t>
            </a:r>
          </a:p>
        </p:txBody>
      </p:sp>
      <p:sp>
        <p:nvSpPr>
          <p:cNvPr id="14" name="TextBox 13"/>
          <p:cNvSpPr txBox="1"/>
          <p:nvPr userDrawn="1"/>
        </p:nvSpPr>
        <p:spPr>
          <a:xfrm>
            <a:off x="45883" y="632293"/>
            <a:ext cx="2667155" cy="222217"/>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Explorer      </a:t>
            </a:r>
            <a:r>
              <a:rPr lang="en-US" sz="816" dirty="0">
                <a:solidFill>
                  <a:srgbClr val="0070C0"/>
                </a:solidFill>
                <a:latin typeface="Segoe UI Semibold" pitchFamily="34" charset="0"/>
                <a:ea typeface="Segoe UI" pitchFamily="34" charset="0"/>
                <a:cs typeface="Segoe UI" pitchFamily="34" charset="0"/>
              </a:rPr>
              <a:t>Definitions      </a:t>
            </a:r>
            <a:r>
              <a:rPr lang="en-US" sz="816" dirty="0">
                <a:solidFill>
                  <a:prstClr val="white">
                    <a:lumMod val="50000"/>
                  </a:prstClr>
                </a:solidFill>
                <a:latin typeface="Segoe UI" pitchFamily="34" charset="0"/>
                <a:ea typeface="Segoe UI" pitchFamily="34" charset="0"/>
                <a:cs typeface="Segoe UI" pitchFamily="34" charset="0"/>
              </a:rPr>
              <a:t>Artifacts</a:t>
            </a:r>
            <a:r>
              <a:rPr lang="en-US" sz="816" dirty="0">
                <a:solidFill>
                  <a:srgbClr val="0070C0"/>
                </a:solidFill>
                <a:latin typeface="Segoe UI Semibold" pitchFamily="34" charset="0"/>
                <a:ea typeface="Segoe UI" pitchFamily="34" charset="0"/>
                <a:cs typeface="Segoe UI" pitchFamily="34" charset="0"/>
              </a:rPr>
              <a:t> </a:t>
            </a:r>
          </a:p>
        </p:txBody>
      </p:sp>
      <p:sp>
        <p:nvSpPr>
          <p:cNvPr id="15" name="Rectangle 14"/>
          <p:cNvSpPr/>
          <p:nvPr userDrawn="1"/>
        </p:nvSpPr>
        <p:spPr>
          <a:xfrm>
            <a:off x="689345" y="848821"/>
            <a:ext cx="514106"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pic>
        <p:nvPicPr>
          <p:cNvPr id="16" name="Picture 15"/>
          <p:cNvPicPr>
            <a:picLocks noChangeAspect="1"/>
          </p:cNvPicPr>
          <p:nvPr userDrawn="1"/>
        </p:nvPicPr>
        <p:blipFill>
          <a:blip r:embed="rId3"/>
          <a:stretch>
            <a:fillRect/>
          </a:stretch>
        </p:blipFill>
        <p:spPr>
          <a:xfrm>
            <a:off x="11664055" y="19429"/>
            <a:ext cx="637183" cy="231670"/>
          </a:xfrm>
          <a:prstGeom prst="rect">
            <a:avLst/>
          </a:prstGeom>
        </p:spPr>
      </p:pic>
      <p:sp>
        <p:nvSpPr>
          <p:cNvPr id="17" name="TextBox 16"/>
          <p:cNvSpPr txBox="1"/>
          <p:nvPr userDrawn="1"/>
        </p:nvSpPr>
        <p:spPr>
          <a:xfrm>
            <a:off x="11210806" y="21859"/>
            <a:ext cx="350249" cy="222217"/>
          </a:xfrm>
          <a:prstGeom prst="rect">
            <a:avLst/>
          </a:prstGeom>
          <a:solidFill>
            <a:srgbClr val="0070C0"/>
          </a:solidFill>
        </p:spPr>
        <p:txBody>
          <a:bodyPr wrap="none" rtlCol="0">
            <a:spAutoFit/>
          </a:bodyPr>
          <a:lstStyle/>
          <a:p>
            <a:pPr defTabSz="932418">
              <a:defRPr/>
            </a:pPr>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8" name="Picture 17"/>
          <p:cNvPicPr>
            <a:picLocks noChangeAspect="1"/>
          </p:cNvPicPr>
          <p:nvPr userDrawn="1"/>
        </p:nvPicPr>
        <p:blipFill rotWithShape="1">
          <a:blip r:embed="rId4"/>
          <a:srcRect l="6930" t="6930" r="8732" b="8732"/>
          <a:stretch/>
        </p:blipFill>
        <p:spPr>
          <a:xfrm>
            <a:off x="11133719" y="77530"/>
            <a:ext cx="109313" cy="110795"/>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20" name="Group 19"/>
          <p:cNvGrpSpPr/>
          <p:nvPr userDrawn="1"/>
        </p:nvGrpSpPr>
        <p:grpSpPr>
          <a:xfrm>
            <a:off x="10578621" y="438430"/>
            <a:ext cx="1734060" cy="189473"/>
            <a:chOff x="10578621" y="438429"/>
            <a:chExt cx="1734060" cy="189473"/>
          </a:xfrm>
        </p:grpSpPr>
        <p:sp>
          <p:nvSpPr>
            <p:cNvPr id="21" name="Rectangle 20"/>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418">
                <a:defRPr/>
              </a:pPr>
              <a:r>
                <a:rPr lang="en-US" sz="816" dirty="0">
                  <a:solidFill>
                    <a:srgbClr val="80807F"/>
                  </a:solidFill>
                  <a:latin typeface="Segoe UI" panose="020B0502040204020203" pitchFamily="34" charset="0"/>
                  <a:cs typeface="Segoe UI" panose="020B0502040204020203" pitchFamily="34" charset="0"/>
                </a:rPr>
                <a:t>Search</a:t>
              </a:r>
            </a:p>
          </p:txBody>
        </p:sp>
        <p:pic>
          <p:nvPicPr>
            <p:cNvPr id="22" name="Picture 21"/>
            <p:cNvPicPr>
              <a:picLocks noChangeAspect="1"/>
            </p:cNvPicPr>
            <p:nvPr/>
          </p:nvPicPr>
          <p:blipFill>
            <a:blip r:embed="rId6"/>
            <a:stretch>
              <a:fillRect/>
            </a:stretch>
          </p:blipFill>
          <p:spPr>
            <a:xfrm>
              <a:off x="12156134" y="484193"/>
              <a:ext cx="110150" cy="116269"/>
            </a:xfrm>
            <a:prstGeom prst="rect">
              <a:avLst/>
            </a:prstGeom>
          </p:spPr>
        </p:pic>
      </p:grpSp>
    </p:spTree>
    <p:extLst>
      <p:ext uri="{BB962C8B-B14F-4D97-AF65-F5344CB8AC3E}">
        <p14:creationId xmlns:p14="http://schemas.microsoft.com/office/powerpoint/2010/main" val="20920698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1_Build">
    <p:spTree>
      <p:nvGrpSpPr>
        <p:cNvPr id="1" name=""/>
        <p:cNvGrpSpPr/>
        <p:nvPr/>
      </p:nvGrpSpPr>
      <p:grpSpPr>
        <a:xfrm>
          <a:off x="0" y="0"/>
          <a:ext cx="0" cy="0"/>
          <a:chOff x="0" y="0"/>
          <a:chExt cx="0" cy="0"/>
        </a:xfrm>
      </p:grpSpPr>
      <p:sp>
        <p:nvSpPr>
          <p:cNvPr id="3" name="Rectangle 2"/>
          <p:cNvSpPr/>
          <p:nvPr userDrawn="1"/>
        </p:nvSpPr>
        <p:spPr>
          <a:xfrm>
            <a:off x="-1" y="-1"/>
            <a:ext cx="12436474" cy="6994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dirty="0">
              <a:solidFill>
                <a:prstClr val="white"/>
              </a:solidFill>
            </a:endParaRPr>
          </a:p>
        </p:txBody>
      </p:sp>
      <p:sp>
        <p:nvSpPr>
          <p:cNvPr id="5" name="Rectangle 4"/>
          <p:cNvSpPr/>
          <p:nvPr userDrawn="1"/>
        </p:nvSpPr>
        <p:spPr>
          <a:xfrm>
            <a:off x="2" y="0"/>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sp>
        <p:nvSpPr>
          <p:cNvPr id="6" name="TextBox 5"/>
          <p:cNvSpPr txBox="1"/>
          <p:nvPr userDrawn="1"/>
        </p:nvSpPr>
        <p:spPr>
          <a:xfrm>
            <a:off x="157276" y="38265"/>
            <a:ext cx="2235573" cy="222217"/>
          </a:xfrm>
          <a:prstGeom prst="rect">
            <a:avLst/>
          </a:prstGeom>
          <a:noFill/>
        </p:spPr>
        <p:txBody>
          <a:bodyPr wrap="none" rtlCol="0">
            <a:spAutoFit/>
          </a:bodyPr>
          <a:lstStyle/>
          <a:p>
            <a:pPr defTabSz="932418">
              <a:defRPr/>
            </a:pPr>
            <a:r>
              <a:rPr lang="en-IN" sz="816" dirty="0">
                <a:solidFill>
                  <a:srgbClr val="FFFFFF"/>
                </a:solidFill>
                <a:latin typeface="Segoe UI Semilight" panose="020B0402040204020203" pitchFamily="34" charset="0"/>
              </a:rPr>
              <a:t>Visual Studio Online   </a:t>
            </a:r>
            <a:r>
              <a:rPr lang="en-IN" sz="816" dirty="0">
                <a:solidFill>
                  <a:srgbClr val="FFFFFF"/>
                </a:solidFill>
                <a:latin typeface="Segoe UI" panose="020B0502040204020203" pitchFamily="34" charset="0"/>
              </a:rPr>
              <a:t>/</a:t>
            </a:r>
            <a:r>
              <a:rPr lang="en-IN" sz="816" dirty="0">
                <a:solidFill>
                  <a:srgbClr val="51AAF2"/>
                </a:solidFill>
                <a:latin typeface="Segoe UI" panose="020B0502040204020203" pitchFamily="34" charset="0"/>
              </a:rPr>
              <a:t>  </a:t>
            </a:r>
            <a:r>
              <a:rPr lang="en-IN" sz="816" b="1" dirty="0">
                <a:solidFill>
                  <a:srgbClr val="FFFFFF"/>
                </a:solidFill>
                <a:latin typeface="Segoe UI" panose="020B0502040204020203" pitchFamily="34" charset="0"/>
              </a:rPr>
              <a:t> </a:t>
            </a:r>
            <a:r>
              <a:rPr lang="en-IN" sz="816" dirty="0">
                <a:solidFill>
                  <a:srgbClr val="FFFFFF"/>
                </a:solidFill>
                <a:latin typeface="Segoe UI" panose="020B0502040204020203" pitchFamily="34" charset="0"/>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pic>
        <p:nvPicPr>
          <p:cNvPr id="8" name="Picture 7"/>
          <p:cNvPicPr>
            <a:picLocks noChangeAspect="1"/>
          </p:cNvPicPr>
          <p:nvPr userDrawn="1"/>
        </p:nvPicPr>
        <p:blipFill>
          <a:blip r:embed="rId3"/>
          <a:stretch>
            <a:fillRect/>
          </a:stretch>
        </p:blipFill>
        <p:spPr>
          <a:xfrm>
            <a:off x="11664055" y="19429"/>
            <a:ext cx="637183" cy="231670"/>
          </a:xfrm>
          <a:prstGeom prst="rect">
            <a:avLst/>
          </a:prstGeom>
        </p:spPr>
      </p:pic>
      <p:sp>
        <p:nvSpPr>
          <p:cNvPr id="9" name="TextBox 8"/>
          <p:cNvSpPr txBox="1"/>
          <p:nvPr userDrawn="1"/>
        </p:nvSpPr>
        <p:spPr>
          <a:xfrm>
            <a:off x="11210806" y="21859"/>
            <a:ext cx="350249" cy="222217"/>
          </a:xfrm>
          <a:prstGeom prst="rect">
            <a:avLst/>
          </a:prstGeom>
          <a:solidFill>
            <a:srgbClr val="0070C0"/>
          </a:solidFill>
        </p:spPr>
        <p:txBody>
          <a:bodyPr wrap="none" rtlCol="0">
            <a:spAutoFit/>
          </a:bodyPr>
          <a:lstStyle/>
          <a:p>
            <a:pPr defTabSz="932418">
              <a:defRPr/>
            </a:pPr>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0" name="Picture 9"/>
          <p:cNvPicPr>
            <a:picLocks noChangeAspect="1"/>
          </p:cNvPicPr>
          <p:nvPr userDrawn="1"/>
        </p:nvPicPr>
        <p:blipFill rotWithShape="1">
          <a:blip r:embed="rId4"/>
          <a:srcRect l="6930" t="6930" r="8732" b="8732"/>
          <a:stretch/>
        </p:blipFill>
        <p:spPr>
          <a:xfrm>
            <a:off x="11133719" y="77530"/>
            <a:ext cx="109313" cy="110795"/>
          </a:xfrm>
          <a:prstGeom prst="rect">
            <a:avLst/>
          </a:prstGeom>
        </p:spPr>
      </p:pic>
      <p:sp>
        <p:nvSpPr>
          <p:cNvPr id="12" name="Rectangle 11"/>
          <p:cNvSpPr/>
          <p:nvPr userDrawn="1"/>
        </p:nvSpPr>
        <p:spPr>
          <a:xfrm>
            <a:off x="-1" y="284367"/>
            <a:ext cx="12436474" cy="5901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816" dirty="0">
              <a:solidFill>
                <a:prstClr val="white"/>
              </a:solidFill>
            </a:endParaRPr>
          </a:p>
        </p:txBody>
      </p:sp>
      <p:sp>
        <p:nvSpPr>
          <p:cNvPr id="13" name="TextBox 12"/>
          <p:cNvSpPr txBox="1"/>
          <p:nvPr userDrawn="1"/>
        </p:nvSpPr>
        <p:spPr>
          <a:xfrm>
            <a:off x="44465" y="365763"/>
            <a:ext cx="3949340" cy="217880"/>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HOME      WORK      SOURCE      </a:t>
            </a:r>
            <a:r>
              <a:rPr lang="en-US" sz="816" dirty="0">
                <a:solidFill>
                  <a:srgbClr val="0070C0"/>
                </a:solidFill>
                <a:latin typeface="Segoe UI Semibold" pitchFamily="34" charset="0"/>
                <a:ea typeface="Segoe UI" pitchFamily="34" charset="0"/>
                <a:cs typeface="Segoe UI" pitchFamily="34" charset="0"/>
              </a:rPr>
              <a:t>BUILD.VNEXT</a:t>
            </a:r>
            <a:r>
              <a:rPr lang="en-US" sz="816" dirty="0">
                <a:solidFill>
                  <a:prstClr val="white">
                    <a:lumMod val="50000"/>
                  </a:prstClr>
                </a:solidFill>
                <a:latin typeface="Segoe UI" pitchFamily="34" charset="0"/>
                <a:ea typeface="Segoe UI" pitchFamily="34" charset="0"/>
                <a:cs typeface="Segoe UI" pitchFamily="34" charset="0"/>
              </a:rPr>
              <a:t>      TEST      RELEASE	</a:t>
            </a:r>
          </a:p>
        </p:txBody>
      </p:sp>
      <p:sp>
        <p:nvSpPr>
          <p:cNvPr id="14" name="TextBox 13"/>
          <p:cNvSpPr txBox="1"/>
          <p:nvPr userDrawn="1"/>
        </p:nvSpPr>
        <p:spPr>
          <a:xfrm>
            <a:off x="45883" y="632293"/>
            <a:ext cx="2971954" cy="222217"/>
          </a:xfrm>
          <a:prstGeom prst="rect">
            <a:avLst/>
          </a:prstGeom>
          <a:noFill/>
        </p:spPr>
        <p:txBody>
          <a:bodyPr wrap="square" rtlCol="0">
            <a:spAutoFit/>
          </a:bodyPr>
          <a:lstStyle/>
          <a:p>
            <a:pPr defTabSz="932418">
              <a:defRPr/>
            </a:pPr>
            <a:r>
              <a:rPr lang="en-US" sz="816" dirty="0">
                <a:solidFill>
                  <a:srgbClr val="0070C0"/>
                </a:solidFill>
                <a:latin typeface="Segoe UI Semibold" pitchFamily="34" charset="0"/>
                <a:ea typeface="Segoe UI" pitchFamily="34" charset="0"/>
                <a:cs typeface="Segoe UI" pitchFamily="34" charset="0"/>
              </a:rPr>
              <a:t>Explorer</a:t>
            </a:r>
            <a:r>
              <a:rPr lang="en-US" sz="816" dirty="0">
                <a:solidFill>
                  <a:prstClr val="white">
                    <a:lumMod val="50000"/>
                  </a:prstClr>
                </a:solidFill>
                <a:latin typeface="Segoe UI" pitchFamily="34" charset="0"/>
                <a:ea typeface="Segoe UI" pitchFamily="34" charset="0"/>
                <a:cs typeface="Segoe UI" pitchFamily="34" charset="0"/>
              </a:rPr>
              <a:t>      Definitions       Artifacts</a:t>
            </a:r>
            <a:r>
              <a:rPr lang="en-US" sz="816" dirty="0">
                <a:solidFill>
                  <a:srgbClr val="0070C0"/>
                </a:solidFill>
                <a:latin typeface="Segoe UI Semibold" pitchFamily="34" charset="0"/>
                <a:ea typeface="Segoe UI" pitchFamily="34" charset="0"/>
                <a:cs typeface="Segoe UI" pitchFamily="34" charset="0"/>
              </a:rPr>
              <a:t> </a:t>
            </a:r>
            <a:endParaRPr lang="en-US" sz="816" dirty="0">
              <a:solidFill>
                <a:prstClr val="white">
                  <a:lumMod val="50000"/>
                </a:prstClr>
              </a:solidFill>
              <a:latin typeface="Segoe UI" pitchFamily="34" charset="0"/>
              <a:ea typeface="Segoe UI" pitchFamily="34" charset="0"/>
              <a:cs typeface="Segoe UI" pitchFamily="34" charset="0"/>
            </a:endParaRPr>
          </a:p>
        </p:txBody>
      </p:sp>
      <p:sp>
        <p:nvSpPr>
          <p:cNvPr id="15" name="Rectangle 14"/>
          <p:cNvSpPr/>
          <p:nvPr userDrawn="1"/>
        </p:nvSpPr>
        <p:spPr>
          <a:xfrm>
            <a:off x="130675" y="848821"/>
            <a:ext cx="403941"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16" name="Group 15"/>
          <p:cNvGrpSpPr/>
          <p:nvPr userDrawn="1"/>
        </p:nvGrpSpPr>
        <p:grpSpPr>
          <a:xfrm>
            <a:off x="10578621" y="438430"/>
            <a:ext cx="1734060" cy="189473"/>
            <a:chOff x="10578621" y="438429"/>
            <a:chExt cx="1734060" cy="189473"/>
          </a:xfrm>
        </p:grpSpPr>
        <p:sp>
          <p:nvSpPr>
            <p:cNvPr id="17" name="Rectangle 16"/>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418">
                <a:defRPr/>
              </a:pPr>
              <a:r>
                <a:rPr lang="en-US" sz="816" dirty="0">
                  <a:solidFill>
                    <a:srgbClr val="80807F"/>
                  </a:solidFill>
                  <a:latin typeface="Segoe UI" panose="020B0502040204020203" pitchFamily="34" charset="0"/>
                  <a:cs typeface="Segoe UI" panose="020B0502040204020203" pitchFamily="34" charset="0"/>
                </a:rPr>
                <a:t>Search</a:t>
              </a:r>
            </a:p>
          </p:txBody>
        </p:sp>
        <p:pic>
          <p:nvPicPr>
            <p:cNvPr id="18" name="Picture 17"/>
            <p:cNvPicPr>
              <a:picLocks noChangeAspect="1"/>
            </p:cNvPicPr>
            <p:nvPr/>
          </p:nvPicPr>
          <p:blipFill>
            <a:blip r:embed="rId6"/>
            <a:stretch>
              <a:fillRect/>
            </a:stretch>
          </p:blipFill>
          <p:spPr>
            <a:xfrm>
              <a:off x="12156134" y="484193"/>
              <a:ext cx="110150" cy="116269"/>
            </a:xfrm>
            <a:prstGeom prst="rect">
              <a:avLst/>
            </a:prstGeom>
          </p:spPr>
        </p:pic>
      </p:grpSp>
    </p:spTree>
    <p:extLst>
      <p:ext uri="{BB962C8B-B14F-4D97-AF65-F5344CB8AC3E}">
        <p14:creationId xmlns:p14="http://schemas.microsoft.com/office/powerpoint/2010/main" val="5955626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uild">
    <p:spTree>
      <p:nvGrpSpPr>
        <p:cNvPr id="1" name=""/>
        <p:cNvGrpSpPr/>
        <p:nvPr/>
      </p:nvGrpSpPr>
      <p:grpSpPr>
        <a:xfrm>
          <a:off x="0" y="0"/>
          <a:ext cx="0" cy="0"/>
          <a:chOff x="0" y="0"/>
          <a:chExt cx="0" cy="0"/>
        </a:xfrm>
      </p:grpSpPr>
      <p:sp>
        <p:nvSpPr>
          <p:cNvPr id="3" name="Rectangle 2"/>
          <p:cNvSpPr/>
          <p:nvPr userDrawn="1"/>
        </p:nvSpPr>
        <p:spPr>
          <a:xfrm>
            <a:off x="-1" y="-1"/>
            <a:ext cx="12436474" cy="6994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dirty="0">
              <a:solidFill>
                <a:prstClr val="white"/>
              </a:solidFill>
            </a:endParaRPr>
          </a:p>
        </p:txBody>
      </p:sp>
      <p:sp>
        <p:nvSpPr>
          <p:cNvPr id="5" name="Rectangle 4"/>
          <p:cNvSpPr/>
          <p:nvPr userDrawn="1"/>
        </p:nvSpPr>
        <p:spPr>
          <a:xfrm>
            <a:off x="2" y="0"/>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sp>
        <p:nvSpPr>
          <p:cNvPr id="6" name="TextBox 5"/>
          <p:cNvSpPr txBox="1"/>
          <p:nvPr userDrawn="1"/>
        </p:nvSpPr>
        <p:spPr>
          <a:xfrm>
            <a:off x="157276" y="38265"/>
            <a:ext cx="2235573" cy="222217"/>
          </a:xfrm>
          <a:prstGeom prst="rect">
            <a:avLst/>
          </a:prstGeom>
          <a:noFill/>
        </p:spPr>
        <p:txBody>
          <a:bodyPr wrap="none" rtlCol="0">
            <a:spAutoFit/>
          </a:bodyPr>
          <a:lstStyle/>
          <a:p>
            <a:pPr defTabSz="932418">
              <a:defRPr/>
            </a:pPr>
            <a:r>
              <a:rPr lang="en-IN" sz="816" dirty="0">
                <a:solidFill>
                  <a:srgbClr val="FFFFFF"/>
                </a:solidFill>
                <a:latin typeface="Segoe UI Semilight" panose="020B0402040204020203" pitchFamily="34" charset="0"/>
              </a:rPr>
              <a:t>Visual Studio Online   </a:t>
            </a:r>
            <a:r>
              <a:rPr lang="en-IN" sz="816" dirty="0">
                <a:solidFill>
                  <a:srgbClr val="FFFFFF"/>
                </a:solidFill>
                <a:latin typeface="Segoe UI" panose="020B0502040204020203" pitchFamily="34" charset="0"/>
              </a:rPr>
              <a:t>/</a:t>
            </a:r>
            <a:r>
              <a:rPr lang="en-IN" sz="816" dirty="0">
                <a:solidFill>
                  <a:srgbClr val="51AAF2"/>
                </a:solidFill>
                <a:latin typeface="Segoe UI" panose="020B0502040204020203" pitchFamily="34" charset="0"/>
              </a:rPr>
              <a:t>  </a:t>
            </a:r>
            <a:r>
              <a:rPr lang="en-IN" sz="816" b="1" dirty="0">
                <a:solidFill>
                  <a:srgbClr val="FFFFFF"/>
                </a:solidFill>
                <a:latin typeface="Segoe UI" panose="020B0502040204020203" pitchFamily="34" charset="0"/>
              </a:rPr>
              <a:t> </a:t>
            </a:r>
            <a:r>
              <a:rPr lang="en-IN" sz="816" dirty="0">
                <a:solidFill>
                  <a:srgbClr val="FFFFFF"/>
                </a:solidFill>
                <a:latin typeface="Segoe UI" panose="020B0502040204020203" pitchFamily="34" charset="0"/>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pic>
        <p:nvPicPr>
          <p:cNvPr id="8" name="Picture 7"/>
          <p:cNvPicPr>
            <a:picLocks noChangeAspect="1"/>
          </p:cNvPicPr>
          <p:nvPr userDrawn="1"/>
        </p:nvPicPr>
        <p:blipFill>
          <a:blip r:embed="rId3"/>
          <a:stretch>
            <a:fillRect/>
          </a:stretch>
        </p:blipFill>
        <p:spPr>
          <a:xfrm>
            <a:off x="11664055" y="19429"/>
            <a:ext cx="637183" cy="231670"/>
          </a:xfrm>
          <a:prstGeom prst="rect">
            <a:avLst/>
          </a:prstGeom>
        </p:spPr>
      </p:pic>
      <p:sp>
        <p:nvSpPr>
          <p:cNvPr id="9" name="TextBox 8"/>
          <p:cNvSpPr txBox="1"/>
          <p:nvPr userDrawn="1"/>
        </p:nvSpPr>
        <p:spPr>
          <a:xfrm>
            <a:off x="11210806" y="21859"/>
            <a:ext cx="350249" cy="222217"/>
          </a:xfrm>
          <a:prstGeom prst="rect">
            <a:avLst/>
          </a:prstGeom>
          <a:solidFill>
            <a:srgbClr val="0070C0"/>
          </a:solidFill>
        </p:spPr>
        <p:txBody>
          <a:bodyPr wrap="none" rtlCol="0">
            <a:spAutoFit/>
          </a:bodyPr>
          <a:lstStyle/>
          <a:p>
            <a:pPr defTabSz="932418">
              <a:defRPr/>
            </a:pPr>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0" name="Picture 9"/>
          <p:cNvPicPr>
            <a:picLocks noChangeAspect="1"/>
          </p:cNvPicPr>
          <p:nvPr userDrawn="1"/>
        </p:nvPicPr>
        <p:blipFill rotWithShape="1">
          <a:blip r:embed="rId4"/>
          <a:srcRect l="6930" t="6930" r="8732" b="8732"/>
          <a:stretch/>
        </p:blipFill>
        <p:spPr>
          <a:xfrm>
            <a:off x="11133719" y="77530"/>
            <a:ext cx="109313" cy="110795"/>
          </a:xfrm>
          <a:prstGeom prst="rect">
            <a:avLst/>
          </a:prstGeom>
        </p:spPr>
      </p:pic>
      <p:sp>
        <p:nvSpPr>
          <p:cNvPr id="12" name="Rectangle 11"/>
          <p:cNvSpPr/>
          <p:nvPr userDrawn="1"/>
        </p:nvSpPr>
        <p:spPr>
          <a:xfrm>
            <a:off x="-1" y="284367"/>
            <a:ext cx="12436474" cy="5901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816" dirty="0">
              <a:solidFill>
                <a:prstClr val="white"/>
              </a:solidFill>
            </a:endParaRPr>
          </a:p>
        </p:txBody>
      </p:sp>
      <p:sp>
        <p:nvSpPr>
          <p:cNvPr id="13" name="TextBox 12"/>
          <p:cNvSpPr txBox="1"/>
          <p:nvPr userDrawn="1"/>
        </p:nvSpPr>
        <p:spPr>
          <a:xfrm>
            <a:off x="44465" y="365763"/>
            <a:ext cx="3949340" cy="217880"/>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HOME      WORK      SOURCE      </a:t>
            </a:r>
            <a:r>
              <a:rPr lang="en-US" sz="816" dirty="0">
                <a:solidFill>
                  <a:srgbClr val="0070C0"/>
                </a:solidFill>
                <a:latin typeface="Segoe UI Semibold" pitchFamily="34" charset="0"/>
                <a:ea typeface="Segoe UI" pitchFamily="34" charset="0"/>
                <a:cs typeface="Segoe UI" pitchFamily="34" charset="0"/>
              </a:rPr>
              <a:t>BUILD.VNEXT</a:t>
            </a:r>
            <a:r>
              <a:rPr lang="en-US" sz="816" dirty="0">
                <a:solidFill>
                  <a:prstClr val="white">
                    <a:lumMod val="50000"/>
                  </a:prstClr>
                </a:solidFill>
                <a:latin typeface="Segoe UI" pitchFamily="34" charset="0"/>
                <a:ea typeface="Segoe UI" pitchFamily="34" charset="0"/>
                <a:cs typeface="Segoe UI" pitchFamily="34" charset="0"/>
              </a:rPr>
              <a:t>      TEST      RELEASE	</a:t>
            </a:r>
          </a:p>
        </p:txBody>
      </p:sp>
      <p:sp>
        <p:nvSpPr>
          <p:cNvPr id="14" name="TextBox 13"/>
          <p:cNvSpPr txBox="1"/>
          <p:nvPr userDrawn="1"/>
        </p:nvSpPr>
        <p:spPr>
          <a:xfrm>
            <a:off x="45883" y="632293"/>
            <a:ext cx="2971954" cy="222217"/>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Explorer      </a:t>
            </a:r>
            <a:r>
              <a:rPr lang="en-US" sz="816" dirty="0">
                <a:solidFill>
                  <a:srgbClr val="0070C0"/>
                </a:solidFill>
                <a:latin typeface="Segoe UI Semibold" pitchFamily="34" charset="0"/>
                <a:ea typeface="Segoe UI" pitchFamily="34" charset="0"/>
                <a:cs typeface="Segoe UI" pitchFamily="34" charset="0"/>
              </a:rPr>
              <a:t>Definitions       </a:t>
            </a:r>
            <a:r>
              <a:rPr lang="en-US" sz="816" dirty="0">
                <a:solidFill>
                  <a:prstClr val="white">
                    <a:lumMod val="50000"/>
                  </a:prstClr>
                </a:solidFill>
                <a:latin typeface="Segoe UI" pitchFamily="34" charset="0"/>
                <a:ea typeface="Segoe UI" pitchFamily="34" charset="0"/>
                <a:cs typeface="Segoe UI" pitchFamily="34" charset="0"/>
              </a:rPr>
              <a:t>Artifacts</a:t>
            </a:r>
            <a:r>
              <a:rPr lang="en-US" sz="816" dirty="0">
                <a:solidFill>
                  <a:srgbClr val="0070C0"/>
                </a:solidFill>
                <a:latin typeface="Segoe UI Semibold" pitchFamily="34" charset="0"/>
                <a:ea typeface="Segoe UI" pitchFamily="34" charset="0"/>
                <a:cs typeface="Segoe UI" pitchFamily="34" charset="0"/>
              </a:rPr>
              <a:t> </a:t>
            </a:r>
            <a:endParaRPr lang="en-US" sz="816" dirty="0">
              <a:solidFill>
                <a:prstClr val="white">
                  <a:lumMod val="50000"/>
                </a:prstClr>
              </a:solidFill>
              <a:latin typeface="Segoe UI" pitchFamily="34" charset="0"/>
              <a:ea typeface="Segoe UI" pitchFamily="34" charset="0"/>
              <a:cs typeface="Segoe UI" pitchFamily="34" charset="0"/>
            </a:endParaRPr>
          </a:p>
        </p:txBody>
      </p:sp>
      <p:sp>
        <p:nvSpPr>
          <p:cNvPr id="15" name="Rectangle 14"/>
          <p:cNvSpPr/>
          <p:nvPr userDrawn="1"/>
        </p:nvSpPr>
        <p:spPr>
          <a:xfrm>
            <a:off x="665161" y="848821"/>
            <a:ext cx="548640"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16" name="Group 15"/>
          <p:cNvGrpSpPr/>
          <p:nvPr userDrawn="1"/>
        </p:nvGrpSpPr>
        <p:grpSpPr>
          <a:xfrm>
            <a:off x="10578621" y="438430"/>
            <a:ext cx="1734060" cy="189473"/>
            <a:chOff x="10578621" y="438429"/>
            <a:chExt cx="1734060" cy="189473"/>
          </a:xfrm>
        </p:grpSpPr>
        <p:sp>
          <p:nvSpPr>
            <p:cNvPr id="17" name="Rectangle 16"/>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418">
                <a:defRPr/>
              </a:pPr>
              <a:r>
                <a:rPr lang="en-US" sz="816" dirty="0">
                  <a:solidFill>
                    <a:srgbClr val="80807F"/>
                  </a:solidFill>
                  <a:latin typeface="Segoe UI" panose="020B0502040204020203" pitchFamily="34" charset="0"/>
                  <a:cs typeface="Segoe UI" panose="020B0502040204020203" pitchFamily="34" charset="0"/>
                </a:rPr>
                <a:t>Search</a:t>
              </a:r>
            </a:p>
          </p:txBody>
        </p:sp>
        <p:pic>
          <p:nvPicPr>
            <p:cNvPr id="18" name="Picture 17"/>
            <p:cNvPicPr>
              <a:picLocks noChangeAspect="1"/>
            </p:cNvPicPr>
            <p:nvPr/>
          </p:nvPicPr>
          <p:blipFill>
            <a:blip r:embed="rId6"/>
            <a:stretch>
              <a:fillRect/>
            </a:stretch>
          </p:blipFill>
          <p:spPr>
            <a:xfrm>
              <a:off x="12156134" y="484193"/>
              <a:ext cx="110150" cy="116269"/>
            </a:xfrm>
            <a:prstGeom prst="rect">
              <a:avLst/>
            </a:prstGeom>
          </p:spPr>
        </p:pic>
      </p:grpSp>
    </p:spTree>
    <p:extLst>
      <p:ext uri="{BB962C8B-B14F-4D97-AF65-F5344CB8AC3E}">
        <p14:creationId xmlns:p14="http://schemas.microsoft.com/office/powerpoint/2010/main" val="29858044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Release Explorer">
    <p:spTree>
      <p:nvGrpSpPr>
        <p:cNvPr id="1" name=""/>
        <p:cNvGrpSpPr/>
        <p:nvPr/>
      </p:nvGrpSpPr>
      <p:grpSpPr>
        <a:xfrm>
          <a:off x="0" y="0"/>
          <a:ext cx="0" cy="0"/>
          <a:chOff x="0" y="0"/>
          <a:chExt cx="0" cy="0"/>
        </a:xfrm>
      </p:grpSpPr>
      <p:sp>
        <p:nvSpPr>
          <p:cNvPr id="3" name="Rectangle 2"/>
          <p:cNvSpPr/>
          <p:nvPr userDrawn="1"/>
        </p:nvSpPr>
        <p:spPr>
          <a:xfrm>
            <a:off x="-1" y="-1"/>
            <a:ext cx="12436474" cy="6994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dirty="0">
              <a:solidFill>
                <a:prstClr val="white"/>
              </a:solidFill>
            </a:endParaRPr>
          </a:p>
        </p:txBody>
      </p:sp>
      <p:sp>
        <p:nvSpPr>
          <p:cNvPr id="5" name="Rectangle 4"/>
          <p:cNvSpPr/>
          <p:nvPr userDrawn="1"/>
        </p:nvSpPr>
        <p:spPr>
          <a:xfrm>
            <a:off x="2" y="0"/>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sp>
        <p:nvSpPr>
          <p:cNvPr id="6" name="TextBox 5"/>
          <p:cNvSpPr txBox="1"/>
          <p:nvPr userDrawn="1"/>
        </p:nvSpPr>
        <p:spPr>
          <a:xfrm>
            <a:off x="157276" y="38265"/>
            <a:ext cx="2235573" cy="222217"/>
          </a:xfrm>
          <a:prstGeom prst="rect">
            <a:avLst/>
          </a:prstGeom>
          <a:noFill/>
        </p:spPr>
        <p:txBody>
          <a:bodyPr wrap="none" rtlCol="0">
            <a:spAutoFit/>
          </a:bodyPr>
          <a:lstStyle/>
          <a:p>
            <a:pPr defTabSz="932418">
              <a:defRPr/>
            </a:pPr>
            <a:r>
              <a:rPr lang="en-IN" sz="816" dirty="0">
                <a:solidFill>
                  <a:srgbClr val="FFFFFF"/>
                </a:solidFill>
                <a:latin typeface="Segoe UI Semilight" panose="020B0402040204020203" pitchFamily="34" charset="0"/>
              </a:rPr>
              <a:t>Visual Studio Online   </a:t>
            </a:r>
            <a:r>
              <a:rPr lang="en-IN" sz="816" dirty="0">
                <a:solidFill>
                  <a:srgbClr val="FFFFFF"/>
                </a:solidFill>
                <a:latin typeface="Segoe UI" panose="020B0502040204020203" pitchFamily="34" charset="0"/>
              </a:rPr>
              <a:t>/</a:t>
            </a:r>
            <a:r>
              <a:rPr lang="en-IN" sz="816" dirty="0">
                <a:solidFill>
                  <a:srgbClr val="51AAF2"/>
                </a:solidFill>
                <a:latin typeface="Segoe UI" panose="020B0502040204020203" pitchFamily="34" charset="0"/>
              </a:rPr>
              <a:t>  </a:t>
            </a:r>
            <a:r>
              <a:rPr lang="en-IN" sz="816" b="1" dirty="0">
                <a:solidFill>
                  <a:srgbClr val="FFFFFF"/>
                </a:solidFill>
                <a:latin typeface="Segoe UI" panose="020B0502040204020203" pitchFamily="34" charset="0"/>
              </a:rPr>
              <a:t> </a:t>
            </a:r>
            <a:r>
              <a:rPr lang="en-IN" sz="816" dirty="0">
                <a:solidFill>
                  <a:srgbClr val="FFFFFF"/>
                </a:solidFill>
                <a:latin typeface="Segoe UI" panose="020B0502040204020203" pitchFamily="34" charset="0"/>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pic>
        <p:nvPicPr>
          <p:cNvPr id="8" name="Picture 7"/>
          <p:cNvPicPr>
            <a:picLocks noChangeAspect="1"/>
          </p:cNvPicPr>
          <p:nvPr userDrawn="1"/>
        </p:nvPicPr>
        <p:blipFill>
          <a:blip r:embed="rId3"/>
          <a:stretch>
            <a:fillRect/>
          </a:stretch>
        </p:blipFill>
        <p:spPr>
          <a:xfrm>
            <a:off x="11664055" y="19429"/>
            <a:ext cx="637183" cy="231670"/>
          </a:xfrm>
          <a:prstGeom prst="rect">
            <a:avLst/>
          </a:prstGeom>
        </p:spPr>
      </p:pic>
      <p:sp>
        <p:nvSpPr>
          <p:cNvPr id="9" name="TextBox 8"/>
          <p:cNvSpPr txBox="1"/>
          <p:nvPr userDrawn="1"/>
        </p:nvSpPr>
        <p:spPr>
          <a:xfrm>
            <a:off x="11210806" y="21859"/>
            <a:ext cx="350249" cy="222217"/>
          </a:xfrm>
          <a:prstGeom prst="rect">
            <a:avLst/>
          </a:prstGeom>
          <a:solidFill>
            <a:srgbClr val="0070C0"/>
          </a:solidFill>
        </p:spPr>
        <p:txBody>
          <a:bodyPr wrap="none" rtlCol="0">
            <a:spAutoFit/>
          </a:bodyPr>
          <a:lstStyle/>
          <a:p>
            <a:pPr defTabSz="932418">
              <a:defRPr/>
            </a:pPr>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0" name="Picture 9"/>
          <p:cNvPicPr>
            <a:picLocks noChangeAspect="1"/>
          </p:cNvPicPr>
          <p:nvPr userDrawn="1"/>
        </p:nvPicPr>
        <p:blipFill rotWithShape="1">
          <a:blip r:embed="rId4"/>
          <a:srcRect l="6930" t="6930" r="8732" b="8732"/>
          <a:stretch/>
        </p:blipFill>
        <p:spPr>
          <a:xfrm>
            <a:off x="11133719" y="77530"/>
            <a:ext cx="109313" cy="110795"/>
          </a:xfrm>
          <a:prstGeom prst="rect">
            <a:avLst/>
          </a:prstGeom>
        </p:spPr>
      </p:pic>
      <p:sp>
        <p:nvSpPr>
          <p:cNvPr id="12" name="Rectangle 11"/>
          <p:cNvSpPr/>
          <p:nvPr userDrawn="1"/>
        </p:nvSpPr>
        <p:spPr>
          <a:xfrm>
            <a:off x="-1" y="284367"/>
            <a:ext cx="12436474" cy="5901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816" dirty="0">
              <a:solidFill>
                <a:prstClr val="white"/>
              </a:solidFill>
            </a:endParaRPr>
          </a:p>
        </p:txBody>
      </p:sp>
      <p:sp>
        <p:nvSpPr>
          <p:cNvPr id="13" name="TextBox 12"/>
          <p:cNvSpPr txBox="1"/>
          <p:nvPr userDrawn="1"/>
        </p:nvSpPr>
        <p:spPr>
          <a:xfrm>
            <a:off x="44465" y="365763"/>
            <a:ext cx="3949340" cy="217880"/>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HOME      WORK      SOURCE      BUILD.VNEXT      TEST      </a:t>
            </a:r>
            <a:r>
              <a:rPr lang="en-US" sz="816" dirty="0">
                <a:solidFill>
                  <a:srgbClr val="0070C0"/>
                </a:solidFill>
                <a:latin typeface="Segoe UI Semibold" pitchFamily="34" charset="0"/>
                <a:ea typeface="Segoe UI" pitchFamily="34" charset="0"/>
                <a:cs typeface="Segoe UI" pitchFamily="34" charset="0"/>
              </a:rPr>
              <a:t>RELEASE</a:t>
            </a:r>
            <a:r>
              <a:rPr lang="en-US" sz="816" dirty="0">
                <a:solidFill>
                  <a:prstClr val="white">
                    <a:lumMod val="50000"/>
                  </a:prstClr>
                </a:solidFill>
                <a:latin typeface="Segoe UI" pitchFamily="34" charset="0"/>
                <a:ea typeface="Segoe UI" pitchFamily="34" charset="0"/>
                <a:cs typeface="Segoe UI" pitchFamily="34" charset="0"/>
              </a:rPr>
              <a:t>	</a:t>
            </a:r>
          </a:p>
        </p:txBody>
      </p:sp>
      <p:sp>
        <p:nvSpPr>
          <p:cNvPr id="14" name="TextBox 13"/>
          <p:cNvSpPr txBox="1"/>
          <p:nvPr userDrawn="1"/>
        </p:nvSpPr>
        <p:spPr>
          <a:xfrm>
            <a:off x="45883" y="632293"/>
            <a:ext cx="2971954" cy="222217"/>
          </a:xfrm>
          <a:prstGeom prst="rect">
            <a:avLst/>
          </a:prstGeom>
          <a:noFill/>
        </p:spPr>
        <p:txBody>
          <a:bodyPr wrap="square" rtlCol="0">
            <a:spAutoFit/>
          </a:bodyPr>
          <a:lstStyle/>
          <a:p>
            <a:pPr defTabSz="932418">
              <a:defRPr/>
            </a:pPr>
            <a:r>
              <a:rPr lang="en-US" sz="816" dirty="0">
                <a:solidFill>
                  <a:srgbClr val="0070C0"/>
                </a:solidFill>
                <a:latin typeface="Segoe UI Semibold" pitchFamily="34" charset="0"/>
                <a:ea typeface="Segoe UI" pitchFamily="34" charset="0"/>
                <a:cs typeface="Segoe UI" pitchFamily="34" charset="0"/>
              </a:rPr>
              <a:t>Explorer</a:t>
            </a:r>
            <a:r>
              <a:rPr lang="en-US" sz="816" dirty="0">
                <a:solidFill>
                  <a:prstClr val="white">
                    <a:lumMod val="50000"/>
                  </a:prstClr>
                </a:solidFill>
                <a:latin typeface="Segoe UI" pitchFamily="34" charset="0"/>
                <a:ea typeface="Segoe UI" pitchFamily="34" charset="0"/>
                <a:cs typeface="Segoe UI" pitchFamily="34" charset="0"/>
              </a:rPr>
              <a:t>      Artifacts</a:t>
            </a:r>
            <a:r>
              <a:rPr lang="en-US" sz="816" dirty="0">
                <a:solidFill>
                  <a:srgbClr val="0070C0"/>
                </a:solidFill>
                <a:latin typeface="Segoe UI Semibold" pitchFamily="34" charset="0"/>
                <a:ea typeface="Segoe UI" pitchFamily="34" charset="0"/>
                <a:cs typeface="Segoe UI" pitchFamily="34" charset="0"/>
              </a:rPr>
              <a:t> </a:t>
            </a:r>
            <a:endParaRPr lang="en-US" sz="816" dirty="0">
              <a:solidFill>
                <a:prstClr val="white">
                  <a:lumMod val="50000"/>
                </a:prstClr>
              </a:solidFill>
              <a:latin typeface="Segoe UI" pitchFamily="34" charset="0"/>
              <a:ea typeface="Segoe UI" pitchFamily="34" charset="0"/>
              <a:cs typeface="Segoe UI" pitchFamily="34" charset="0"/>
            </a:endParaRPr>
          </a:p>
        </p:txBody>
      </p:sp>
      <p:sp>
        <p:nvSpPr>
          <p:cNvPr id="15" name="Rectangle 14"/>
          <p:cNvSpPr/>
          <p:nvPr userDrawn="1"/>
        </p:nvSpPr>
        <p:spPr>
          <a:xfrm>
            <a:off x="130675" y="848821"/>
            <a:ext cx="403941"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16" name="Group 15"/>
          <p:cNvGrpSpPr/>
          <p:nvPr userDrawn="1"/>
        </p:nvGrpSpPr>
        <p:grpSpPr>
          <a:xfrm>
            <a:off x="10578621" y="438430"/>
            <a:ext cx="1734060" cy="189473"/>
            <a:chOff x="10578621" y="438429"/>
            <a:chExt cx="1734060" cy="189473"/>
          </a:xfrm>
        </p:grpSpPr>
        <p:sp>
          <p:nvSpPr>
            <p:cNvPr id="17" name="Rectangle 16"/>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418">
                <a:defRPr/>
              </a:pPr>
              <a:r>
                <a:rPr lang="en-US" sz="816" dirty="0">
                  <a:solidFill>
                    <a:srgbClr val="80807F"/>
                  </a:solidFill>
                  <a:latin typeface="Segoe UI" panose="020B0502040204020203" pitchFamily="34" charset="0"/>
                  <a:cs typeface="Segoe UI" panose="020B0502040204020203" pitchFamily="34" charset="0"/>
                </a:rPr>
                <a:t>Search</a:t>
              </a:r>
            </a:p>
          </p:txBody>
        </p:sp>
        <p:pic>
          <p:nvPicPr>
            <p:cNvPr id="18" name="Picture 17"/>
            <p:cNvPicPr>
              <a:picLocks noChangeAspect="1"/>
            </p:cNvPicPr>
            <p:nvPr/>
          </p:nvPicPr>
          <p:blipFill>
            <a:blip r:embed="rId6"/>
            <a:stretch>
              <a:fillRect/>
            </a:stretch>
          </p:blipFill>
          <p:spPr>
            <a:xfrm>
              <a:off x="12156134" y="484193"/>
              <a:ext cx="110150" cy="116269"/>
            </a:xfrm>
            <a:prstGeom prst="rect">
              <a:avLst/>
            </a:prstGeom>
          </p:spPr>
        </p:pic>
      </p:grpSp>
    </p:spTree>
    <p:extLst>
      <p:ext uri="{BB962C8B-B14F-4D97-AF65-F5344CB8AC3E}">
        <p14:creationId xmlns:p14="http://schemas.microsoft.com/office/powerpoint/2010/main" val="18512002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1_Artifiact">
    <p:spTree>
      <p:nvGrpSpPr>
        <p:cNvPr id="1" name=""/>
        <p:cNvGrpSpPr/>
        <p:nvPr/>
      </p:nvGrpSpPr>
      <p:grpSpPr>
        <a:xfrm>
          <a:off x="0" y="0"/>
          <a:ext cx="0" cy="0"/>
          <a:chOff x="0" y="0"/>
          <a:chExt cx="0" cy="0"/>
        </a:xfrm>
      </p:grpSpPr>
      <p:sp>
        <p:nvSpPr>
          <p:cNvPr id="3" name="Rectangle 2"/>
          <p:cNvSpPr/>
          <p:nvPr userDrawn="1"/>
        </p:nvSpPr>
        <p:spPr>
          <a:xfrm>
            <a:off x="-1" y="-1"/>
            <a:ext cx="12436474" cy="6994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dirty="0">
              <a:solidFill>
                <a:prstClr val="white"/>
              </a:solidFill>
            </a:endParaRPr>
          </a:p>
        </p:txBody>
      </p:sp>
      <p:sp>
        <p:nvSpPr>
          <p:cNvPr id="5" name="Rectangle 4"/>
          <p:cNvSpPr/>
          <p:nvPr userDrawn="1"/>
        </p:nvSpPr>
        <p:spPr>
          <a:xfrm>
            <a:off x="2" y="0"/>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sp>
        <p:nvSpPr>
          <p:cNvPr id="6" name="TextBox 5"/>
          <p:cNvSpPr txBox="1"/>
          <p:nvPr userDrawn="1"/>
        </p:nvSpPr>
        <p:spPr>
          <a:xfrm>
            <a:off x="157276" y="38265"/>
            <a:ext cx="2235573" cy="222217"/>
          </a:xfrm>
          <a:prstGeom prst="rect">
            <a:avLst/>
          </a:prstGeom>
          <a:noFill/>
        </p:spPr>
        <p:txBody>
          <a:bodyPr wrap="none" rtlCol="0">
            <a:spAutoFit/>
          </a:bodyPr>
          <a:lstStyle/>
          <a:p>
            <a:pPr defTabSz="932418">
              <a:defRPr/>
            </a:pPr>
            <a:r>
              <a:rPr lang="en-IN" sz="816" dirty="0">
                <a:solidFill>
                  <a:srgbClr val="FFFFFF"/>
                </a:solidFill>
                <a:latin typeface="Segoe UI Semilight" panose="020B0402040204020203" pitchFamily="34" charset="0"/>
              </a:rPr>
              <a:t>Visual Studio Online   </a:t>
            </a:r>
            <a:r>
              <a:rPr lang="en-IN" sz="816" dirty="0">
                <a:solidFill>
                  <a:srgbClr val="FFFFFF"/>
                </a:solidFill>
                <a:latin typeface="Segoe UI" panose="020B0502040204020203" pitchFamily="34" charset="0"/>
              </a:rPr>
              <a:t>/</a:t>
            </a:r>
            <a:r>
              <a:rPr lang="en-IN" sz="816" dirty="0">
                <a:solidFill>
                  <a:srgbClr val="51AAF2"/>
                </a:solidFill>
                <a:latin typeface="Segoe UI" panose="020B0502040204020203" pitchFamily="34" charset="0"/>
              </a:rPr>
              <a:t>  </a:t>
            </a:r>
            <a:r>
              <a:rPr lang="en-IN" sz="816" b="1" dirty="0">
                <a:solidFill>
                  <a:srgbClr val="FFFFFF"/>
                </a:solidFill>
                <a:latin typeface="Segoe UI" panose="020B0502040204020203" pitchFamily="34" charset="0"/>
              </a:rPr>
              <a:t> </a:t>
            </a:r>
            <a:r>
              <a:rPr lang="en-IN" sz="816" dirty="0">
                <a:solidFill>
                  <a:srgbClr val="FFFFFF"/>
                </a:solidFill>
                <a:latin typeface="Segoe UI" panose="020B0502040204020203" pitchFamily="34" charset="0"/>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pic>
        <p:nvPicPr>
          <p:cNvPr id="8" name="Picture 7"/>
          <p:cNvPicPr>
            <a:picLocks noChangeAspect="1"/>
          </p:cNvPicPr>
          <p:nvPr userDrawn="1"/>
        </p:nvPicPr>
        <p:blipFill>
          <a:blip r:embed="rId3"/>
          <a:stretch>
            <a:fillRect/>
          </a:stretch>
        </p:blipFill>
        <p:spPr>
          <a:xfrm>
            <a:off x="11664055" y="19429"/>
            <a:ext cx="637183" cy="231670"/>
          </a:xfrm>
          <a:prstGeom prst="rect">
            <a:avLst/>
          </a:prstGeom>
        </p:spPr>
      </p:pic>
      <p:sp>
        <p:nvSpPr>
          <p:cNvPr id="9" name="TextBox 8"/>
          <p:cNvSpPr txBox="1"/>
          <p:nvPr userDrawn="1"/>
        </p:nvSpPr>
        <p:spPr>
          <a:xfrm>
            <a:off x="11210806" y="21859"/>
            <a:ext cx="350249" cy="222217"/>
          </a:xfrm>
          <a:prstGeom prst="rect">
            <a:avLst/>
          </a:prstGeom>
          <a:solidFill>
            <a:srgbClr val="0070C0"/>
          </a:solidFill>
        </p:spPr>
        <p:txBody>
          <a:bodyPr wrap="none" rtlCol="0">
            <a:spAutoFit/>
          </a:bodyPr>
          <a:lstStyle/>
          <a:p>
            <a:pPr defTabSz="932418">
              <a:defRPr/>
            </a:pPr>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0" name="Picture 9"/>
          <p:cNvPicPr>
            <a:picLocks noChangeAspect="1"/>
          </p:cNvPicPr>
          <p:nvPr userDrawn="1"/>
        </p:nvPicPr>
        <p:blipFill rotWithShape="1">
          <a:blip r:embed="rId4"/>
          <a:srcRect l="6930" t="6930" r="8732" b="8732"/>
          <a:stretch/>
        </p:blipFill>
        <p:spPr>
          <a:xfrm>
            <a:off x="11133719" y="77530"/>
            <a:ext cx="109313" cy="110795"/>
          </a:xfrm>
          <a:prstGeom prst="rect">
            <a:avLst/>
          </a:prstGeom>
        </p:spPr>
      </p:pic>
      <p:sp>
        <p:nvSpPr>
          <p:cNvPr id="12" name="Rectangle 11"/>
          <p:cNvSpPr/>
          <p:nvPr userDrawn="1"/>
        </p:nvSpPr>
        <p:spPr>
          <a:xfrm>
            <a:off x="-1" y="284367"/>
            <a:ext cx="12436474" cy="5901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816" dirty="0">
              <a:solidFill>
                <a:prstClr val="white"/>
              </a:solidFill>
            </a:endParaRPr>
          </a:p>
        </p:txBody>
      </p:sp>
      <p:sp>
        <p:nvSpPr>
          <p:cNvPr id="13" name="TextBox 12"/>
          <p:cNvSpPr txBox="1"/>
          <p:nvPr userDrawn="1"/>
        </p:nvSpPr>
        <p:spPr>
          <a:xfrm>
            <a:off x="44465" y="365763"/>
            <a:ext cx="3949340" cy="217880"/>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HOME      WORK      SOURCE      BUILD.VNEXT      TEST      </a:t>
            </a:r>
            <a:r>
              <a:rPr lang="en-US" sz="816" dirty="0">
                <a:solidFill>
                  <a:srgbClr val="0070C0"/>
                </a:solidFill>
                <a:latin typeface="Segoe UI Semibold" pitchFamily="34" charset="0"/>
                <a:ea typeface="Segoe UI" pitchFamily="34" charset="0"/>
                <a:cs typeface="Segoe UI" pitchFamily="34" charset="0"/>
              </a:rPr>
              <a:t>RELEASE</a:t>
            </a:r>
            <a:r>
              <a:rPr lang="en-US" sz="816" dirty="0">
                <a:solidFill>
                  <a:prstClr val="white">
                    <a:lumMod val="50000"/>
                  </a:prstClr>
                </a:solidFill>
                <a:latin typeface="Segoe UI" pitchFamily="34" charset="0"/>
                <a:ea typeface="Segoe UI" pitchFamily="34" charset="0"/>
                <a:cs typeface="Segoe UI" pitchFamily="34" charset="0"/>
              </a:rPr>
              <a:t>	</a:t>
            </a:r>
          </a:p>
        </p:txBody>
      </p:sp>
      <p:sp>
        <p:nvSpPr>
          <p:cNvPr id="14" name="TextBox 13"/>
          <p:cNvSpPr txBox="1"/>
          <p:nvPr userDrawn="1"/>
        </p:nvSpPr>
        <p:spPr>
          <a:xfrm>
            <a:off x="45883" y="632293"/>
            <a:ext cx="2971954" cy="222217"/>
          </a:xfrm>
          <a:prstGeom prst="rect">
            <a:avLst/>
          </a:prstGeom>
          <a:noFill/>
        </p:spPr>
        <p:txBody>
          <a:bodyPr wrap="square" rtlCol="0">
            <a:spAutoFit/>
          </a:bodyPr>
          <a:lstStyle/>
          <a:p>
            <a:pPr defTabSz="932418">
              <a:defRPr/>
            </a:pPr>
            <a:r>
              <a:rPr lang="en-US" sz="816" dirty="0">
                <a:solidFill>
                  <a:prstClr val="white">
                    <a:lumMod val="50000"/>
                  </a:prstClr>
                </a:solidFill>
                <a:latin typeface="Segoe UI" pitchFamily="34" charset="0"/>
                <a:ea typeface="Segoe UI" pitchFamily="34" charset="0"/>
                <a:cs typeface="Segoe UI" pitchFamily="34" charset="0"/>
              </a:rPr>
              <a:t>Explorer    </a:t>
            </a:r>
            <a:r>
              <a:rPr lang="en-US" sz="816" dirty="0">
                <a:solidFill>
                  <a:srgbClr val="0070C0"/>
                </a:solidFill>
                <a:latin typeface="Segoe UI Semibold" pitchFamily="34" charset="0"/>
                <a:ea typeface="Segoe UI" pitchFamily="34" charset="0"/>
                <a:cs typeface="Segoe UI" pitchFamily="34" charset="0"/>
              </a:rPr>
              <a:t>Artifacts </a:t>
            </a:r>
            <a:endParaRPr lang="en-US" sz="816" dirty="0">
              <a:solidFill>
                <a:prstClr val="white">
                  <a:lumMod val="50000"/>
                </a:prstClr>
              </a:solidFill>
              <a:latin typeface="Segoe UI" pitchFamily="34" charset="0"/>
              <a:ea typeface="Segoe UI" pitchFamily="34" charset="0"/>
              <a:cs typeface="Segoe UI" pitchFamily="34" charset="0"/>
            </a:endParaRPr>
          </a:p>
        </p:txBody>
      </p:sp>
      <p:sp>
        <p:nvSpPr>
          <p:cNvPr id="15" name="Rectangle 14"/>
          <p:cNvSpPr/>
          <p:nvPr userDrawn="1"/>
        </p:nvSpPr>
        <p:spPr>
          <a:xfrm>
            <a:off x="606596" y="848821"/>
            <a:ext cx="403941"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16" name="Group 15"/>
          <p:cNvGrpSpPr/>
          <p:nvPr userDrawn="1"/>
        </p:nvGrpSpPr>
        <p:grpSpPr>
          <a:xfrm>
            <a:off x="10578621" y="438430"/>
            <a:ext cx="1734060" cy="189473"/>
            <a:chOff x="10578621" y="438429"/>
            <a:chExt cx="1734060" cy="189473"/>
          </a:xfrm>
        </p:grpSpPr>
        <p:sp>
          <p:nvSpPr>
            <p:cNvPr id="17" name="Rectangle 16"/>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418">
                <a:defRPr/>
              </a:pPr>
              <a:r>
                <a:rPr lang="en-US" sz="816" dirty="0">
                  <a:solidFill>
                    <a:srgbClr val="80807F"/>
                  </a:solidFill>
                  <a:latin typeface="Segoe UI" panose="020B0502040204020203" pitchFamily="34" charset="0"/>
                  <a:cs typeface="Segoe UI" panose="020B0502040204020203" pitchFamily="34" charset="0"/>
                </a:rPr>
                <a:t>Search</a:t>
              </a:r>
            </a:p>
          </p:txBody>
        </p:sp>
        <p:pic>
          <p:nvPicPr>
            <p:cNvPr id="18" name="Picture 17"/>
            <p:cNvPicPr>
              <a:picLocks noChangeAspect="1"/>
            </p:cNvPicPr>
            <p:nvPr/>
          </p:nvPicPr>
          <p:blipFill>
            <a:blip r:embed="rId6"/>
            <a:stretch>
              <a:fillRect/>
            </a:stretch>
          </p:blipFill>
          <p:spPr>
            <a:xfrm>
              <a:off x="12156134" y="484193"/>
              <a:ext cx="110150" cy="116269"/>
            </a:xfrm>
            <a:prstGeom prst="rect">
              <a:avLst/>
            </a:prstGeom>
          </p:spPr>
        </p:pic>
      </p:grpSp>
    </p:spTree>
    <p:extLst>
      <p:ext uri="{BB962C8B-B14F-4D97-AF65-F5344CB8AC3E}">
        <p14:creationId xmlns:p14="http://schemas.microsoft.com/office/powerpoint/2010/main" val="4627764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a:prstGeom prst="rect">
            <a:avLst/>
          </a:prstGeom>
        </p:spPr>
        <p:txBody>
          <a:bodyPr/>
          <a:lstStyle>
            <a:lvl1pPr algn="ctr">
              <a:defRPr sz="5399" b="1">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65471" y="3963564"/>
            <a:ext cx="8705533" cy="1787490"/>
          </a:xfrm>
          <a:prstGeom prst="rect">
            <a:avLst/>
          </a:prstGeom>
        </p:spPr>
        <p:txBody>
          <a:bodyPr/>
          <a:lstStyle>
            <a:lvl1pPr marL="0" indent="0" algn="ctr">
              <a:buNone/>
              <a:defRPr>
                <a:solidFill>
                  <a:schemeClr val="bg1"/>
                </a:solidFill>
                <a:latin typeface="Segoe UI Light" panose="020B0502040204020203" pitchFamily="34" charset="0"/>
                <a:cs typeface="Segoe UI Light" panose="020B0502040204020203" pitchFamily="34" charset="0"/>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21824" y="6482891"/>
            <a:ext cx="2901844" cy="372394"/>
          </a:xfrm>
          <a:prstGeom prst="rect">
            <a:avLst/>
          </a:prstGeom>
        </p:spPr>
        <p:txBody>
          <a:bodyPr/>
          <a:lstStyle>
            <a:lvl1pPr>
              <a:defRPr>
                <a:latin typeface="Segoe UI Light" panose="020B0502040204020203" pitchFamily="34" charset="0"/>
                <a:cs typeface="Segoe UI Light" panose="020B0502040204020203" pitchFamily="34" charset="0"/>
              </a:defRPr>
            </a:lvl1pPr>
          </a:lstStyle>
          <a:p>
            <a:pPr defTabSz="932418"/>
            <a:fld id="{696C5A27-F223-44E7-8274-A6D272AA26B4}" type="datetime1">
              <a:rPr lang="en-US" smtClean="0">
                <a:solidFill>
                  <a:prstClr val="black">
                    <a:tint val="75000"/>
                  </a:prstClr>
                </a:solidFill>
              </a:rPr>
              <a:pPr defTabSz="932418"/>
              <a:t>11-Oct-16</a:t>
            </a:fld>
            <a:endParaRPr lang="en-US" dirty="0">
              <a:solidFill>
                <a:prstClr val="black">
                  <a:tint val="75000"/>
                </a:prstClr>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lvl1pPr>
              <a:defRPr>
                <a:latin typeface="Segoe UI Light" panose="020B0502040204020203" pitchFamily="34" charset="0"/>
                <a:cs typeface="Segoe UI Light" panose="020B0502040204020203" pitchFamily="34" charset="0"/>
              </a:defRPr>
            </a:lvl1pPr>
          </a:lstStyle>
          <a:p>
            <a:pPr defTabSz="932418"/>
            <a:r>
              <a:rPr lang="en-US">
                <a:solidFill>
                  <a:prstClr val="black">
                    <a:tint val="75000"/>
                  </a:prstClr>
                </a:solidFill>
              </a:rPr>
              <a:t>Microsoft Confidential</a:t>
            </a:r>
            <a:endParaRPr lang="en-US" dirty="0">
              <a:solidFill>
                <a:prstClr val="black">
                  <a:tint val="75000"/>
                </a:prstClr>
              </a:solidFill>
            </a:endParaRPr>
          </a:p>
        </p:txBody>
      </p:sp>
      <p:sp>
        <p:nvSpPr>
          <p:cNvPr id="6" name="Slide Number Placeholder 5"/>
          <p:cNvSpPr>
            <a:spLocks noGrp="1"/>
          </p:cNvSpPr>
          <p:nvPr>
            <p:ph type="sldNum" sz="quarter" idx="12"/>
          </p:nvPr>
        </p:nvSpPr>
        <p:spPr>
          <a:xfrm>
            <a:off x="8912807" y="6482891"/>
            <a:ext cx="2901844" cy="372394"/>
          </a:xfrm>
          <a:prstGeom prst="rect">
            <a:avLst/>
          </a:prstGeom>
        </p:spPr>
        <p:txBody>
          <a:bodyPr/>
          <a:lstStyle>
            <a:lvl1pPr>
              <a:defRPr>
                <a:latin typeface="Segoe UI Light" panose="020B0502040204020203" pitchFamily="34" charset="0"/>
                <a:cs typeface="Segoe UI Light" panose="020B0502040204020203" pitchFamily="34" charset="0"/>
              </a:defRPr>
            </a:lvl1pPr>
          </a:lstStyle>
          <a:p>
            <a:pPr defTabSz="932418"/>
            <a:fld id="{91386B74-7CC7-47D2-93A6-7BF6479A3908}" type="slidenum">
              <a:rPr lang="en-US" smtClean="0">
                <a:solidFill>
                  <a:prstClr val="black">
                    <a:tint val="75000"/>
                  </a:prstClr>
                </a:solidFill>
              </a:rPr>
              <a:pPr defTabSz="932418"/>
              <a:t>‹#›</a:t>
            </a:fld>
            <a:endParaRPr lang="en-US" dirty="0">
              <a:solidFill>
                <a:prstClr val="black">
                  <a:tint val="75000"/>
                </a:prstClr>
              </a:solidFill>
            </a:endParaRPr>
          </a:p>
        </p:txBody>
      </p:sp>
    </p:spTree>
    <p:extLst>
      <p:ext uri="{BB962C8B-B14F-4D97-AF65-F5344CB8AC3E}">
        <p14:creationId xmlns:p14="http://schemas.microsoft.com/office/powerpoint/2010/main" val="36756384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ctor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1957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a:prstGeom prst="rect">
            <a:avLst/>
          </a:prstGeo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393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387124" y="185843"/>
            <a:ext cx="11755521" cy="1084658"/>
          </a:xfrm>
          <a:prstGeom prst="rect">
            <a:avLst/>
          </a:prstGeom>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5822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8187" y="1476623"/>
            <a:ext cx="11400102"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5"/>
          <p:cNvSpPr>
            <a:spLocks noGrp="1"/>
          </p:cNvSpPr>
          <p:nvPr>
            <p:ph type="ftr" sz="quarter" idx="3"/>
          </p:nvPr>
        </p:nvSpPr>
        <p:spPr>
          <a:xfrm>
            <a:off x="989569" y="6415303"/>
            <a:ext cx="3938217" cy="372394"/>
          </a:xfrm>
          <a:prstGeom prst="rect">
            <a:avLst/>
          </a:prstGeom>
        </p:spPr>
        <p:txBody>
          <a:bodyPr vert="horz" lIns="0" tIns="0" rIns="0" bIns="0" rtlCol="0" anchor="b" anchorCtr="0"/>
          <a:lstStyle>
            <a:lvl1pPr algn="l">
              <a:defRPr sz="918">
                <a:solidFill>
                  <a:schemeClr val="tx1"/>
                </a:solidFill>
              </a:defRPr>
            </a:lvl1pPr>
          </a:lstStyle>
          <a:p>
            <a:r>
              <a:rPr lang="en-US" dirty="0"/>
              <a:t>Microsoft Confidential</a:t>
            </a:r>
          </a:p>
        </p:txBody>
      </p:sp>
      <p:sp>
        <p:nvSpPr>
          <p:cNvPr id="10" name="Slide Number Placeholder 4"/>
          <p:cNvSpPr>
            <a:spLocks noGrp="1"/>
          </p:cNvSpPr>
          <p:nvPr>
            <p:ph type="sldNum" sz="quarter" idx="4"/>
          </p:nvPr>
        </p:nvSpPr>
        <p:spPr>
          <a:xfrm>
            <a:off x="518187" y="6415303"/>
            <a:ext cx="475004" cy="372394"/>
          </a:xfrm>
          <a:prstGeom prst="rect">
            <a:avLst/>
          </a:prstGeom>
        </p:spPr>
        <p:txBody>
          <a:bodyPr vert="horz" lIns="0" tIns="0" rIns="0" bIns="0" rtlCol="0" anchor="b" anchorCtr="0"/>
          <a:lstStyle>
            <a:lvl1pPr algn="l">
              <a:defRPr sz="918">
                <a:solidFill>
                  <a:schemeClr val="tx1">
                    <a:tint val="75000"/>
                  </a:schemeClr>
                </a:solidFill>
              </a:defRPr>
            </a:lvl1pPr>
          </a:lstStyle>
          <a:p>
            <a:fld id="{1AD4D6FE-0D95-422C-A401-E733BBF8EB07}" type="slidenum">
              <a:rPr lang="en-US" smtClean="0"/>
              <a:pPr/>
              <a:t>‹#›</a:t>
            </a:fld>
            <a:endParaRPr lang="en-US" dirty="0"/>
          </a:p>
        </p:txBody>
      </p:sp>
    </p:spTree>
    <p:extLst>
      <p:ext uri="{BB962C8B-B14F-4D97-AF65-F5344CB8AC3E}">
        <p14:creationId xmlns:p14="http://schemas.microsoft.com/office/powerpoint/2010/main" val="21940355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77" indent="-342877">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575696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4055980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5" name="Text Placeholder 4"/>
          <p:cNvSpPr>
            <a:spLocks noGrp="1"/>
          </p:cNvSpPr>
          <p:nvPr>
            <p:ph type="body" sz="quarter" idx="10"/>
          </p:nvPr>
        </p:nvSpPr>
        <p:spPr>
          <a:xfrm>
            <a:off x="518187" y="1476623"/>
            <a:ext cx="11400102" cy="25907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3"/>
          </p:nvPr>
        </p:nvSpPr>
        <p:spPr>
          <a:xfrm>
            <a:off x="989569" y="6415303"/>
            <a:ext cx="3938217" cy="372394"/>
          </a:xfrm>
          <a:prstGeom prst="rect">
            <a:avLst/>
          </a:prstGeom>
        </p:spPr>
        <p:txBody>
          <a:bodyPr vert="horz" lIns="0" tIns="0" rIns="0" bIns="0" rtlCol="0" anchor="b" anchorCtr="0"/>
          <a:lstStyle>
            <a:lvl1pPr algn="l">
              <a:defRPr sz="918">
                <a:solidFill>
                  <a:schemeClr val="tx1"/>
                </a:solidFill>
              </a:defRPr>
            </a:lvl1pPr>
          </a:lstStyle>
          <a:p>
            <a:pPr defTabSz="1243493"/>
            <a:r>
              <a:rPr lang="en-US">
                <a:solidFill>
                  <a:srgbClr val="969696"/>
                </a:solidFill>
              </a:rPr>
              <a:t>Microsoft Confidential</a:t>
            </a:r>
            <a:endParaRPr lang="en-US" dirty="0">
              <a:solidFill>
                <a:srgbClr val="969696"/>
              </a:solidFill>
            </a:endParaRPr>
          </a:p>
        </p:txBody>
      </p:sp>
      <p:sp>
        <p:nvSpPr>
          <p:cNvPr id="7" name="Slide Number Placeholder 4"/>
          <p:cNvSpPr>
            <a:spLocks noGrp="1"/>
          </p:cNvSpPr>
          <p:nvPr>
            <p:ph type="sldNum" sz="quarter" idx="4"/>
          </p:nvPr>
        </p:nvSpPr>
        <p:spPr>
          <a:xfrm>
            <a:off x="518187" y="6415303"/>
            <a:ext cx="475004" cy="372394"/>
          </a:xfrm>
          <a:prstGeom prst="rect">
            <a:avLst/>
          </a:prstGeom>
        </p:spPr>
        <p:txBody>
          <a:bodyPr vert="horz" lIns="0" tIns="0" rIns="0" bIns="0" rtlCol="0" anchor="b" anchorCtr="0"/>
          <a:lstStyle>
            <a:lvl1pPr algn="l">
              <a:defRPr sz="918">
                <a:solidFill>
                  <a:schemeClr val="tx1">
                    <a:tint val="75000"/>
                  </a:schemeClr>
                </a:solidFill>
              </a:defRPr>
            </a:lvl1pPr>
          </a:lstStyle>
          <a:p>
            <a:pPr defTabSz="1243493"/>
            <a:fld id="{1AD4D6FE-0D95-422C-A401-E733BBF8EB07}" type="slidenum">
              <a:rPr lang="en-US" smtClean="0">
                <a:solidFill>
                  <a:srgbClr val="969696">
                    <a:tint val="75000"/>
                  </a:srgbClr>
                </a:solidFill>
              </a:rPr>
              <a:pPr defTabSz="1243493"/>
              <a:t>‹#›</a:t>
            </a:fld>
            <a:endParaRPr lang="en-US" dirty="0">
              <a:solidFill>
                <a:srgbClr val="969696">
                  <a:tint val="75000"/>
                </a:srgbClr>
              </a:solidFill>
            </a:endParaRPr>
          </a:p>
        </p:txBody>
      </p:sp>
    </p:spTree>
    <p:extLst>
      <p:ext uri="{BB962C8B-B14F-4D97-AF65-F5344CB8AC3E}">
        <p14:creationId xmlns:p14="http://schemas.microsoft.com/office/powerpoint/2010/main" val="23775271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Release - explorer">
    <p:spTree>
      <p:nvGrpSpPr>
        <p:cNvPr id="1" name=""/>
        <p:cNvGrpSpPr/>
        <p:nvPr/>
      </p:nvGrpSpPr>
      <p:grpSpPr>
        <a:xfrm>
          <a:off x="0" y="0"/>
          <a:ext cx="0" cy="0"/>
          <a:chOff x="0" y="0"/>
          <a:chExt cx="0" cy="0"/>
        </a:xfrm>
      </p:grpSpPr>
      <p:sp>
        <p:nvSpPr>
          <p:cNvPr id="5" name="Rectangle 4"/>
          <p:cNvSpPr/>
          <p:nvPr userDrawn="1"/>
        </p:nvSpPr>
        <p:spPr>
          <a:xfrm>
            <a:off x="1" y="-1"/>
            <a:ext cx="12436474" cy="2967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sp>
        <p:nvSpPr>
          <p:cNvPr id="6" name="TextBox 5"/>
          <p:cNvSpPr txBox="1"/>
          <p:nvPr userDrawn="1"/>
        </p:nvSpPr>
        <p:spPr>
          <a:xfrm>
            <a:off x="157275" y="38265"/>
            <a:ext cx="2235573" cy="222217"/>
          </a:xfrm>
          <a:prstGeom prst="rect">
            <a:avLst/>
          </a:prstGeom>
          <a:noFill/>
        </p:spPr>
        <p:txBody>
          <a:bodyPr wrap="none" rtlCol="0">
            <a:spAutoFit/>
          </a:bodyPr>
          <a:lstStyle/>
          <a:p>
            <a:pPr defTabSz="932597"/>
            <a:r>
              <a:rPr lang="en-IN" sz="816" dirty="0">
                <a:solidFill>
                  <a:srgbClr val="FFFFFF"/>
                </a:solidFill>
                <a:latin typeface="Segoe UI Semilight" panose="020B0402040204020203" pitchFamily="34" charset="0"/>
              </a:rPr>
              <a:t>Visual Studio Online   </a:t>
            </a:r>
            <a:r>
              <a:rPr lang="en-IN" sz="816" dirty="0">
                <a:solidFill>
                  <a:srgbClr val="FFFFFF"/>
                </a:solidFill>
              </a:rPr>
              <a:t>/</a:t>
            </a:r>
            <a:r>
              <a:rPr lang="en-IN" sz="816" dirty="0">
                <a:solidFill>
                  <a:srgbClr val="51AAF2"/>
                </a:solidFill>
              </a:rPr>
              <a:t>  </a:t>
            </a:r>
            <a:r>
              <a:rPr lang="en-IN" sz="816" b="1" dirty="0">
                <a:solidFill>
                  <a:srgbClr val="FFFFFF"/>
                </a:solidFill>
              </a:rPr>
              <a:t> </a:t>
            </a:r>
            <a:r>
              <a:rPr lang="en-IN" sz="816" dirty="0">
                <a:solidFill>
                  <a:srgbClr val="FFFFFF"/>
                </a:solidFill>
              </a:rPr>
              <a:t>NorthWind Traders</a:t>
            </a:r>
            <a:endParaRPr lang="en-IN" sz="816" dirty="0">
              <a:solidFill>
                <a:prstClr val="black"/>
              </a:solidFill>
            </a:endParaRPr>
          </a:p>
        </p:txBody>
      </p:sp>
      <p:pic>
        <p:nvPicPr>
          <p:cNvPr id="7" name="Picture 6"/>
          <p:cNvPicPr>
            <a:picLocks noChangeAspect="1"/>
          </p:cNvPicPr>
          <p:nvPr userDrawn="1"/>
        </p:nvPicPr>
        <p:blipFill>
          <a:blip r:embed="rId2"/>
          <a:stretch>
            <a:fillRect/>
          </a:stretch>
        </p:blipFill>
        <p:spPr>
          <a:xfrm>
            <a:off x="44465" y="61255"/>
            <a:ext cx="177275" cy="161610"/>
          </a:xfrm>
          <a:prstGeom prst="rect">
            <a:avLst/>
          </a:prstGeom>
        </p:spPr>
      </p:pic>
      <p:sp>
        <p:nvSpPr>
          <p:cNvPr id="14" name="TextBox 13"/>
          <p:cNvSpPr txBox="1"/>
          <p:nvPr userDrawn="1"/>
        </p:nvSpPr>
        <p:spPr>
          <a:xfrm>
            <a:off x="45882" y="632292"/>
            <a:ext cx="2667155" cy="217880"/>
          </a:xfrm>
          <a:prstGeom prst="rect">
            <a:avLst/>
          </a:prstGeom>
          <a:noFill/>
        </p:spPr>
        <p:txBody>
          <a:bodyPr wrap="square" rtlCol="0">
            <a:spAutoFit/>
          </a:bodyPr>
          <a:lstStyle/>
          <a:p>
            <a:pPr defTabSz="932597">
              <a:defRPr/>
            </a:pPr>
            <a:r>
              <a:rPr lang="en-US" sz="816" dirty="0">
                <a:solidFill>
                  <a:srgbClr val="0070C0"/>
                </a:solidFill>
                <a:latin typeface="Segoe UI Semibold" pitchFamily="34" charset="0"/>
                <a:ea typeface="Segoe UI" pitchFamily="34" charset="0"/>
                <a:cs typeface="Segoe UI" pitchFamily="34" charset="0"/>
              </a:rPr>
              <a:t>Releases       </a:t>
            </a:r>
            <a:r>
              <a:rPr lang="en-US" sz="816" dirty="0">
                <a:solidFill>
                  <a:prstClr val="white">
                    <a:lumMod val="50000"/>
                  </a:prstClr>
                </a:solidFill>
                <a:ea typeface="Segoe UI" pitchFamily="34" charset="0"/>
                <a:cs typeface="Segoe UI" pitchFamily="34" charset="0"/>
              </a:rPr>
              <a:t>Environments     Artifacts     Templates</a:t>
            </a:r>
          </a:p>
        </p:txBody>
      </p:sp>
      <p:pic>
        <p:nvPicPr>
          <p:cNvPr id="16" name="Picture 15"/>
          <p:cNvPicPr>
            <a:picLocks noChangeAspect="1"/>
          </p:cNvPicPr>
          <p:nvPr userDrawn="1"/>
        </p:nvPicPr>
        <p:blipFill>
          <a:blip r:embed="rId3"/>
          <a:stretch>
            <a:fillRect/>
          </a:stretch>
        </p:blipFill>
        <p:spPr>
          <a:xfrm>
            <a:off x="11664054" y="19429"/>
            <a:ext cx="637183" cy="231670"/>
          </a:xfrm>
          <a:prstGeom prst="rect">
            <a:avLst/>
          </a:prstGeom>
        </p:spPr>
      </p:pic>
      <p:sp>
        <p:nvSpPr>
          <p:cNvPr id="17" name="TextBox 16"/>
          <p:cNvSpPr txBox="1"/>
          <p:nvPr userDrawn="1"/>
        </p:nvSpPr>
        <p:spPr>
          <a:xfrm>
            <a:off x="11210806" y="21858"/>
            <a:ext cx="350249" cy="222217"/>
          </a:xfrm>
          <a:prstGeom prst="rect">
            <a:avLst/>
          </a:prstGeom>
          <a:solidFill>
            <a:srgbClr val="0070C0"/>
          </a:solidFill>
        </p:spPr>
        <p:txBody>
          <a:bodyPr wrap="none" rtlCol="0">
            <a:spAutoFit/>
          </a:bodyPr>
          <a:lstStyle/>
          <a:p>
            <a:pPr defTabSz="932597"/>
            <a:r>
              <a:rPr lang="en-IN" sz="816" dirty="0">
                <a:solidFill>
                  <a:srgbClr val="FFFFFF"/>
                </a:solidFill>
                <a:latin typeface="Segoe UI Semilight" panose="020B0402040204020203" pitchFamily="34" charset="0"/>
              </a:rPr>
              <a:t>Lan</a:t>
            </a:r>
            <a:endParaRPr lang="en-IN" sz="816" dirty="0">
              <a:solidFill>
                <a:prstClr val="black"/>
              </a:solidFill>
            </a:endParaRPr>
          </a:p>
        </p:txBody>
      </p:sp>
      <p:pic>
        <p:nvPicPr>
          <p:cNvPr id="18" name="Picture 17"/>
          <p:cNvPicPr>
            <a:picLocks noChangeAspect="1"/>
          </p:cNvPicPr>
          <p:nvPr userDrawn="1"/>
        </p:nvPicPr>
        <p:blipFill rotWithShape="1">
          <a:blip r:embed="rId4"/>
          <a:srcRect l="6930" t="6930" r="8732" b="8732"/>
          <a:stretch/>
        </p:blipFill>
        <p:spPr>
          <a:xfrm>
            <a:off x="11133719" y="77530"/>
            <a:ext cx="109313" cy="110795"/>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32162" y="67244"/>
            <a:ext cx="146888" cy="146867"/>
          </a:xfrm>
          <a:prstGeom prst="rect">
            <a:avLst/>
          </a:prstGeom>
        </p:spPr>
      </p:pic>
      <p:grpSp>
        <p:nvGrpSpPr>
          <p:cNvPr id="20" name="Group 19"/>
          <p:cNvGrpSpPr/>
          <p:nvPr userDrawn="1"/>
        </p:nvGrpSpPr>
        <p:grpSpPr>
          <a:xfrm>
            <a:off x="10578621" y="438429"/>
            <a:ext cx="1734060" cy="189473"/>
            <a:chOff x="10578621" y="438429"/>
            <a:chExt cx="1734060" cy="189473"/>
          </a:xfrm>
        </p:grpSpPr>
        <p:sp>
          <p:nvSpPr>
            <p:cNvPr id="21" name="Rectangle 20"/>
            <p:cNvSpPr/>
            <p:nvPr/>
          </p:nvSpPr>
          <p:spPr>
            <a:xfrm>
              <a:off x="10578621" y="438429"/>
              <a:ext cx="1734060" cy="18947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597"/>
              <a:r>
                <a:rPr lang="en-US" sz="816" dirty="0">
                  <a:solidFill>
                    <a:srgbClr val="80807F"/>
                  </a:solidFill>
                  <a:cs typeface="Segoe UI" panose="020B0502040204020203" pitchFamily="34" charset="0"/>
                </a:rPr>
                <a:t>Search</a:t>
              </a:r>
            </a:p>
          </p:txBody>
        </p:sp>
        <p:pic>
          <p:nvPicPr>
            <p:cNvPr id="22" name="Picture 21"/>
            <p:cNvPicPr>
              <a:picLocks noChangeAspect="1"/>
            </p:cNvPicPr>
            <p:nvPr/>
          </p:nvPicPr>
          <p:blipFill>
            <a:blip r:embed="rId6"/>
            <a:stretch>
              <a:fillRect/>
            </a:stretch>
          </p:blipFill>
          <p:spPr>
            <a:xfrm>
              <a:off x="12156134" y="484193"/>
              <a:ext cx="110150" cy="116269"/>
            </a:xfrm>
            <a:prstGeom prst="rect">
              <a:avLst/>
            </a:prstGeom>
          </p:spPr>
        </p:pic>
      </p:grpSp>
      <p:sp>
        <p:nvSpPr>
          <p:cNvPr id="23" name="Rectangle 22"/>
          <p:cNvSpPr/>
          <p:nvPr userDrawn="1"/>
        </p:nvSpPr>
        <p:spPr>
          <a:xfrm>
            <a:off x="130674" y="848821"/>
            <a:ext cx="403941"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spTree>
    <p:extLst>
      <p:ext uri="{BB962C8B-B14F-4D97-AF65-F5344CB8AC3E}">
        <p14:creationId xmlns:p14="http://schemas.microsoft.com/office/powerpoint/2010/main" val="3805208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Click to edit Master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grpSp>
        <p:nvGrpSpPr>
          <p:cNvPr id="9" name="Group 8"/>
          <p:cNvGrpSpPr/>
          <p:nvPr userDrawn="1"/>
        </p:nvGrpSpPr>
        <p:grpSpPr>
          <a:xfrm>
            <a:off x="214034" y="192123"/>
            <a:ext cx="2327331" cy="669522"/>
            <a:chOff x="209826" y="188373"/>
            <a:chExt cx="2281581" cy="656454"/>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826" y="188373"/>
              <a:ext cx="656454" cy="656454"/>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830" y="348577"/>
              <a:ext cx="1578577" cy="386507"/>
            </a:xfrm>
            <a:prstGeom prst="rect">
              <a:avLst/>
            </a:prstGeom>
          </p:spPr>
        </p:pic>
      </p:grpSp>
    </p:spTree>
    <p:extLst>
      <p:ext uri="{BB962C8B-B14F-4D97-AF65-F5344CB8AC3E}">
        <p14:creationId xmlns:p14="http://schemas.microsoft.com/office/powerpoint/2010/main" val="344584329"/>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45860"/>
            <a:ext cx="11756355" cy="5365707"/>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747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458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8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07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197147" y="146867"/>
            <a:ext cx="881410" cy="930588"/>
          </a:xfrm>
          <a:prstGeom prst="rect">
            <a:avLst/>
          </a:prstGeom>
        </p:spPr>
      </p:pic>
      <p:sp>
        <p:nvSpPr>
          <p:cNvPr id="7" name="TextBox 6"/>
          <p:cNvSpPr txBox="1"/>
          <p:nvPr userDrawn="1"/>
        </p:nvSpPr>
        <p:spPr>
          <a:xfrm>
            <a:off x="1078557" y="84803"/>
            <a:ext cx="1373636" cy="1054716"/>
          </a:xfrm>
          <a:prstGeom prst="rect">
            <a:avLst/>
          </a:prstGeom>
          <a:noFill/>
        </p:spPr>
        <p:txBody>
          <a:bodyPr wrap="square" rtlCol="0" anchor="ctr" anchorCtr="0">
            <a:spAutoFit/>
          </a:bodyPr>
          <a:lstStyle/>
          <a:p>
            <a:pPr defTabSz="932597"/>
            <a:r>
              <a:rPr lang="en-US" sz="2040" dirty="0">
                <a:solidFill>
                  <a:prstClr val="black"/>
                </a:solidFill>
                <a:latin typeface="Segoe UI Light" panose="020B0502040204020203" pitchFamily="34" charset="0"/>
                <a:cs typeface="Segoe UI Light" panose="020B0502040204020203" pitchFamily="34" charset="0"/>
              </a:rPr>
              <a:t>Microsoft </a:t>
            </a:r>
          </a:p>
          <a:p>
            <a:pPr defTabSz="932597"/>
            <a:r>
              <a:rPr lang="en-US" sz="2040" dirty="0">
                <a:solidFill>
                  <a:prstClr val="black"/>
                </a:solidFill>
                <a:latin typeface="Segoe UI Light" panose="020B0502040204020203" pitchFamily="34" charset="0"/>
                <a:cs typeface="Segoe UI Light" panose="020B0502040204020203" pitchFamily="34" charset="0"/>
              </a:rPr>
              <a:t>Virtual </a:t>
            </a:r>
          </a:p>
          <a:p>
            <a:pPr defTabSz="932597"/>
            <a:r>
              <a:rPr lang="en-US" sz="2040" dirty="0">
                <a:solidFill>
                  <a:prstClr val="black"/>
                </a:solidFill>
                <a:latin typeface="Segoe UI Light" panose="020B0502040204020203" pitchFamily="34" charset="0"/>
                <a:cs typeface="Segoe UI Light" panose="020B0502040204020203" pitchFamily="34" charset="0"/>
              </a:rPr>
              <a:t>Academy</a:t>
            </a:r>
          </a:p>
        </p:txBody>
      </p:sp>
    </p:spTree>
    <p:extLst>
      <p:ext uri="{BB962C8B-B14F-4D97-AF65-F5344CB8AC3E}">
        <p14:creationId xmlns:p14="http://schemas.microsoft.com/office/powerpoint/2010/main" val="15747347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0925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30869771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op right small rectangle"/>
          <p:cNvSpPr/>
          <p:nvPr userDrawn="1"/>
        </p:nvSpPr>
        <p:spPr bwMode="auto">
          <a:xfrm>
            <a:off x="1" y="6601599"/>
            <a:ext cx="12436475" cy="39987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solidFill>
                <a:prstClr val="black"/>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607128" y="6692970"/>
            <a:ext cx="755191" cy="223345"/>
          </a:xfrm>
          <a:prstGeom prst="rect">
            <a:avLst/>
          </a:prstGeom>
        </p:spPr>
      </p:pic>
      <p:sp>
        <p:nvSpPr>
          <p:cNvPr id="11" name="Text Placeholder 10"/>
          <p:cNvSpPr>
            <a:spLocks noGrp="1"/>
          </p:cNvSpPr>
          <p:nvPr>
            <p:ph type="body" sz="quarter" idx="10"/>
          </p:nvPr>
        </p:nvSpPr>
        <p:spPr>
          <a:xfrm>
            <a:off x="446233" y="2365576"/>
            <a:ext cx="11160895" cy="1699425"/>
          </a:xfrm>
          <a:prstGeom prst="rect">
            <a:avLst/>
          </a:prstGeom>
        </p:spPr>
        <p:txBody>
          <a:bodyPr anchor="b" anchorCtr="0">
            <a:normAutofit/>
          </a:bodyPr>
          <a:lstStyle>
            <a:lvl1pPr marL="0" indent="0">
              <a:buNone/>
              <a:defRPr sz="4488">
                <a:solidFill>
                  <a:schemeClr val="tx1"/>
                </a:solidFill>
                <a:latin typeface="Segoe UI Light" panose="020B0502040204020203" pitchFamily="34" charset="0"/>
                <a:cs typeface="Segoe UI Light" panose="020B0502040204020203" pitchFamily="34" charset="0"/>
              </a:defRPr>
            </a:lvl1pPr>
          </a:lstStyle>
          <a:p>
            <a:pPr lvl="0"/>
            <a:endParaRPr lang="en-US" dirty="0"/>
          </a:p>
        </p:txBody>
      </p:sp>
      <p:sp>
        <p:nvSpPr>
          <p:cNvPr id="4" name="Subtitle 2"/>
          <p:cNvSpPr>
            <a:spLocks noGrp="1"/>
          </p:cNvSpPr>
          <p:nvPr>
            <p:ph type="subTitle" idx="1"/>
          </p:nvPr>
        </p:nvSpPr>
        <p:spPr>
          <a:xfrm>
            <a:off x="446233" y="4309899"/>
            <a:ext cx="8325539" cy="1953856"/>
          </a:xfrm>
          <a:prstGeom prst="rect">
            <a:avLst/>
          </a:prstGeom>
        </p:spPr>
        <p:txBody>
          <a:bodyPr anchor="b" anchorCtr="0"/>
          <a:lstStyle>
            <a:lvl1pPr marL="0" indent="0" algn="l">
              <a:spcBef>
                <a:spcPts val="0"/>
              </a:spcBef>
              <a:buNone/>
              <a:defRPr sz="2448" b="0" baseline="0">
                <a:solidFill>
                  <a:schemeClr val="tx1"/>
                </a:solidFill>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endParaRPr lang="en-US" dirty="0"/>
          </a:p>
        </p:txBody>
      </p:sp>
      <p:grpSp>
        <p:nvGrpSpPr>
          <p:cNvPr id="3" name="Group 2"/>
          <p:cNvGrpSpPr/>
          <p:nvPr userDrawn="1"/>
        </p:nvGrpSpPr>
        <p:grpSpPr>
          <a:xfrm>
            <a:off x="214034" y="192123"/>
            <a:ext cx="2327331" cy="669522"/>
            <a:chOff x="209826" y="188373"/>
            <a:chExt cx="2281581" cy="656454"/>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826" y="188373"/>
              <a:ext cx="656454" cy="656454"/>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830" y="348577"/>
              <a:ext cx="1578577" cy="386507"/>
            </a:xfrm>
            <a:prstGeom prst="rect">
              <a:avLst/>
            </a:prstGeom>
          </p:spPr>
        </p:pic>
      </p:grpSp>
    </p:spTree>
    <p:extLst>
      <p:ext uri="{BB962C8B-B14F-4D97-AF65-F5344CB8AC3E}">
        <p14:creationId xmlns:p14="http://schemas.microsoft.com/office/powerpoint/2010/main" val="4587191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28">
          <p15:clr>
            <a:srgbClr val="FBAE40"/>
          </p15:clr>
        </p15:guide>
        <p15:guide id="4" pos="751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3489767"/>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a:t>Click to edit Master subtitle style</a:t>
            </a:r>
          </a:p>
        </p:txBody>
      </p:sp>
      <p:sp>
        <p:nvSpPr>
          <p:cNvPr id="13" name="Title 1"/>
          <p:cNvSpPr txBox="1">
            <a:spLocks/>
          </p:cNvSpPr>
          <p:nvPr userDrawn="1"/>
        </p:nvSpPr>
        <p:spPr>
          <a:xfrm>
            <a:off x="364984" y="3491884"/>
            <a:ext cx="8410665" cy="2429257"/>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89765"/>
            <a:ext cx="3322737" cy="243170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5668647"/>
            <a:ext cx="755191" cy="223345"/>
          </a:xfrm>
          <a:prstGeom prst="rect">
            <a:avLst/>
          </a:prstGeom>
        </p:spPr>
      </p:pic>
      <p:sp>
        <p:nvSpPr>
          <p:cNvPr id="16" name="Text Placeholder 10"/>
          <p:cNvSpPr>
            <a:spLocks noGrp="1"/>
          </p:cNvSpPr>
          <p:nvPr>
            <p:ph type="body" sz="quarter" idx="10"/>
          </p:nvPr>
        </p:nvSpPr>
        <p:spPr>
          <a:xfrm>
            <a:off x="446234" y="4017565"/>
            <a:ext cx="8232264" cy="1699425"/>
          </a:xfrm>
          <a:prstGeom prst="rect">
            <a:avLst/>
          </a:prstGeom>
        </p:spPr>
        <p:txBody>
          <a:bodyPr anchor="b" anchorCtr="0">
            <a:normAutofit/>
          </a:bodyPr>
          <a:lstStyle>
            <a:lvl1pPr marL="0" indent="0">
              <a:buNone/>
              <a:defRPr sz="3672">
                <a:solidFill>
                  <a:schemeClr val="bg1"/>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
        <p:nvSpPr>
          <p:cNvPr id="17" name="Rectangle 16"/>
          <p:cNvSpPr/>
          <p:nvPr userDrawn="1"/>
        </p:nvSpPr>
        <p:spPr>
          <a:xfrm>
            <a:off x="9799328" y="3597732"/>
            <a:ext cx="1070275" cy="1162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30" tIns="0" rIns="93260" bIns="0" rtlCol="0" anchor="t" anchorCtr="0"/>
          <a:lstStyle/>
          <a:p>
            <a:pPr defTabSz="932597"/>
            <a:r>
              <a:rPr lang="en-US" sz="1632" dirty="0">
                <a:solidFill>
                  <a:prstClr val="white"/>
                </a:solidFill>
                <a:latin typeface="Segoe UI Light" panose="020B0502040204020203" pitchFamily="34" charset="0"/>
                <a:cs typeface="Segoe UI Light" panose="020B0502040204020203" pitchFamily="34" charset="0"/>
              </a:rPr>
              <a:t>Microsoft </a:t>
            </a:r>
          </a:p>
          <a:p>
            <a:pPr defTabSz="932597"/>
            <a:r>
              <a:rPr lang="en-US" sz="1632" dirty="0">
                <a:solidFill>
                  <a:prstClr val="white"/>
                </a:solidFill>
                <a:latin typeface="Segoe UI Light" panose="020B0502040204020203" pitchFamily="34" charset="0"/>
                <a:cs typeface="Segoe UI Light" panose="020B0502040204020203" pitchFamily="34" charset="0"/>
              </a:rPr>
              <a:t>Virtual Academy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44606" y="3597732"/>
            <a:ext cx="741367" cy="741262"/>
          </a:xfrm>
          <a:prstGeom prst="rect">
            <a:avLst/>
          </a:prstGeom>
        </p:spPr>
      </p:pic>
    </p:spTree>
    <p:extLst>
      <p:ext uri="{BB962C8B-B14F-4D97-AF65-F5344CB8AC3E}">
        <p14:creationId xmlns:p14="http://schemas.microsoft.com/office/powerpoint/2010/main" val="19925913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Blank Color 1 Layout">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2"/>
            <a:ext cx="11456577" cy="1243058"/>
          </a:xfrm>
          <a:prstGeom prst="rect">
            <a:avLst/>
          </a:prstGeom>
        </p:spPr>
        <p:txBody>
          <a:bodyPr/>
          <a:lstStyle>
            <a:lvl1pPr marL="0" indent="0">
              <a:buNone/>
              <a:defRPr sz="8975" i="0" spc="-102"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23182" y="3283250"/>
            <a:ext cx="7666297" cy="452021"/>
          </a:xfrm>
          <a:prstGeom prst="rect">
            <a:avLst/>
          </a:prstGeo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61834" y="5950856"/>
            <a:ext cx="2727412" cy="857997"/>
          </a:xfrm>
          <a:prstGeom prst="rect">
            <a:avLst/>
          </a:prstGeom>
        </p:spPr>
      </p:pic>
    </p:spTree>
    <p:extLst>
      <p:ext uri="{BB962C8B-B14F-4D97-AF65-F5344CB8AC3E}">
        <p14:creationId xmlns:p14="http://schemas.microsoft.com/office/powerpoint/2010/main" val="3935123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533936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194590631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2074283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7913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0983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698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2728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0471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37271590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07300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1567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530" y="4680829"/>
            <a:ext cx="10726460" cy="1530052"/>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8043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9"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3479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2" cy="840314"/>
          </a:xfrm>
        </p:spPr>
        <p:txBody>
          <a:bodyPr anchor="b"/>
          <a:lstStyle>
            <a:lvl1pPr marL="0" indent="0">
              <a:buNone/>
              <a:defRPr sz="2447" b="1"/>
            </a:lvl1pPr>
            <a:lvl2pPr marL="466159" indent="0">
              <a:buNone/>
              <a:defRPr sz="2039" b="1"/>
            </a:lvl2pPr>
            <a:lvl3pPr marL="932317" indent="0">
              <a:buNone/>
              <a:defRPr sz="1835" b="1"/>
            </a:lvl3pPr>
            <a:lvl4pPr marL="1398476" indent="0">
              <a:buNone/>
              <a:defRPr sz="1632" b="1"/>
            </a:lvl4pPr>
            <a:lvl5pPr marL="1864633" indent="0">
              <a:buNone/>
              <a:defRPr sz="1632" b="1"/>
            </a:lvl5pPr>
            <a:lvl6pPr marL="2330792" indent="0">
              <a:buNone/>
              <a:defRPr sz="1632" b="1"/>
            </a:lvl6pPr>
            <a:lvl7pPr marL="2796950" indent="0">
              <a:buNone/>
              <a:defRPr sz="1632" b="1"/>
            </a:lvl7pPr>
            <a:lvl8pPr marL="3263109" indent="0">
              <a:buNone/>
              <a:defRPr sz="1632" b="1"/>
            </a:lvl8pPr>
            <a:lvl9pPr marL="3729267"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6" y="1714631"/>
            <a:ext cx="5287122" cy="840314"/>
          </a:xfrm>
        </p:spPr>
        <p:txBody>
          <a:bodyPr anchor="b"/>
          <a:lstStyle>
            <a:lvl1pPr marL="0" indent="0">
              <a:buNone/>
              <a:defRPr sz="2447" b="1"/>
            </a:lvl1pPr>
            <a:lvl2pPr marL="466159" indent="0">
              <a:buNone/>
              <a:defRPr sz="2039" b="1"/>
            </a:lvl2pPr>
            <a:lvl3pPr marL="932317" indent="0">
              <a:buNone/>
              <a:defRPr sz="1835" b="1"/>
            </a:lvl3pPr>
            <a:lvl4pPr marL="1398476" indent="0">
              <a:buNone/>
              <a:defRPr sz="1632" b="1"/>
            </a:lvl4pPr>
            <a:lvl5pPr marL="1864633" indent="0">
              <a:buNone/>
              <a:defRPr sz="1632" b="1"/>
            </a:lvl5pPr>
            <a:lvl6pPr marL="2330792" indent="0">
              <a:buNone/>
              <a:defRPr sz="1632" b="1"/>
            </a:lvl6pPr>
            <a:lvl7pPr marL="2796950" indent="0">
              <a:buNone/>
              <a:defRPr sz="1632" b="1"/>
            </a:lvl7pPr>
            <a:lvl8pPr marL="3263109" indent="0">
              <a:buNone/>
              <a:defRPr sz="1632" b="1"/>
            </a:lvl8pPr>
            <a:lvl9pPr marL="372926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6"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45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00008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65938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a:t>Click to edit Master title style</a:t>
            </a:r>
          </a:p>
        </p:txBody>
      </p:sp>
      <p:sp>
        <p:nvSpPr>
          <p:cNvPr id="3" name="Content Placeholder 2"/>
          <p:cNvSpPr>
            <a:spLocks noGrp="1"/>
          </p:cNvSpPr>
          <p:nvPr>
            <p:ph idx="1"/>
          </p:nvPr>
        </p:nvSpPr>
        <p:spPr>
          <a:xfrm>
            <a:off x="5287122" y="1007084"/>
            <a:ext cx="6295966"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59" indent="0">
              <a:buNone/>
              <a:defRPr sz="1428"/>
            </a:lvl2pPr>
            <a:lvl3pPr marL="932317" indent="0">
              <a:buNone/>
              <a:defRPr sz="1224"/>
            </a:lvl3pPr>
            <a:lvl4pPr marL="1398476" indent="0">
              <a:buNone/>
              <a:defRPr sz="1020"/>
            </a:lvl4pPr>
            <a:lvl5pPr marL="1864633" indent="0">
              <a:buNone/>
              <a:defRPr sz="1020"/>
            </a:lvl5pPr>
            <a:lvl6pPr marL="2330792" indent="0">
              <a:buNone/>
              <a:defRPr sz="1020"/>
            </a:lvl6pPr>
            <a:lvl7pPr marL="2796950" indent="0">
              <a:buNone/>
              <a:defRPr sz="1020"/>
            </a:lvl7pPr>
            <a:lvl8pPr marL="3263109" indent="0">
              <a:buNone/>
              <a:defRPr sz="1020"/>
            </a:lvl8pPr>
            <a:lvl9pPr marL="3729267"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8316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a:t>Click to edit Master title style</a:t>
            </a:r>
          </a:p>
        </p:txBody>
      </p:sp>
      <p:sp>
        <p:nvSpPr>
          <p:cNvPr id="3" name="Picture Placeholder 2"/>
          <p:cNvSpPr>
            <a:spLocks noGrp="1"/>
          </p:cNvSpPr>
          <p:nvPr>
            <p:ph type="pic" idx="1"/>
          </p:nvPr>
        </p:nvSpPr>
        <p:spPr>
          <a:xfrm>
            <a:off x="5287122" y="1007084"/>
            <a:ext cx="6295966" cy="4970646"/>
          </a:xfrm>
        </p:spPr>
        <p:txBody>
          <a:bodyPr/>
          <a:lstStyle>
            <a:lvl1pPr marL="0" indent="0">
              <a:buNone/>
              <a:defRPr sz="3263"/>
            </a:lvl1pPr>
            <a:lvl2pPr marL="466159" indent="0">
              <a:buNone/>
              <a:defRPr sz="2855"/>
            </a:lvl2pPr>
            <a:lvl3pPr marL="932317" indent="0">
              <a:buNone/>
              <a:defRPr sz="2447"/>
            </a:lvl3pPr>
            <a:lvl4pPr marL="1398476" indent="0">
              <a:buNone/>
              <a:defRPr sz="2039"/>
            </a:lvl4pPr>
            <a:lvl5pPr marL="1864633" indent="0">
              <a:buNone/>
              <a:defRPr sz="2039"/>
            </a:lvl5pPr>
            <a:lvl6pPr marL="2330792" indent="0">
              <a:buNone/>
              <a:defRPr sz="2039"/>
            </a:lvl6pPr>
            <a:lvl7pPr marL="2796950" indent="0">
              <a:buNone/>
              <a:defRPr sz="2039"/>
            </a:lvl7pPr>
            <a:lvl8pPr marL="3263109" indent="0">
              <a:buNone/>
              <a:defRPr sz="2039"/>
            </a:lvl8pPr>
            <a:lvl9pPr marL="3729267" indent="0">
              <a:buNone/>
              <a:defRPr sz="2039"/>
            </a:lvl9pPr>
          </a:lstStyle>
          <a:p>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59" indent="0">
              <a:buNone/>
              <a:defRPr sz="1428"/>
            </a:lvl2pPr>
            <a:lvl3pPr marL="932317" indent="0">
              <a:buNone/>
              <a:defRPr sz="1224"/>
            </a:lvl3pPr>
            <a:lvl4pPr marL="1398476" indent="0">
              <a:buNone/>
              <a:defRPr sz="1020"/>
            </a:lvl4pPr>
            <a:lvl5pPr marL="1864633" indent="0">
              <a:buNone/>
              <a:defRPr sz="1020"/>
            </a:lvl5pPr>
            <a:lvl6pPr marL="2330792" indent="0">
              <a:buNone/>
              <a:defRPr sz="1020"/>
            </a:lvl6pPr>
            <a:lvl7pPr marL="2796950" indent="0">
              <a:buNone/>
              <a:defRPr sz="1020"/>
            </a:lvl7pPr>
            <a:lvl8pPr marL="3263109" indent="0">
              <a:buNone/>
              <a:defRPr sz="1020"/>
            </a:lvl8pPr>
            <a:lvl9pPr marL="3729267"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52840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50743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3"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A3A00-53C5-42A1-9C81-0EBC170BDBA2}" type="datetimeFigureOut">
              <a:rPr lang="en-US" smtClean="0">
                <a:solidFill>
                  <a:prstClr val="black">
                    <a:tint val="75000"/>
                  </a:prstClr>
                </a:solidFill>
              </a: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04366-2369-47C5-B9C8-CBBCB5D86E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35475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462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483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4" y="227962"/>
            <a:ext cx="5147305" cy="926516"/>
          </a:xfrm>
          <a:prstGeom prst="rect">
            <a:avLst/>
          </a:prstGeom>
        </p:spPr>
      </p:pic>
    </p:spTree>
    <p:extLst>
      <p:ext uri="{BB962C8B-B14F-4D97-AF65-F5344CB8AC3E}">
        <p14:creationId xmlns:p14="http://schemas.microsoft.com/office/powerpoint/2010/main" val="2487370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3"/>
            <a:ext cx="11375536" cy="2107405"/>
          </a:xfrm>
          <a:prstGeom prst="rect">
            <a:avLst/>
          </a:prstGeom>
        </p:spPr>
        <p:txBody>
          <a:bodyPr/>
          <a:lstStyle>
            <a:lvl1pPr marL="289763" indent="-289763">
              <a:buFont typeface="Wingdings" pitchFamily="2" charset="2"/>
              <a:buChar char=""/>
              <a:defRPr sz="4079"/>
            </a:lvl1pPr>
            <a:lvl2pPr marL="527724" indent="-237962">
              <a:buFont typeface="Wingdings" pitchFamily="2" charset="2"/>
              <a:buChar char=""/>
              <a:defRPr>
                <a:latin typeface="+mn-lt"/>
              </a:defRPr>
            </a:lvl2pPr>
            <a:lvl3pPr marL="755971" indent="-228249">
              <a:buFont typeface="Wingdings" pitchFamily="2" charset="2"/>
              <a:buChar char=""/>
              <a:tabLst/>
              <a:defRPr>
                <a:latin typeface="+mn-lt"/>
              </a:defRPr>
            </a:lvl3pPr>
            <a:lvl4pPr marL="932417" indent="-176448">
              <a:buFont typeface="Wingdings" pitchFamily="2" charset="2"/>
              <a:buChar char=""/>
              <a:defRPr>
                <a:latin typeface="+mn-lt"/>
              </a:defRPr>
            </a:lvl4pPr>
            <a:lvl5pPr marL="1108865" indent="-17644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a:xfrm>
            <a:off x="4088664" y="6724009"/>
            <a:ext cx="4259162" cy="170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88" spc="154" dirty="0">
                <a:gradFill>
                  <a:gsLst>
                    <a:gs pos="0">
                      <a:prstClr val="black">
                        <a:alpha val="50000"/>
                      </a:prstClr>
                    </a:gs>
                    <a:gs pos="86000">
                      <a:prstClr val="black">
                        <a:alpha val="50000"/>
                      </a:prstClr>
                    </a:gs>
                  </a:gsLst>
                  <a:lin ang="5400000" scaled="0"/>
                </a:gradFill>
                <a:latin typeface="Segoe Semibold" pitchFamily="34" charset="0"/>
              </a:rPr>
              <a:t>MICROSOFT CONFIDENTIAL – Signed NDA Required</a:t>
            </a:r>
          </a:p>
        </p:txBody>
      </p:sp>
    </p:spTree>
    <p:extLst>
      <p:ext uri="{BB962C8B-B14F-4D97-AF65-F5344CB8AC3E}">
        <p14:creationId xmlns:p14="http://schemas.microsoft.com/office/powerpoint/2010/main" val="40480361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63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710774"/>
          </a:xfrm>
        </p:spPr>
        <p:txBody>
          <a:bodyPr>
            <a:spAutoFit/>
          </a:bodyPr>
          <a:lstStyle>
            <a:lvl1pPr>
              <a:defRPr sz="3264"/>
            </a:lvl1pPr>
            <a:lvl2pPr>
              <a:defRPr sz="2040"/>
            </a:lvl2pPr>
            <a:lvl3pPr>
              <a:defRPr sz="1632"/>
            </a:lvl3pPr>
            <a:lvl4pPr>
              <a:defRPr sz="1326"/>
            </a:lvl4pPr>
            <a:lvl5pPr>
              <a:defRPr sz="132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2063422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65828681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44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89662" indent="-289662">
              <a:buClr>
                <a:schemeClr val="tx1"/>
              </a:buClr>
              <a:buSzPct val="90000"/>
              <a:buFont typeface="Arial" pitchFamily="34" charset="0"/>
              <a:buChar char="•"/>
              <a:defRPr sz="359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25" indent="-280163">
              <a:buClr>
                <a:schemeClr val="tx1"/>
              </a:buClr>
              <a:buSzPct val="90000"/>
              <a:buFont typeface="Arial" pitchFamily="34" charset="0"/>
              <a:buChar char="•"/>
              <a:defRPr sz="319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484" indent="-289662">
              <a:buClr>
                <a:schemeClr val="tx1"/>
              </a:buClr>
              <a:buSzPct val="90000"/>
              <a:buFont typeface="Arial" pitchFamily="34" charset="0"/>
              <a:buChar char="•"/>
              <a:defRPr sz="279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14" indent="-227929">
              <a:buClr>
                <a:schemeClr val="tx1"/>
              </a:buClr>
              <a:buSzPct val="90000"/>
              <a:buFont typeface="Arial" pitchFamily="34" charset="0"/>
              <a:buChar char="•"/>
              <a:defRPr sz="239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345" indent="-227929">
              <a:buClr>
                <a:schemeClr val="tx1"/>
              </a:buClr>
              <a:buSzPct val="90000"/>
              <a:buFont typeface="Arial" pitchFamily="34" charset="0"/>
              <a:buChar char="•"/>
              <a:defRPr sz="199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8838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0379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0159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406558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algn="ctr" defTabSz="776609"/>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071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92599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253170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6139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713014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7954076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621220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4900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64803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96248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3093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1290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theme" Target="../theme/theme7.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image" Target="../media/image1.png"/><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1.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10" Type="http://schemas.openxmlformats.org/officeDocument/2006/relationships/theme" Target="../theme/theme9.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341" r:id="rId25"/>
    <p:sldLayoutId id="2147484511" r:id="rId26"/>
    <p:sldLayoutId id="2147484513" r:id="rId27"/>
    <p:sldLayoutId id="214748451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53" r:id="rId8"/>
    <p:sldLayoutId id="2147484254" r:id="rId9"/>
    <p:sldLayoutId id="2147484256" r:id="rId10"/>
    <p:sldLayoutId id="2147484257" r:id="rId11"/>
    <p:sldLayoutId id="2147484258" r:id="rId12"/>
    <p:sldLayoutId id="2147484259" r:id="rId13"/>
    <p:sldLayoutId id="2147484260" r:id="rId14"/>
    <p:sldLayoutId id="2147484261" r:id="rId15"/>
    <p:sldLayoutId id="2147484263"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1391776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335197750"/>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317"/>
            <a:fld id="{6D3A3A00-53C5-42A1-9C81-0EBC170BDBA2}" type="datetimeFigureOut">
              <a:rPr lang="en-US" smtClean="0">
                <a:solidFill>
                  <a:prstClr val="black">
                    <a:tint val="75000"/>
                  </a:prstClr>
                </a:solidFill>
              </a:rPr>
              <a:pPr defTabSz="932317"/>
              <a:t>11-Oct-16</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31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317"/>
            <a:fld id="{1F704366-2369-47C5-B9C8-CBBCB5D86E5C}" type="slidenum">
              <a:rPr lang="en-US" smtClean="0">
                <a:solidFill>
                  <a:prstClr val="black">
                    <a:tint val="75000"/>
                  </a:prstClr>
                </a:solidFill>
              </a:rPr>
              <a:pPr defTabSz="932317"/>
              <a:t>‹#›</a:t>
            </a:fld>
            <a:endParaRPr lang="en-US">
              <a:solidFill>
                <a:prstClr val="black">
                  <a:tint val="75000"/>
                </a:prstClr>
              </a:solidFill>
            </a:endParaRPr>
          </a:p>
        </p:txBody>
      </p:sp>
    </p:spTree>
    <p:extLst>
      <p:ext uri="{BB962C8B-B14F-4D97-AF65-F5344CB8AC3E}">
        <p14:creationId xmlns:p14="http://schemas.microsoft.com/office/powerpoint/2010/main" val="4008522751"/>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Lst>
  <p:txStyles>
    <p:titleStyle>
      <a:lvl1pPr algn="l" defTabSz="932317"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079" indent="-233079" algn="l" defTabSz="93231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237" indent="-233079" algn="l" defTabSz="93231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396" indent="-233079" algn="l" defTabSz="93231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554"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713"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872"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30029"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6188"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2346"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317" rtl="0" eaLnBrk="1" latinLnBrk="0" hangingPunct="1">
        <a:defRPr sz="1835" kern="1200">
          <a:solidFill>
            <a:schemeClr val="tx1"/>
          </a:solidFill>
          <a:latin typeface="+mn-lt"/>
          <a:ea typeface="+mn-ea"/>
          <a:cs typeface="+mn-cs"/>
        </a:defRPr>
      </a:lvl1pPr>
      <a:lvl2pPr marL="466159" algn="l" defTabSz="932317" rtl="0" eaLnBrk="1" latinLnBrk="0" hangingPunct="1">
        <a:defRPr sz="1835" kern="1200">
          <a:solidFill>
            <a:schemeClr val="tx1"/>
          </a:solidFill>
          <a:latin typeface="+mn-lt"/>
          <a:ea typeface="+mn-ea"/>
          <a:cs typeface="+mn-cs"/>
        </a:defRPr>
      </a:lvl2pPr>
      <a:lvl3pPr marL="932317" algn="l" defTabSz="932317" rtl="0" eaLnBrk="1" latinLnBrk="0" hangingPunct="1">
        <a:defRPr sz="1835" kern="1200">
          <a:solidFill>
            <a:schemeClr val="tx1"/>
          </a:solidFill>
          <a:latin typeface="+mn-lt"/>
          <a:ea typeface="+mn-ea"/>
          <a:cs typeface="+mn-cs"/>
        </a:defRPr>
      </a:lvl3pPr>
      <a:lvl4pPr marL="1398476" algn="l" defTabSz="932317" rtl="0" eaLnBrk="1" latinLnBrk="0" hangingPunct="1">
        <a:defRPr sz="1835" kern="1200">
          <a:solidFill>
            <a:schemeClr val="tx1"/>
          </a:solidFill>
          <a:latin typeface="+mn-lt"/>
          <a:ea typeface="+mn-ea"/>
          <a:cs typeface="+mn-cs"/>
        </a:defRPr>
      </a:lvl4pPr>
      <a:lvl5pPr marL="1864633" algn="l" defTabSz="932317" rtl="0" eaLnBrk="1" latinLnBrk="0" hangingPunct="1">
        <a:defRPr sz="1835" kern="1200">
          <a:solidFill>
            <a:schemeClr val="tx1"/>
          </a:solidFill>
          <a:latin typeface="+mn-lt"/>
          <a:ea typeface="+mn-ea"/>
          <a:cs typeface="+mn-cs"/>
        </a:defRPr>
      </a:lvl5pPr>
      <a:lvl6pPr marL="2330792" algn="l" defTabSz="932317" rtl="0" eaLnBrk="1" latinLnBrk="0" hangingPunct="1">
        <a:defRPr sz="1835" kern="1200">
          <a:solidFill>
            <a:schemeClr val="tx1"/>
          </a:solidFill>
          <a:latin typeface="+mn-lt"/>
          <a:ea typeface="+mn-ea"/>
          <a:cs typeface="+mn-cs"/>
        </a:defRPr>
      </a:lvl6pPr>
      <a:lvl7pPr marL="2796950" algn="l" defTabSz="932317" rtl="0" eaLnBrk="1" latinLnBrk="0" hangingPunct="1">
        <a:defRPr sz="1835" kern="1200">
          <a:solidFill>
            <a:schemeClr val="tx1"/>
          </a:solidFill>
          <a:latin typeface="+mn-lt"/>
          <a:ea typeface="+mn-ea"/>
          <a:cs typeface="+mn-cs"/>
        </a:defRPr>
      </a:lvl7pPr>
      <a:lvl8pPr marL="3263109" algn="l" defTabSz="932317" rtl="0" eaLnBrk="1" latinLnBrk="0" hangingPunct="1">
        <a:defRPr sz="1835" kern="1200">
          <a:solidFill>
            <a:schemeClr val="tx1"/>
          </a:solidFill>
          <a:latin typeface="+mn-lt"/>
          <a:ea typeface="+mn-ea"/>
          <a:cs typeface="+mn-cs"/>
        </a:defRPr>
      </a:lvl8pPr>
      <a:lvl9pPr marL="3729267" algn="l" defTabSz="932317" rtl="0" eaLnBrk="1" latinLnBrk="0" hangingPunct="1">
        <a:defRPr sz="183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295284"/>
            <a:ext cx="11889563"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17107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3362448"/>
      </p:ext>
    </p:extLst>
  </p:cSld>
  <p:clrMap bg1="lt1" tx1="dk1" bg2="lt2" tx2="dk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22" r:id="rId7"/>
    <p:sldLayoutId id="2147484323" r:id="rId8"/>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264" kern="1200" spc="0" baseline="0">
          <a:gradFill>
            <a:gsLst>
              <a:gs pos="1250">
                <a:schemeClr val="tx1"/>
              </a:gs>
              <a:gs pos="100000">
                <a:schemeClr val="tx1"/>
              </a:gs>
            </a:gsLst>
            <a:lin ang="5400000" scaled="0"/>
          </a:gradFill>
          <a:latin typeface="+mj-lt"/>
          <a:ea typeface="+mn-ea"/>
          <a:cs typeface="+mn-cs"/>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326" kern="1200" spc="0" baseline="0">
          <a:gradFill>
            <a:gsLst>
              <a:gs pos="1250">
                <a:schemeClr val="tx1"/>
              </a:gs>
              <a:gs pos="100000">
                <a:schemeClr val="tx1"/>
              </a:gs>
            </a:gsLst>
            <a:lin ang="5400000" scaled="0"/>
          </a:gradFill>
          <a:latin typeface="+mn-lt"/>
          <a:ea typeface="+mn-ea"/>
          <a:cs typeface="+mn-cs"/>
        </a:defRPr>
      </a:lvl4pPr>
      <a:lvl5pPr marL="1028502"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32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70148612"/>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4" r:id="rId12"/>
    <p:sldLayoutId id="2147484445" r:id="rId13"/>
    <p:sldLayoutId id="2147484446" r:id="rId14"/>
    <p:sldLayoutId id="2147484447" r:id="rId15"/>
    <p:sldLayoutId id="2147484483" r:id="rId16"/>
    <p:sldLayoutId id="214748448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45493514"/>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1" r:id="rId12"/>
    <p:sldLayoutId id="2147484462" r:id="rId13"/>
    <p:sldLayoutId id="2147484463" r:id="rId14"/>
    <p:sldLayoutId id="2147484464" r:id="rId15"/>
    <p:sldLayoutId id="214748446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48538"/>
      </p:ext>
    </p:extLst>
  </p:cSld>
  <p:clrMap bg1="lt1" tx1="dk1" bg2="lt2" tx2="dk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2" r:id="rId9"/>
  </p:sldLayoutIdLst>
  <p:hf sldNum="0" hdr="0" dt="0"/>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puppetlab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14.xml"/><Relationship Id="rId16" Type="http://schemas.openxmlformats.org/officeDocument/2006/relationships/image" Target="../media/image52.png"/><Relationship Id="rId1" Type="http://schemas.openxmlformats.org/officeDocument/2006/relationships/slideLayout" Target="../slideLayouts/slideLayout17.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3.jpe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58.png"/><Relationship Id="rId14"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listofsoftwareontfshostedbuildserver.azurewebsites.net/"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control" Target="../activeX/activeX2.xml"/><Relationship Id="rId7" Type="http://schemas.openxmlformats.org/officeDocument/2006/relationships/image" Target="../media/image81.png"/><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80.png"/><Relationship Id="rId5" Type="http://schemas.openxmlformats.org/officeDocument/2006/relationships/notesSlide" Target="../notesSlides/notesSlide28.xml"/><Relationship Id="rId4" Type="http://schemas.openxmlformats.org/officeDocument/2006/relationships/slideLayout" Target="../slideLayouts/slideLayout6.xml"/><Relationship Id="rId9" Type="http://schemas.openxmlformats.org/officeDocument/2006/relationships/image" Target="../media/image79.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91.xml"/><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44.emf"/><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97.emf"/><Relationship Id="rId4" Type="http://schemas.openxmlformats.org/officeDocument/2006/relationships/image" Target="../media/image96.emf"/></Relationships>
</file>

<file path=ppt/slides/_rels/slide4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100.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emf"/><Relationship Id="rId4" Type="http://schemas.openxmlformats.org/officeDocument/2006/relationships/package" Target="../embeddings/Microsoft_Visio_Drawing.vsdx"/></Relationships>
</file>

<file path=ppt/slides/_rels/slide53.xml.rels><?xml version="1.0" encoding="UTF-8" standalone="yes"?>
<Relationships xmlns="http://schemas.openxmlformats.org/package/2006/relationships"><Relationship Id="rId3" Type="http://schemas.openxmlformats.org/officeDocument/2006/relationships/hyperlink" Target="http://www.opennessatcee.com/post/81372717610/video-chef-deployments-to-windows-azure-we-hav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5.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91.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91.xml"/></Relationships>
</file>

<file path=ppt/slides/_rels/slide61.x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image" Target="../media/image122.png"/><Relationship Id="rId11" Type="http://schemas.microsoft.com/office/2007/relationships/hdphoto" Target="../media/hdphoto1.wdp"/><Relationship Id="rId5" Type="http://schemas.openxmlformats.org/officeDocument/2006/relationships/image" Target="../media/image121.emf"/><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8.emf"/></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125.xml"/><Relationship Id="rId6" Type="http://schemas.openxmlformats.org/officeDocument/2006/relationships/image" Target="../media/image130.png"/><Relationship Id="rId5" Type="http://schemas.openxmlformats.org/officeDocument/2006/relationships/image" Target="../media/image119.png"/><Relationship Id="rId10" Type="http://schemas.openxmlformats.org/officeDocument/2006/relationships/image" Target="../media/image132.png"/><Relationship Id="rId4" Type="http://schemas.openxmlformats.org/officeDocument/2006/relationships/image" Target="../media/image121.emf"/><Relationship Id="rId9"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notesSlide" Target="../notesSlides/notesSlide59.xml"/><Relationship Id="rId1" Type="http://schemas.openxmlformats.org/officeDocument/2006/relationships/slideLayout" Target="../slideLayouts/slideLayout130.xml"/><Relationship Id="rId4" Type="http://schemas.openxmlformats.org/officeDocument/2006/relationships/image" Target="../media/image134.tmp"/></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130.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30.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2.xml"/><Relationship Id="rId1" Type="http://schemas.openxmlformats.org/officeDocument/2006/relationships/slideLayout" Target="../slideLayouts/slideLayout1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99.xml"/></Relationships>
</file>

<file path=ppt/slides/_rels/slide7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4.png"/><Relationship Id="rId7"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10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4.png"/><Relationship Id="rId7"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9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8.xml"/><Relationship Id="rId1" Type="http://schemas.openxmlformats.org/officeDocument/2006/relationships/slideLayout" Target="../slideLayouts/slideLayout104.xml"/><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9.xml"/><Relationship Id="rId1" Type="http://schemas.openxmlformats.org/officeDocument/2006/relationships/slideLayout" Target="../slideLayouts/slideLayout105.xml"/></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0.xml"/><Relationship Id="rId1" Type="http://schemas.openxmlformats.org/officeDocument/2006/relationships/slideLayout" Target="../slideLayouts/slideLayout105.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1.xml"/><Relationship Id="rId1" Type="http://schemas.openxmlformats.org/officeDocument/2006/relationships/slideLayout" Target="../slideLayouts/slideLayout105.xml"/></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2.xml"/><Relationship Id="rId1" Type="http://schemas.openxmlformats.org/officeDocument/2006/relationships/slideLayout" Target="../slideLayouts/slideLayout105.xml"/><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3.xml"/><Relationship Id="rId1" Type="http://schemas.openxmlformats.org/officeDocument/2006/relationships/slideLayout" Target="../slideLayouts/slideLayout10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4.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75.xml"/><Relationship Id="rId1" Type="http://schemas.openxmlformats.org/officeDocument/2006/relationships/slideLayout" Target="../slideLayouts/slideLayout105.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jpg"/><Relationship Id="rId9"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76.xml"/><Relationship Id="rId1" Type="http://schemas.openxmlformats.org/officeDocument/2006/relationships/slideLayout" Target="../slideLayouts/slideLayout105.xml"/></Relationships>
</file>

<file path=ppt/slides/_rels/slide82.xml.rels><?xml version="1.0" encoding="UTF-8" standalone="yes"?>
<Relationships xmlns="http://schemas.openxmlformats.org/package/2006/relationships"><Relationship Id="rId3" Type="http://schemas.openxmlformats.org/officeDocument/2006/relationships/hyperlink" Target="https://azure.microsoft.com/en-us/blog/deep-diagnostics-for-web-apps-with-application-insights/" TargetMode="External"/><Relationship Id="rId2" Type="http://schemas.openxmlformats.org/officeDocument/2006/relationships/notesSlide" Target="../notesSlides/notesSlide77.xml"/><Relationship Id="rId1" Type="http://schemas.openxmlformats.org/officeDocument/2006/relationships/slideLayout" Target="../slideLayouts/slideLayout105.xml"/><Relationship Id="rId5" Type="http://schemas.openxmlformats.org/officeDocument/2006/relationships/hyperlink" Target="https://azure.microsoft.com/en-us/services/application-insights/" TargetMode="External"/><Relationship Id="rId4" Type="http://schemas.openxmlformats.org/officeDocument/2006/relationships/hyperlink" Target="http://hockeyapp.net/features/"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xml"/><Relationship Id="rId1" Type="http://schemas.openxmlformats.org/officeDocument/2006/relationships/tags" Target="../tags/tag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alibri"/>
              </a:rPr>
              <a:t>Technical Deep Dive: Creating Apps for the Intelligent Cloud </a:t>
            </a:r>
            <a:br>
              <a:rPr lang="en-US" dirty="0">
                <a:solidFill>
                  <a:schemeClr val="tx1"/>
                </a:solidFill>
                <a:latin typeface="Calibri"/>
              </a:rPr>
            </a:br>
            <a:r>
              <a:rPr lang="EN-US" sz="4400"/>
              <a:t>Day 4 – DevOps and ALM</a:t>
            </a:r>
            <a:endParaRPr lang="EN-US" sz="4400">
              <a:solidFill>
                <a:schemeClr val="tx1"/>
              </a:solidFill>
            </a:endParaRPr>
          </a:p>
        </p:txBody>
      </p:sp>
      <p:sp>
        <p:nvSpPr>
          <p:cNvPr id="5" name="Text Placeholder 4"/>
          <p:cNvSpPr>
            <a:spLocks noGrp="1"/>
          </p:cNvSpPr>
          <p:nvPr>
            <p:ph type="body" sz="quarter" idx="14"/>
          </p:nvPr>
        </p:nvSpPr>
        <p:spPr/>
        <p:txBody>
          <a:bodyPr/>
          <a:lstStyle/>
          <a:p>
            <a:endParaRPr lang="en-US" dirty="0"/>
          </a:p>
          <a:p>
            <a:endParaRPr lang="en-US" dirty="0"/>
          </a:p>
          <a:p>
            <a:endParaRPr lang="en-US" dirty="0"/>
          </a:p>
          <a:p>
            <a:r>
              <a:rPr lang="en-US" dirty="0"/>
              <a:t>&lt;Presenter Name&gt;</a:t>
            </a:r>
          </a:p>
        </p:txBody>
      </p:sp>
    </p:spTree>
    <p:extLst>
      <p:ext uri="{BB962C8B-B14F-4D97-AF65-F5344CB8AC3E}">
        <p14:creationId xmlns:p14="http://schemas.microsoft.com/office/powerpoint/2010/main" val="84027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274638" y="1697062"/>
            <a:ext cx="2323622" cy="45365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665532" y="1697062"/>
            <a:ext cx="2323622" cy="4536503"/>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56426" y="1697062"/>
            <a:ext cx="2323622" cy="4536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447320" y="1697062"/>
            <a:ext cx="2323622" cy="453650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665535" y="1697062"/>
            <a:ext cx="2323619" cy="1343001"/>
          </a:xfrm>
          <a:prstGeom prst="rect">
            <a:avLst/>
          </a:prstGeom>
          <a:solidFill>
            <a:schemeClr val="accent4">
              <a:lumMod val="60000"/>
              <a:lumOff val="4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Optimize resources</a:t>
            </a:r>
          </a:p>
        </p:txBody>
      </p:sp>
      <p:sp>
        <p:nvSpPr>
          <p:cNvPr id="15" name="Rectangle 14"/>
          <p:cNvSpPr/>
          <p:nvPr/>
        </p:nvSpPr>
        <p:spPr bwMode="auto">
          <a:xfrm>
            <a:off x="5056431" y="1697061"/>
            <a:ext cx="2323619" cy="1343001"/>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Improve quality and availability</a:t>
            </a:r>
          </a:p>
        </p:txBody>
      </p:sp>
      <p:sp>
        <p:nvSpPr>
          <p:cNvPr id="16" name="Rectangle 15"/>
          <p:cNvSpPr/>
          <p:nvPr/>
        </p:nvSpPr>
        <p:spPr bwMode="auto">
          <a:xfrm>
            <a:off x="7447327" y="1697061"/>
            <a:ext cx="2323619" cy="1343001"/>
          </a:xfrm>
          <a:prstGeom prst="rect">
            <a:avLst/>
          </a:prstGeom>
          <a:solidFill>
            <a:schemeClr val="accent5">
              <a:lumMod val="60000"/>
              <a:lumOff val="4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Enable HDD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11" y="4269110"/>
            <a:ext cx="2186428" cy="151415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565" y="3954463"/>
            <a:ext cx="1958953" cy="202125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1150" y="4090798"/>
            <a:ext cx="2217893" cy="1692465"/>
          </a:xfrm>
          <a:prstGeom prst="rect">
            <a:avLst/>
          </a:prstGeom>
        </p:spPr>
      </p:pic>
      <p:grpSp>
        <p:nvGrpSpPr>
          <p:cNvPr id="12" name="Group 11"/>
          <p:cNvGrpSpPr/>
          <p:nvPr/>
        </p:nvGrpSpPr>
        <p:grpSpPr>
          <a:xfrm>
            <a:off x="5180511" y="3634354"/>
            <a:ext cx="1998622" cy="2885091"/>
            <a:chOff x="5180511" y="3634354"/>
            <a:chExt cx="1998622" cy="2885091"/>
          </a:xfrm>
        </p:grpSpPr>
        <p:pic>
          <p:nvPicPr>
            <p:cNvPr id="6" name="Picture 5" descr="Improve availability.png"/>
            <p:cNvPicPr>
              <a:picLocks noChangeAspect="1"/>
            </p:cNvPicPr>
            <p:nvPr/>
          </p:nvPicPr>
          <p:blipFill>
            <a:blip r:embed="rId6"/>
            <a:stretch>
              <a:fillRect/>
            </a:stretch>
          </p:blipFill>
          <p:spPr>
            <a:xfrm>
              <a:off x="5180511" y="3634354"/>
              <a:ext cx="1998622" cy="2885091"/>
            </a:xfrm>
            <a:prstGeom prst="rect">
              <a:avLst/>
            </a:prstGeom>
          </p:spPr>
        </p:pic>
        <p:sp>
          <p:nvSpPr>
            <p:cNvPr id="7" name="TextBox 6"/>
            <p:cNvSpPr txBox="1"/>
            <p:nvPr/>
          </p:nvSpPr>
          <p:spPr>
            <a:xfrm>
              <a:off x="5835590" y="4233379"/>
              <a:ext cx="757515" cy="544765"/>
            </a:xfrm>
            <a:prstGeom prst="rect">
              <a:avLst/>
            </a:prstGeom>
            <a:noFill/>
          </p:spPr>
          <p:txBody>
            <a:bodyPr wrap="none" lIns="182880" tIns="146304" rIns="182880" bIns="146304" rtlCol="0">
              <a:spAutoFit/>
            </a:bodyPr>
            <a:lstStyle/>
            <a:p>
              <a:pPr defTabSz="932742">
                <a:lnSpc>
                  <a:spcPct val="90000"/>
                </a:lnSpc>
                <a:spcAft>
                  <a:spcPts val="600"/>
                </a:spcAft>
              </a:pPr>
              <a:r>
                <a:rPr lang="en-US" dirty="0">
                  <a:gradFill>
                    <a:gsLst>
                      <a:gs pos="2917">
                        <a:srgbClr val="FFFFFF"/>
                      </a:gs>
                      <a:gs pos="30000">
                        <a:srgbClr val="FFFFFF"/>
                      </a:gs>
                    </a:gsLst>
                    <a:lin ang="5400000" scaled="0"/>
                  </a:gradFill>
                </a:rPr>
                <a:t>SLA</a:t>
              </a:r>
            </a:p>
          </p:txBody>
        </p:sp>
      </p:grpSp>
      <p:sp>
        <p:nvSpPr>
          <p:cNvPr id="21" name="Rectangle 20"/>
          <p:cNvSpPr/>
          <p:nvPr/>
        </p:nvSpPr>
        <p:spPr bwMode="auto">
          <a:xfrm>
            <a:off x="274639" y="6377346"/>
            <a:ext cx="11887198" cy="6171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rgbClr val="505050"/>
                </a:solidFill>
              </a:rPr>
              <a:t>Why DevOps? </a:t>
            </a:r>
          </a:p>
        </p:txBody>
      </p:sp>
      <p:sp>
        <p:nvSpPr>
          <p:cNvPr id="13" name="Rectangle 12"/>
          <p:cNvSpPr/>
          <p:nvPr/>
        </p:nvSpPr>
        <p:spPr bwMode="auto">
          <a:xfrm>
            <a:off x="274639" y="1697062"/>
            <a:ext cx="2323619" cy="1343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Shorten Cycle Times</a:t>
            </a:r>
          </a:p>
        </p:txBody>
      </p:sp>
      <p:sp>
        <p:nvSpPr>
          <p:cNvPr id="29" name="Rectangle 28"/>
          <p:cNvSpPr/>
          <p:nvPr/>
        </p:nvSpPr>
        <p:spPr bwMode="auto">
          <a:xfrm>
            <a:off x="274639" y="3040063"/>
            <a:ext cx="2323621" cy="143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665532" y="3040063"/>
            <a:ext cx="2323621" cy="143780"/>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56426" y="3040063"/>
            <a:ext cx="2323621" cy="143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7447320" y="3040063"/>
            <a:ext cx="2323621" cy="143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5400000">
            <a:off x="4857476" y="1702216"/>
            <a:ext cx="412610" cy="9578283"/>
          </a:xfrm>
          <a:prstGeom prst="rect">
            <a:avLst/>
          </a:prstGeom>
          <a:solidFill>
            <a:srgbClr val="5418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142022" y="6202431"/>
            <a:ext cx="1828800"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2400" dirty="0">
                <a:gradFill>
                  <a:gsLst>
                    <a:gs pos="2917">
                      <a:srgbClr val="FFFFFF"/>
                    </a:gs>
                    <a:gs pos="30000">
                      <a:srgbClr val="FFFFFF"/>
                    </a:gs>
                  </a:gsLst>
                  <a:lin ang="5400000" scaled="0"/>
                </a:gradFill>
              </a:rPr>
              <a:t>Do these…</a:t>
            </a:r>
          </a:p>
        </p:txBody>
      </p:sp>
      <p:grpSp>
        <p:nvGrpSpPr>
          <p:cNvPr id="37" name="Group 36"/>
          <p:cNvGrpSpPr/>
          <p:nvPr/>
        </p:nvGrpSpPr>
        <p:grpSpPr>
          <a:xfrm>
            <a:off x="9770941" y="1697062"/>
            <a:ext cx="2371846" cy="5000602"/>
            <a:chOff x="9770941" y="1697061"/>
            <a:chExt cx="2371846" cy="5000602"/>
          </a:xfrm>
        </p:grpSpPr>
        <p:sp>
          <p:nvSpPr>
            <p:cNvPr id="24" name="Rectangle 23"/>
            <p:cNvSpPr/>
            <p:nvPr/>
          </p:nvSpPr>
          <p:spPr bwMode="auto">
            <a:xfrm>
              <a:off x="9827713" y="1697061"/>
              <a:ext cx="2315074" cy="4536503"/>
            </a:xfrm>
            <a:prstGeom prst="rect">
              <a:avLst/>
            </a:prstGeom>
            <a:solidFill>
              <a:srgbClr val="70C2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r="18278"/>
            <a:stretch/>
          </p:blipFill>
          <p:spPr>
            <a:xfrm>
              <a:off x="9991186" y="2138489"/>
              <a:ext cx="2011349" cy="1637929"/>
            </a:xfrm>
            <a:prstGeom prst="rect">
              <a:avLst/>
            </a:prstGeom>
          </p:spPr>
        </p:pic>
        <p:grpSp>
          <p:nvGrpSpPr>
            <p:cNvPr id="33" name="Group 32"/>
            <p:cNvGrpSpPr/>
            <p:nvPr/>
          </p:nvGrpSpPr>
          <p:grpSpPr>
            <a:xfrm>
              <a:off x="9770941" y="5225453"/>
              <a:ext cx="1786823" cy="1472210"/>
              <a:chOff x="9770941" y="5225453"/>
              <a:chExt cx="1786823" cy="1472210"/>
            </a:xfrm>
          </p:grpSpPr>
          <p:sp>
            <p:nvSpPr>
              <p:cNvPr id="11" name="Up Arrow 10"/>
              <p:cNvSpPr/>
              <p:nvPr/>
            </p:nvSpPr>
            <p:spPr bwMode="auto">
              <a:xfrm>
                <a:off x="10692043" y="5225453"/>
                <a:ext cx="865721" cy="1472209"/>
              </a:xfrm>
              <a:prstGeom prst="up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a:off x="10344568" y="5711426"/>
                <a:ext cx="412610" cy="15598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 name="Rectangle 38"/>
          <p:cNvSpPr/>
          <p:nvPr/>
        </p:nvSpPr>
        <p:spPr bwMode="auto">
          <a:xfrm>
            <a:off x="274639" y="1697062"/>
            <a:ext cx="2323621" cy="1343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chemeClr val="bg1"/>
                </a:solidFill>
                <a:ea typeface="Segoe UI" pitchFamily="34" charset="0"/>
                <a:cs typeface="Segoe UI" pitchFamily="34" charset="0"/>
              </a:rPr>
              <a:t>1</a:t>
            </a:r>
          </a:p>
        </p:txBody>
      </p:sp>
      <p:sp>
        <p:nvSpPr>
          <p:cNvPr id="41" name="Rectangle 40"/>
          <p:cNvSpPr/>
          <p:nvPr/>
        </p:nvSpPr>
        <p:spPr bwMode="auto">
          <a:xfrm>
            <a:off x="2665532" y="1697062"/>
            <a:ext cx="2323621" cy="1343000"/>
          </a:xfrm>
          <a:prstGeom prst="rect">
            <a:avLst/>
          </a:prstGeom>
          <a:solidFill>
            <a:srgbClr val="FFE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FFFF"/>
                </a:solidFill>
                <a:ea typeface="Segoe UI" pitchFamily="34" charset="0"/>
                <a:cs typeface="Segoe UI" pitchFamily="34" charset="0"/>
              </a:rPr>
              <a:t>2</a:t>
            </a:r>
          </a:p>
        </p:txBody>
      </p:sp>
      <p:sp>
        <p:nvSpPr>
          <p:cNvPr id="42" name="Rectangle 41"/>
          <p:cNvSpPr/>
          <p:nvPr/>
        </p:nvSpPr>
        <p:spPr bwMode="auto">
          <a:xfrm>
            <a:off x="5056426" y="1697061"/>
            <a:ext cx="2323621" cy="1343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FFFF"/>
                </a:solidFill>
                <a:ea typeface="Segoe UI" pitchFamily="34" charset="0"/>
                <a:cs typeface="Segoe UI" pitchFamily="34" charset="0"/>
              </a:rPr>
              <a:t>3</a:t>
            </a:r>
          </a:p>
        </p:txBody>
      </p:sp>
      <p:sp>
        <p:nvSpPr>
          <p:cNvPr id="43" name="Rectangle 42"/>
          <p:cNvSpPr/>
          <p:nvPr/>
        </p:nvSpPr>
        <p:spPr bwMode="auto">
          <a:xfrm>
            <a:off x="7447320" y="1697061"/>
            <a:ext cx="2323621" cy="1343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FFFF"/>
                </a:solidFill>
                <a:ea typeface="Segoe UI" pitchFamily="34" charset="0"/>
                <a:cs typeface="Segoe UI" pitchFamily="34" charset="0"/>
              </a:rPr>
              <a:t>4</a:t>
            </a:r>
          </a:p>
        </p:txBody>
      </p:sp>
    </p:spTree>
    <p:extLst>
      <p:ext uri="{BB962C8B-B14F-4D97-AF65-F5344CB8AC3E}">
        <p14:creationId xmlns:p14="http://schemas.microsoft.com/office/powerpoint/2010/main" val="3305293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5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9"/>
                                        </p:tgtEl>
                                      </p:cBhvr>
                                    </p:animEffect>
                                    <p:set>
                                      <p:cBhvr>
                                        <p:cTn id="21" dur="1" fill="hold">
                                          <p:stCondLst>
                                            <p:cond delay="499"/>
                                          </p:stCondLst>
                                        </p:cTn>
                                        <p:tgtEl>
                                          <p:spTgt spid="3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nodeType="withEffect">
                                  <p:stCondLst>
                                    <p:cond delay="250"/>
                                  </p:stCondLst>
                                  <p:childTnLst>
                                    <p:set>
                                      <p:cBhvr>
                                        <p:cTn id="43" dur="1" fill="hold">
                                          <p:stCondLst>
                                            <p:cond delay="0"/>
                                          </p:stCondLst>
                                        </p:cTn>
                                        <p:tgtEl>
                                          <p:spTgt spid="38">
                                            <p:txEl>
                                              <p:pRg st="0" end="0"/>
                                            </p:txEl>
                                          </p:spTgt>
                                        </p:tgtEl>
                                        <p:attrNameLst>
                                          <p:attrName>style.visibility</p:attrName>
                                        </p:attrNameLst>
                                      </p:cBhvr>
                                      <p:to>
                                        <p:strVal val="visible"/>
                                      </p:to>
                                    </p:set>
                                    <p:animEffect transition="in" filter="wipe(left)">
                                      <p:cBhvr>
                                        <p:cTn id="44" dur="500"/>
                                        <p:tgtEl>
                                          <p:spTgt spid="38">
                                            <p:txEl>
                                              <p:pRg st="0" end="0"/>
                                            </p:txEl>
                                          </p:spTgt>
                                        </p:tgtEl>
                                      </p:cBhvr>
                                    </p:animEffect>
                                  </p:childTnLst>
                                </p:cTn>
                              </p:par>
                            </p:childTnLst>
                          </p:cTn>
                        </p:par>
                        <p:par>
                          <p:cTn id="45" fill="hold">
                            <p:stCondLst>
                              <p:cond delay="750"/>
                            </p:stCondLst>
                            <p:childTnLst>
                              <p:par>
                                <p:cTn id="46" presetID="10" presetClass="entr" presetSubtype="0" fill="hold" nodeType="afterEffect">
                                  <p:stCondLst>
                                    <p:cond delay="100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5" grpId="0" animBg="1"/>
      <p:bldP spid="36" grpId="0" animBg="1"/>
      <p:bldP spid="17" grpId="0" animBg="1"/>
      <p:bldP spid="39" grpId="0"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DevOps</a:t>
            </a:r>
            <a:r>
              <a:rPr lang="en-US" dirty="0">
                <a:solidFill>
                  <a:schemeClr val="tx1"/>
                </a:solidFill>
              </a:rPr>
              <a:t> benefits </a:t>
            </a:r>
          </a:p>
        </p:txBody>
      </p:sp>
      <p:pic>
        <p:nvPicPr>
          <p:cNvPr id="5" name="Picture 4"/>
          <p:cNvPicPr>
            <a:picLocks noChangeAspect="1"/>
          </p:cNvPicPr>
          <p:nvPr/>
        </p:nvPicPr>
        <p:blipFill rotWithShape="1">
          <a:blip r:embed="rId3"/>
          <a:srcRect l="3190" t="2743" r="1868" b="2439"/>
          <a:stretch/>
        </p:blipFill>
        <p:spPr>
          <a:xfrm>
            <a:off x="274638" y="1423312"/>
            <a:ext cx="2797843" cy="3615973"/>
          </a:xfrm>
          <a:prstGeom prst="rect">
            <a:avLst/>
          </a:prstGeom>
          <a:ln>
            <a:solidFill>
              <a:schemeClr val="tx1"/>
            </a:solidFill>
          </a:ln>
        </p:spPr>
      </p:pic>
      <p:sp>
        <p:nvSpPr>
          <p:cNvPr id="3" name="TextBox 2"/>
          <p:cNvSpPr txBox="1"/>
          <p:nvPr/>
        </p:nvSpPr>
        <p:spPr>
          <a:xfrm>
            <a:off x="329737" y="4951710"/>
            <a:ext cx="2550570" cy="461665"/>
          </a:xfrm>
          <a:prstGeom prst="rect">
            <a:avLst/>
          </a:prstGeom>
          <a:noFill/>
        </p:spPr>
        <p:txBody>
          <a:bodyPr wrap="none" lIns="182880" tIns="146304" rIns="182880" bIns="146304" rtlCol="0">
            <a:spAutoFit/>
          </a:bodyPr>
          <a:lstStyle/>
          <a:p>
            <a:pPr>
              <a:lnSpc>
                <a:spcPct val="90000"/>
              </a:lnSpc>
              <a:spcAft>
                <a:spcPts val="600"/>
              </a:spcAft>
            </a:pPr>
            <a:r>
              <a:rPr lang="en-US" sz="1200" dirty="0"/>
              <a:t>Source: </a:t>
            </a:r>
            <a:r>
              <a:rPr lang="en-US" sz="1200" dirty="0">
                <a:hlinkClick r:id="rId4"/>
              </a:rPr>
              <a:t>https://puppetlabs.com/</a:t>
            </a:r>
            <a:endParaRPr lang="en-US" sz="1200" dirty="0"/>
          </a:p>
        </p:txBody>
      </p:sp>
      <p:sp>
        <p:nvSpPr>
          <p:cNvPr id="11" name="TextBox 10"/>
          <p:cNvSpPr txBox="1"/>
          <p:nvPr/>
        </p:nvSpPr>
        <p:spPr>
          <a:xfrm>
            <a:off x="3112228" y="1248555"/>
            <a:ext cx="4964947" cy="1064907"/>
          </a:xfrm>
          <a:prstGeom prst="rect">
            <a:avLst/>
          </a:prstGeom>
          <a:noFill/>
        </p:spPr>
        <p:txBody>
          <a:bodyPr wrap="square" lIns="182880" tIns="146304" rIns="182880" bIns="146304" rtlCol="0">
            <a:spAutoFit/>
          </a:bodyPr>
          <a:lstStyle/>
          <a:p>
            <a:pPr>
              <a:lnSpc>
                <a:spcPct val="90000"/>
              </a:lnSpc>
              <a:spcAft>
                <a:spcPts val="600"/>
              </a:spcAft>
            </a:pPr>
            <a:r>
              <a:rPr lang="en-US" b="1" dirty="0"/>
              <a:t>Key findings:</a:t>
            </a:r>
            <a:endParaRPr lang="en-US" sz="1600" b="1" dirty="0"/>
          </a:p>
          <a:p>
            <a:pPr>
              <a:lnSpc>
                <a:spcPct val="90000"/>
              </a:lnSpc>
              <a:spcAft>
                <a:spcPts val="600"/>
              </a:spcAft>
            </a:pPr>
            <a:r>
              <a:rPr lang="en-US" sz="1600" dirty="0"/>
              <a:t>Organizations that implemented </a:t>
            </a:r>
            <a:br>
              <a:rPr lang="en-US" sz="1600" dirty="0"/>
            </a:br>
            <a:r>
              <a:rPr lang="en-US" sz="1600" dirty="0" err="1"/>
              <a:t>DevOps</a:t>
            </a:r>
            <a:r>
              <a:rPr lang="en-US" sz="1600" dirty="0"/>
              <a:t> reported:</a:t>
            </a:r>
          </a:p>
        </p:txBody>
      </p:sp>
      <p:sp>
        <p:nvSpPr>
          <p:cNvPr id="24" name="Text Placeholder 2"/>
          <p:cNvSpPr>
            <a:spLocks noGrp="1"/>
          </p:cNvSpPr>
          <p:nvPr>
            <p:ph type="body" sz="quarter" idx="10"/>
          </p:nvPr>
        </p:nvSpPr>
        <p:spPr>
          <a:xfrm>
            <a:off x="3349589" y="2216780"/>
            <a:ext cx="4497820" cy="677108"/>
          </a:xfrm>
        </p:spPr>
        <p:txBody>
          <a:bodyPr/>
          <a:lstStyle/>
          <a:p>
            <a:pPr marL="228600" indent="-228600"/>
            <a:r>
              <a:rPr lang="en-US" sz="1600" b="1" dirty="0">
                <a:solidFill>
                  <a:schemeClr val="tx1"/>
                </a:solidFill>
                <a:latin typeface="+mn-lt"/>
              </a:rPr>
              <a:t>Improved quality </a:t>
            </a:r>
            <a:r>
              <a:rPr lang="en-US" sz="1600">
                <a:solidFill>
                  <a:schemeClr val="tx1"/>
                </a:solidFill>
                <a:latin typeface="+mn-lt"/>
              </a:rPr>
              <a:t>of software deployments</a:t>
            </a:r>
            <a:endParaRPr lang="en-US" sz="1600" dirty="0">
              <a:solidFill>
                <a:schemeClr val="tx1"/>
              </a:solidFill>
              <a:latin typeface="+mn-lt"/>
            </a:endParaRPr>
          </a:p>
          <a:p>
            <a:pPr marL="228600" indent="-228600"/>
            <a:r>
              <a:rPr lang="en-US" sz="1600" b="1" dirty="0">
                <a:solidFill>
                  <a:schemeClr val="tx1"/>
                </a:solidFill>
                <a:latin typeface="+mn-lt"/>
              </a:rPr>
              <a:t>High performance </a:t>
            </a:r>
            <a:r>
              <a:rPr lang="en-US" sz="1600" dirty="0">
                <a:solidFill>
                  <a:schemeClr val="tx1"/>
                </a:solidFill>
                <a:latin typeface="+mn-lt"/>
              </a:rPr>
              <a:t>and </a:t>
            </a:r>
            <a:r>
              <a:rPr lang="en-US" sz="1600" b="1" dirty="0">
                <a:solidFill>
                  <a:schemeClr val="tx1"/>
                </a:solidFill>
                <a:latin typeface="+mn-lt"/>
              </a:rPr>
              <a:t>reliability </a:t>
            </a:r>
          </a:p>
        </p:txBody>
      </p:sp>
      <p:sp>
        <p:nvSpPr>
          <p:cNvPr id="4" name="Rectangle 3"/>
          <p:cNvSpPr/>
          <p:nvPr/>
        </p:nvSpPr>
        <p:spPr bwMode="auto">
          <a:xfrm>
            <a:off x="274638" y="5510173"/>
            <a:ext cx="4547062" cy="1179553"/>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accent5"/>
                </a:solidFill>
                <a:ea typeface="Segoe UI" pitchFamily="34" charset="0"/>
                <a:cs typeface="Segoe UI" pitchFamily="34" charset="0"/>
              </a:rPr>
              <a:t>Ship code 30x faster</a:t>
            </a:r>
          </a:p>
          <a:p>
            <a:pPr defTabSz="932472" fontAlgn="base">
              <a:lnSpc>
                <a:spcPct val="90000"/>
              </a:lnSpc>
              <a:spcBef>
                <a:spcPct val="0"/>
              </a:spcBef>
              <a:spcAft>
                <a:spcPct val="0"/>
              </a:spcAft>
            </a:pPr>
            <a:r>
              <a:rPr lang="en-US" sz="1200" spc="-50" dirty="0">
                <a:solidFill>
                  <a:schemeClr val="tx1"/>
                </a:solidFill>
                <a:ea typeface="Segoe UI" pitchFamily="34" charset="0"/>
                <a:cs typeface="Segoe UI" pitchFamily="34" charset="0"/>
              </a:rPr>
              <a:t>and complete those deployments 8,000 times faster than their peers.</a:t>
            </a:r>
          </a:p>
          <a:p>
            <a:pPr defTabSz="932472" fontAlgn="base">
              <a:lnSpc>
                <a:spcPct val="90000"/>
              </a:lnSpc>
              <a:spcBef>
                <a:spcPct val="0"/>
              </a:spcBef>
              <a:spcAft>
                <a:spcPct val="0"/>
              </a:spcAft>
            </a:pPr>
            <a:endParaRPr lang="en-US" sz="1400" b="1" dirty="0">
              <a:solidFill>
                <a:schemeClr val="accent5"/>
              </a:solidFill>
              <a:ea typeface="Segoe UI" pitchFamily="34" charset="0"/>
              <a:cs typeface="Segoe UI" pitchFamily="34" charset="0"/>
            </a:endParaRPr>
          </a:p>
          <a:p>
            <a:pPr defTabSz="932472" fontAlgn="base">
              <a:lnSpc>
                <a:spcPct val="90000"/>
              </a:lnSpc>
              <a:spcBef>
                <a:spcPct val="0"/>
              </a:spcBef>
              <a:spcAft>
                <a:spcPct val="0"/>
              </a:spcAft>
            </a:pPr>
            <a:r>
              <a:rPr lang="en-US" sz="1400" b="1" dirty="0">
                <a:solidFill>
                  <a:schemeClr val="accent5"/>
                </a:solidFill>
                <a:ea typeface="Segoe UI" pitchFamily="34" charset="0"/>
                <a:cs typeface="Segoe UI" pitchFamily="34" charset="0"/>
              </a:rPr>
              <a:t>Have 50% fewer failures</a:t>
            </a:r>
          </a:p>
          <a:p>
            <a:pPr defTabSz="932472" fontAlgn="base">
              <a:lnSpc>
                <a:spcPct val="90000"/>
              </a:lnSpc>
              <a:spcBef>
                <a:spcPct val="0"/>
              </a:spcBef>
              <a:spcAft>
                <a:spcPct val="0"/>
              </a:spcAft>
            </a:pPr>
            <a:r>
              <a:rPr lang="en-US" sz="1200" spc="-50" dirty="0">
                <a:solidFill>
                  <a:schemeClr val="tx1"/>
                </a:solidFill>
                <a:ea typeface="Segoe UI" pitchFamily="34" charset="0"/>
                <a:cs typeface="Segoe UI" pitchFamily="34" charset="0"/>
              </a:rPr>
              <a:t>and restore service 12 times faster than their peers.</a:t>
            </a:r>
          </a:p>
        </p:txBody>
      </p:sp>
      <p:grpSp>
        <p:nvGrpSpPr>
          <p:cNvPr id="44" name="Group 43"/>
          <p:cNvGrpSpPr/>
          <p:nvPr/>
        </p:nvGrpSpPr>
        <p:grpSpPr>
          <a:xfrm>
            <a:off x="4996539" y="3329496"/>
            <a:ext cx="3358874" cy="3360230"/>
            <a:chOff x="4418037" y="4714173"/>
            <a:chExt cx="3600400" cy="3601854"/>
          </a:xfrm>
        </p:grpSpPr>
        <p:sp>
          <p:nvSpPr>
            <p:cNvPr id="6" name="Rectangle 5"/>
            <p:cNvSpPr/>
            <p:nvPr/>
          </p:nvSpPr>
          <p:spPr bwMode="auto">
            <a:xfrm>
              <a:off x="4418037" y="4714173"/>
              <a:ext cx="3600400" cy="3601854"/>
            </a:xfrm>
            <a:prstGeom prst="rect">
              <a:avLst/>
            </a:prstGeom>
            <a:solidFill>
              <a:srgbClr val="F5F9F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spc="-100" dirty="0">
                  <a:solidFill>
                    <a:schemeClr val="tx1"/>
                  </a:solidFill>
                  <a:latin typeface="Segoe UI Semibold" panose="020B0702040204020203" pitchFamily="34" charset="0"/>
                  <a:ea typeface="Segoe UI" pitchFamily="34" charset="0"/>
                  <a:cs typeface="Segoe UI Semibold" panose="020B0702040204020203" pitchFamily="34" charset="0"/>
                </a:rPr>
                <a:t>TOP 5 TOOLS USED TO SUPPORT DEVOPS INITIATIVES</a:t>
              </a:r>
            </a:p>
          </p:txBody>
        </p:sp>
        <p:cxnSp>
          <p:nvCxnSpPr>
            <p:cNvPr id="8" name="Straight Connector 7"/>
            <p:cNvCxnSpPr/>
            <p:nvPr/>
          </p:nvCxnSpPr>
          <p:spPr>
            <a:xfrm>
              <a:off x="4535485" y="5414448"/>
              <a:ext cx="3294558"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535486" y="5603634"/>
              <a:ext cx="3381761" cy="424918"/>
              <a:chOff x="9014460" y="3901440"/>
              <a:chExt cx="3421996" cy="449580"/>
            </a:xfrm>
          </p:grpSpPr>
          <p:sp>
            <p:nvSpPr>
              <p:cNvPr id="9" name="Rectangle 8"/>
              <p:cNvSpPr/>
              <p:nvPr/>
            </p:nvSpPr>
            <p:spPr bwMode="auto">
              <a:xfrm>
                <a:off x="9014460" y="3901440"/>
                <a:ext cx="272034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VERSION CONTROL SYSTEMS</a:t>
                </a:r>
              </a:p>
            </p:txBody>
          </p:sp>
          <p:sp>
            <p:nvSpPr>
              <p:cNvPr id="33" name="Rectangle 32"/>
              <p:cNvSpPr/>
              <p:nvPr/>
            </p:nvSpPr>
            <p:spPr bwMode="auto">
              <a:xfrm>
                <a:off x="11734800" y="3901440"/>
                <a:ext cx="701656" cy="4495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84%</a:t>
                </a:r>
              </a:p>
            </p:txBody>
          </p:sp>
        </p:grpSp>
        <p:grpSp>
          <p:nvGrpSpPr>
            <p:cNvPr id="18" name="Group 17"/>
            <p:cNvGrpSpPr/>
            <p:nvPr/>
          </p:nvGrpSpPr>
          <p:grpSpPr>
            <a:xfrm>
              <a:off x="4535486" y="6142909"/>
              <a:ext cx="3381761" cy="424918"/>
              <a:chOff x="9014460" y="4449817"/>
              <a:chExt cx="3421996" cy="449580"/>
            </a:xfrm>
          </p:grpSpPr>
          <p:sp>
            <p:nvSpPr>
              <p:cNvPr id="36" name="Rectangle 35"/>
              <p:cNvSpPr/>
              <p:nvPr/>
            </p:nvSpPr>
            <p:spPr bwMode="auto">
              <a:xfrm>
                <a:off x="9014460" y="4449817"/>
                <a:ext cx="262890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CONFIGURATION MANAGEMENT</a:t>
                </a:r>
              </a:p>
            </p:txBody>
          </p:sp>
          <p:sp>
            <p:nvSpPr>
              <p:cNvPr id="37" name="Rectangle 36"/>
              <p:cNvSpPr/>
              <p:nvPr/>
            </p:nvSpPr>
            <p:spPr bwMode="auto">
              <a:xfrm>
                <a:off x="11643360" y="4449817"/>
                <a:ext cx="793096" cy="4495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78%</a:t>
                </a:r>
              </a:p>
            </p:txBody>
          </p:sp>
        </p:grpSp>
        <p:grpSp>
          <p:nvGrpSpPr>
            <p:cNvPr id="19" name="Group 18"/>
            <p:cNvGrpSpPr/>
            <p:nvPr/>
          </p:nvGrpSpPr>
          <p:grpSpPr>
            <a:xfrm>
              <a:off x="4535486" y="6682185"/>
              <a:ext cx="3381761" cy="424918"/>
              <a:chOff x="9014460" y="5058377"/>
              <a:chExt cx="3421996" cy="449580"/>
            </a:xfrm>
          </p:grpSpPr>
          <p:sp>
            <p:nvSpPr>
              <p:cNvPr id="38" name="Rectangle 37"/>
              <p:cNvSpPr/>
              <p:nvPr/>
            </p:nvSpPr>
            <p:spPr bwMode="auto">
              <a:xfrm>
                <a:off x="9014460" y="5058377"/>
                <a:ext cx="2316345"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TICKETING SYSTEM</a:t>
                </a:r>
              </a:p>
            </p:txBody>
          </p:sp>
          <p:sp>
            <p:nvSpPr>
              <p:cNvPr id="39" name="Rectangle 38"/>
              <p:cNvSpPr/>
              <p:nvPr/>
            </p:nvSpPr>
            <p:spPr bwMode="auto">
              <a:xfrm>
                <a:off x="11330805" y="5058377"/>
                <a:ext cx="1105651" cy="4495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68%</a:t>
                </a:r>
              </a:p>
            </p:txBody>
          </p:sp>
        </p:grpSp>
        <p:grpSp>
          <p:nvGrpSpPr>
            <p:cNvPr id="20" name="Group 19"/>
            <p:cNvGrpSpPr/>
            <p:nvPr/>
          </p:nvGrpSpPr>
          <p:grpSpPr>
            <a:xfrm>
              <a:off x="4535486" y="7221459"/>
              <a:ext cx="3381763" cy="424918"/>
              <a:chOff x="9014460" y="5666937"/>
              <a:chExt cx="3421998" cy="449580"/>
            </a:xfrm>
          </p:grpSpPr>
          <p:sp>
            <p:nvSpPr>
              <p:cNvPr id="40" name="Rectangle 39"/>
              <p:cNvSpPr/>
              <p:nvPr/>
            </p:nvSpPr>
            <p:spPr bwMode="auto">
              <a:xfrm>
                <a:off x="9014460" y="5666937"/>
                <a:ext cx="2028313"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RESOURCE MONITORING</a:t>
                </a:r>
              </a:p>
            </p:txBody>
          </p:sp>
          <p:sp>
            <p:nvSpPr>
              <p:cNvPr id="41" name="Rectangle 40"/>
              <p:cNvSpPr/>
              <p:nvPr/>
            </p:nvSpPr>
            <p:spPr bwMode="auto">
              <a:xfrm>
                <a:off x="11042773" y="5666937"/>
                <a:ext cx="1393685" cy="4495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60%</a:t>
                </a:r>
              </a:p>
            </p:txBody>
          </p:sp>
        </p:grpSp>
        <p:grpSp>
          <p:nvGrpSpPr>
            <p:cNvPr id="25" name="Group 24"/>
            <p:cNvGrpSpPr/>
            <p:nvPr/>
          </p:nvGrpSpPr>
          <p:grpSpPr>
            <a:xfrm>
              <a:off x="4535486" y="7760732"/>
              <a:ext cx="3381761" cy="424918"/>
              <a:chOff x="9014460" y="6183735"/>
              <a:chExt cx="3421996" cy="449580"/>
            </a:xfrm>
          </p:grpSpPr>
          <p:sp>
            <p:nvSpPr>
              <p:cNvPr id="42" name="Rectangle 41"/>
              <p:cNvSpPr/>
              <p:nvPr/>
            </p:nvSpPr>
            <p:spPr bwMode="auto">
              <a:xfrm>
                <a:off x="9014460" y="6183735"/>
                <a:ext cx="183642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PROVISIONING</a:t>
                </a:r>
              </a:p>
            </p:txBody>
          </p:sp>
          <p:sp>
            <p:nvSpPr>
              <p:cNvPr id="43" name="Rectangle 42"/>
              <p:cNvSpPr/>
              <p:nvPr/>
            </p:nvSpPr>
            <p:spPr bwMode="auto">
              <a:xfrm>
                <a:off x="10850880" y="6183735"/>
                <a:ext cx="1585576" cy="4495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56%</a:t>
                </a:r>
              </a:p>
            </p:txBody>
          </p:sp>
        </p:grpSp>
      </p:grpSp>
      <p:grpSp>
        <p:nvGrpSpPr>
          <p:cNvPr id="70" name="Group 6"/>
          <p:cNvGrpSpPr/>
          <p:nvPr/>
        </p:nvGrpSpPr>
        <p:grpSpPr>
          <a:xfrm>
            <a:off x="8530253" y="1736983"/>
            <a:ext cx="3606648" cy="4952743"/>
            <a:chOff x="8530253" y="2360942"/>
            <a:chExt cx="3606648" cy="4952743"/>
          </a:xfrm>
        </p:grpSpPr>
        <p:sp>
          <p:nvSpPr>
            <p:cNvPr id="46" name="Rectangle 11"/>
            <p:cNvSpPr/>
            <p:nvPr/>
          </p:nvSpPr>
          <p:spPr bwMode="auto">
            <a:xfrm>
              <a:off x="8530253" y="2360942"/>
              <a:ext cx="3606648" cy="4952743"/>
            </a:xfrm>
            <a:prstGeom prst="rect">
              <a:avLst/>
            </a:prstGeom>
            <a:solidFill>
              <a:srgbClr val="F5F9F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spc="-100" dirty="0">
                  <a:solidFill>
                    <a:schemeClr val="tx1"/>
                  </a:solidFill>
                  <a:latin typeface="Segoe UI Semibold" panose="020B0702040204020203" pitchFamily="34" charset="0"/>
                  <a:ea typeface="Segoe UI" pitchFamily="34" charset="0"/>
                  <a:cs typeface="Segoe UI Semibold" panose="020B0702040204020203" pitchFamily="34" charset="0"/>
                </a:rPr>
                <a:t>ORGANIZATIONS THAT HAVE IMPLEMENTED DEVOPS SAW THESE BENEFITS:</a:t>
              </a:r>
            </a:p>
          </p:txBody>
        </p:sp>
        <p:cxnSp>
          <p:nvCxnSpPr>
            <p:cNvPr id="47" name="Straight Connector 12"/>
            <p:cNvCxnSpPr/>
            <p:nvPr/>
          </p:nvCxnSpPr>
          <p:spPr>
            <a:xfrm>
              <a:off x="8663851" y="3014241"/>
              <a:ext cx="3339453"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13"/>
            <p:cNvSpPr/>
            <p:nvPr/>
          </p:nvSpPr>
          <p:spPr bwMode="auto">
            <a:xfrm>
              <a:off x="8663851" y="3190737"/>
              <a:ext cx="1804124"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a:solidFill>
                    <a:schemeClr val="tx1"/>
                  </a:solidFill>
                  <a:latin typeface="Segoe UI Semibold" panose="020B0702040204020203" pitchFamily="34" charset="0"/>
                  <a:ea typeface="Segoe UI" pitchFamily="34" charset="0"/>
                  <a:cs typeface="Segoe UI Semibold" panose="020B0702040204020203" pitchFamily="34" charset="0"/>
                </a:rPr>
                <a:t>IMPROVED QUALITY OF SOFTWARE DEPLOYMENTS</a:t>
              </a:r>
            </a:p>
          </p:txBody>
        </p:sp>
        <p:sp>
          <p:nvSpPr>
            <p:cNvPr id="62" name="Rectangle 14"/>
            <p:cNvSpPr/>
            <p:nvPr/>
          </p:nvSpPr>
          <p:spPr bwMode="auto">
            <a:xfrm>
              <a:off x="10467975" y="3190737"/>
              <a:ext cx="1532016"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65%</a:t>
              </a:r>
            </a:p>
          </p:txBody>
        </p:sp>
        <p:sp>
          <p:nvSpPr>
            <p:cNvPr id="59" name="Rectangle 15"/>
            <p:cNvSpPr/>
            <p:nvPr/>
          </p:nvSpPr>
          <p:spPr bwMode="auto">
            <a:xfrm>
              <a:off x="8663851" y="3693836"/>
              <a:ext cx="172220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a:solidFill>
                    <a:schemeClr val="tx1"/>
                  </a:solidFill>
                  <a:latin typeface="Segoe UI Semibold" panose="020B0702040204020203" pitchFamily="34" charset="0"/>
                  <a:ea typeface="Segoe UI" pitchFamily="34" charset="0"/>
                  <a:cs typeface="Segoe UI Semibold" panose="020B0702040204020203" pitchFamily="34" charset="0"/>
                </a:rPr>
                <a:t>MORE FREQUENT SOFTWARE RELEASES</a:t>
              </a:r>
            </a:p>
          </p:txBody>
        </p:sp>
        <p:sp>
          <p:nvSpPr>
            <p:cNvPr id="60" name="Rectangle 16"/>
            <p:cNvSpPr/>
            <p:nvPr/>
          </p:nvSpPr>
          <p:spPr bwMode="auto">
            <a:xfrm>
              <a:off x="10386060" y="3693836"/>
              <a:ext cx="1613931"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63%</a:t>
              </a:r>
            </a:p>
          </p:txBody>
        </p:sp>
        <p:sp>
          <p:nvSpPr>
            <p:cNvPr id="57" name="Rectangle 20"/>
            <p:cNvSpPr/>
            <p:nvPr/>
          </p:nvSpPr>
          <p:spPr bwMode="auto">
            <a:xfrm>
              <a:off x="8663851" y="4196933"/>
              <a:ext cx="165362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t>IMPROVED VISIBILITY INTO IT</a:t>
              </a:r>
            </a:p>
            <a:p>
              <a:pPr defTabSz="932472" fontAlgn="base">
                <a:lnSpc>
                  <a:spcPct val="90000"/>
                </a:lnSpc>
                <a:spcBef>
                  <a:spcPct val="0"/>
                </a:spcBef>
                <a:spcAft>
                  <a:spcPct val="0"/>
                </a:spcAft>
              </a:pPr>
              <a: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t>PROCESS AND REQUIREMENTS</a:t>
              </a:r>
            </a:p>
          </p:txBody>
        </p:sp>
        <p:sp>
          <p:nvSpPr>
            <p:cNvPr id="58" name="Rectangle 21"/>
            <p:cNvSpPr/>
            <p:nvPr/>
          </p:nvSpPr>
          <p:spPr bwMode="auto">
            <a:xfrm>
              <a:off x="10317480" y="4196933"/>
              <a:ext cx="1682511"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61%</a:t>
              </a:r>
            </a:p>
          </p:txBody>
        </p:sp>
        <p:sp>
          <p:nvSpPr>
            <p:cNvPr id="55" name="Rectangle 22"/>
            <p:cNvSpPr/>
            <p:nvPr/>
          </p:nvSpPr>
          <p:spPr bwMode="auto">
            <a:xfrm>
              <a:off x="8663851" y="4700032"/>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a:solidFill>
                    <a:schemeClr val="tx1"/>
                  </a:solidFill>
                  <a:latin typeface="Segoe UI Semibold" panose="020B0702040204020203" pitchFamily="34" charset="0"/>
                  <a:ea typeface="Segoe UI" pitchFamily="34" charset="0"/>
                  <a:cs typeface="Segoe UI Semibold" panose="020B0702040204020203" pitchFamily="34" charset="0"/>
                </a:rPr>
                <a:t>CULTURAL CHANGE</a:t>
              </a:r>
            </a:p>
            <a:p>
              <a:pPr defTabSz="932472" fontAlgn="base">
                <a:lnSpc>
                  <a:spcPct val="90000"/>
                </a:lnSpc>
                <a:spcBef>
                  <a:spcPct val="0"/>
                </a:spcBef>
                <a:spcAft>
                  <a:spcPct val="0"/>
                </a:spcAft>
              </a:pPr>
              <a:r>
                <a:rPr lang="en-US" sz="800" spc="-50" dirty="0">
                  <a:solidFill>
                    <a:schemeClr val="tx1"/>
                  </a:solidFill>
                  <a:latin typeface="Segoe UI Semibold" panose="020B0702040204020203" pitchFamily="34" charset="0"/>
                  <a:ea typeface="Segoe UI" pitchFamily="34" charset="0"/>
                  <a:cs typeface="Segoe UI Semibold" panose="020B0702040204020203" pitchFamily="34" charset="0"/>
                </a:rPr>
                <a:t>COLLABORATION/COOPERATION</a:t>
              </a:r>
            </a:p>
          </p:txBody>
        </p:sp>
        <p:sp>
          <p:nvSpPr>
            <p:cNvPr id="56" name="Rectangle 25"/>
            <p:cNvSpPr/>
            <p:nvPr/>
          </p:nvSpPr>
          <p:spPr bwMode="auto">
            <a:xfrm>
              <a:off x="10256520" y="4700032"/>
              <a:ext cx="1743473"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55%</a:t>
              </a:r>
            </a:p>
          </p:txBody>
        </p:sp>
        <p:sp>
          <p:nvSpPr>
            <p:cNvPr id="53" name="Rectangle 26"/>
            <p:cNvSpPr/>
            <p:nvPr/>
          </p:nvSpPr>
          <p:spPr bwMode="auto">
            <a:xfrm>
              <a:off x="8663851" y="5203129"/>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a:solidFill>
                    <a:schemeClr val="tx1"/>
                  </a:solidFill>
                  <a:latin typeface="Segoe UI Semibold" panose="020B0702040204020203" pitchFamily="34" charset="0"/>
                  <a:ea typeface="Segoe UI" pitchFamily="34" charset="0"/>
                  <a:cs typeface="Segoe UI Semibold" panose="020B0702040204020203" pitchFamily="34" charset="0"/>
                </a:rPr>
                <a:t>MORE RESPONSIVENESS TO BUSINESS NEEDS</a:t>
              </a:r>
            </a:p>
          </p:txBody>
        </p:sp>
        <p:sp>
          <p:nvSpPr>
            <p:cNvPr id="54" name="Rectangle 27"/>
            <p:cNvSpPr/>
            <p:nvPr/>
          </p:nvSpPr>
          <p:spPr bwMode="auto">
            <a:xfrm>
              <a:off x="10256520" y="5203129"/>
              <a:ext cx="1743471"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55%</a:t>
              </a:r>
            </a:p>
          </p:txBody>
        </p:sp>
        <p:sp>
          <p:nvSpPr>
            <p:cNvPr id="64" name="Rectangle 28"/>
            <p:cNvSpPr/>
            <p:nvPr/>
          </p:nvSpPr>
          <p:spPr bwMode="auto">
            <a:xfrm>
              <a:off x="8663851" y="5706226"/>
              <a:ext cx="15164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a:solidFill>
                    <a:schemeClr val="tx1"/>
                  </a:solidFill>
                  <a:latin typeface="Segoe UI Semibold" panose="020B0702040204020203" pitchFamily="34" charset="0"/>
                  <a:ea typeface="Segoe UI" pitchFamily="34" charset="0"/>
                  <a:cs typeface="Segoe UI Semibold" panose="020B0702040204020203" pitchFamily="34" charset="0"/>
                </a:rPr>
                <a:t>MORE AGILE DEVELOPMENT</a:t>
              </a:r>
            </a:p>
          </p:txBody>
        </p:sp>
        <p:sp>
          <p:nvSpPr>
            <p:cNvPr id="65" name="Rectangle 29"/>
            <p:cNvSpPr/>
            <p:nvPr/>
          </p:nvSpPr>
          <p:spPr bwMode="auto">
            <a:xfrm>
              <a:off x="10180320" y="5706226"/>
              <a:ext cx="1819671"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51%</a:t>
              </a:r>
            </a:p>
          </p:txBody>
        </p:sp>
        <p:sp>
          <p:nvSpPr>
            <p:cNvPr id="66" name="Rectangle 30"/>
            <p:cNvSpPr/>
            <p:nvPr/>
          </p:nvSpPr>
          <p:spPr bwMode="auto">
            <a:xfrm>
              <a:off x="8663851" y="6209325"/>
              <a:ext cx="13640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t>MORE AGILE CHANGE MANAGEMENT PROCESS</a:t>
              </a:r>
            </a:p>
          </p:txBody>
        </p:sp>
        <p:sp>
          <p:nvSpPr>
            <p:cNvPr id="67" name="Rectangle 31"/>
            <p:cNvSpPr/>
            <p:nvPr/>
          </p:nvSpPr>
          <p:spPr bwMode="auto">
            <a:xfrm>
              <a:off x="10027920" y="6209325"/>
              <a:ext cx="1972074"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45%</a:t>
              </a:r>
            </a:p>
          </p:txBody>
        </p:sp>
        <p:sp>
          <p:nvSpPr>
            <p:cNvPr id="68" name="Rectangle 33"/>
            <p:cNvSpPr/>
            <p:nvPr/>
          </p:nvSpPr>
          <p:spPr bwMode="auto">
            <a:xfrm>
              <a:off x="8663851" y="6712422"/>
              <a:ext cx="120404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t>IMPROVED </a:t>
              </a:r>
              <a:b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900" spc="-50" dirty="0">
                  <a:solidFill>
                    <a:schemeClr val="tx1"/>
                  </a:solidFill>
                  <a:latin typeface="Segoe UI Semibold" panose="020B0702040204020203" pitchFamily="34" charset="0"/>
                  <a:ea typeface="Segoe UI" pitchFamily="34" charset="0"/>
                  <a:cs typeface="Segoe UI Semibold" panose="020B0702040204020203" pitchFamily="34" charset="0"/>
                </a:rPr>
                <a:t>QUALITY OF CODE</a:t>
              </a:r>
            </a:p>
          </p:txBody>
        </p:sp>
        <p:sp>
          <p:nvSpPr>
            <p:cNvPr id="69" name="Rectangle 34"/>
            <p:cNvSpPr/>
            <p:nvPr/>
          </p:nvSpPr>
          <p:spPr bwMode="auto">
            <a:xfrm>
              <a:off x="9867900" y="6712422"/>
              <a:ext cx="2132091" cy="3964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38%</a:t>
              </a:r>
            </a:p>
          </p:txBody>
        </p:sp>
      </p:grpSp>
      <p:sp>
        <p:nvSpPr>
          <p:cNvPr id="74" name="Freeform 26"/>
          <p:cNvSpPr>
            <a:spLocks/>
          </p:cNvSpPr>
          <p:nvPr/>
        </p:nvSpPr>
        <p:spPr bwMode="auto">
          <a:xfrm>
            <a:off x="7180569" y="40295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184"/>
            <a:endParaRPr lang="en-US" sz="1700">
              <a:solidFill>
                <a:schemeClr val="bg1"/>
              </a:solidFill>
            </a:endParaRPr>
          </a:p>
        </p:txBody>
      </p:sp>
      <p:sp>
        <p:nvSpPr>
          <p:cNvPr id="75" name="Freeform 26"/>
          <p:cNvSpPr>
            <a:spLocks/>
          </p:cNvSpPr>
          <p:nvPr/>
        </p:nvSpPr>
        <p:spPr bwMode="auto">
          <a:xfrm>
            <a:off x="6372356" y="60649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184"/>
            <a:endParaRPr lang="en-US" sz="1700">
              <a:solidFill>
                <a:schemeClr val="bg1"/>
              </a:solidFill>
            </a:endParaRPr>
          </a:p>
        </p:txBody>
      </p:sp>
      <p:sp>
        <p:nvSpPr>
          <p:cNvPr id="76" name="Freeform 26"/>
          <p:cNvSpPr>
            <a:spLocks/>
          </p:cNvSpPr>
          <p:nvPr/>
        </p:nvSpPr>
        <p:spPr bwMode="auto">
          <a:xfrm>
            <a:off x="6831118" y="5028582"/>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184"/>
            <a:endParaRPr lang="en-US" sz="1700">
              <a:solidFill>
                <a:schemeClr val="bg1"/>
              </a:solidFill>
            </a:endParaRPr>
          </a:p>
        </p:txBody>
      </p:sp>
      <p:sp>
        <p:nvSpPr>
          <p:cNvPr id="77" name="Freeform 26"/>
          <p:cNvSpPr>
            <a:spLocks/>
          </p:cNvSpPr>
          <p:nvPr/>
        </p:nvSpPr>
        <p:spPr bwMode="auto">
          <a:xfrm>
            <a:off x="6759282" y="5523759"/>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184"/>
            <a:endParaRPr lang="en-US" sz="1700">
              <a:solidFill>
                <a:schemeClr val="bg1"/>
              </a:solidFill>
            </a:endParaRPr>
          </a:p>
        </p:txBody>
      </p:sp>
      <p:sp>
        <p:nvSpPr>
          <p:cNvPr id="52" name="Freeform 26"/>
          <p:cNvSpPr>
            <a:spLocks/>
          </p:cNvSpPr>
          <p:nvPr/>
        </p:nvSpPr>
        <p:spPr bwMode="auto">
          <a:xfrm>
            <a:off x="7230295" y="4551591"/>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184"/>
            <a:endParaRPr lang="en-US" sz="1700">
              <a:solidFill>
                <a:schemeClr val="bg1"/>
              </a:solidFill>
            </a:endParaRPr>
          </a:p>
        </p:txBody>
      </p:sp>
    </p:spTree>
    <p:extLst>
      <p:ext uri="{BB962C8B-B14F-4D97-AF65-F5344CB8AC3E}">
        <p14:creationId xmlns:p14="http://schemas.microsoft.com/office/powerpoint/2010/main" val="23401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1000"/>
                                        <p:tgtEl>
                                          <p:spTgt spid="7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10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4" grpId="0" animBg="1"/>
      <p:bldP spid="75" grpId="0" animBg="1"/>
      <p:bldP spid="76" grpId="0" animBg="1"/>
      <p:bldP spid="7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Intro to </a:t>
            </a:r>
            <a:r>
              <a:rPr lang="en-US" dirty="0" err="1">
                <a:solidFill>
                  <a:srgbClr val="505050"/>
                </a:solidFill>
              </a:rPr>
              <a:t>DevOps</a:t>
            </a:r>
            <a:r>
              <a:rPr lang="en-US" dirty="0">
                <a:solidFill>
                  <a:srgbClr val="505050"/>
                </a:solidFill>
              </a:rPr>
              <a:t> practices</a:t>
            </a:r>
          </a:p>
        </p:txBody>
      </p:sp>
      <p:sp>
        <p:nvSpPr>
          <p:cNvPr id="7" name="TextBox 6"/>
          <p:cNvSpPr txBox="1"/>
          <p:nvPr/>
        </p:nvSpPr>
        <p:spPr>
          <a:xfrm>
            <a:off x="272270" y="2020913"/>
            <a:ext cx="3662873" cy="1292662"/>
          </a:xfrm>
          <a:prstGeom prst="rect">
            <a:avLst/>
          </a:prstGeom>
          <a:noFill/>
        </p:spPr>
        <p:txBody>
          <a:bodyPr wrap="square" lIns="182880" tIns="146304" rIns="182880" bIns="146304" rtlCol="0">
            <a:spAutoFit/>
          </a:bodyPr>
          <a:lstStyle/>
          <a:p>
            <a:pPr>
              <a:lnSpc>
                <a:spcPct val="90000"/>
              </a:lnSpc>
            </a:pPr>
            <a:r>
              <a:rPr lang="en-US" sz="2400" dirty="0">
                <a:solidFill>
                  <a:srgbClr val="505050"/>
                </a:solidFill>
              </a:rPr>
              <a:t>New trend of practices for increasing flow of value to customers</a:t>
            </a:r>
            <a:endParaRPr lang="en-US" sz="3600" dirty="0">
              <a:solidFill>
                <a:srgbClr val="505050"/>
              </a:solidFill>
            </a:endParaRPr>
          </a:p>
        </p:txBody>
      </p:sp>
      <p:grpSp>
        <p:nvGrpSpPr>
          <p:cNvPr id="57" name="Group 56"/>
          <p:cNvGrpSpPr/>
          <p:nvPr/>
        </p:nvGrpSpPr>
        <p:grpSpPr>
          <a:xfrm>
            <a:off x="4344687" y="1560014"/>
            <a:ext cx="7640274" cy="5059085"/>
            <a:chOff x="4836308" y="1519043"/>
            <a:chExt cx="7640274" cy="5059085"/>
          </a:xfrm>
        </p:grpSpPr>
        <p:grpSp>
          <p:nvGrpSpPr>
            <p:cNvPr id="58" name="Group 57"/>
            <p:cNvGrpSpPr/>
            <p:nvPr/>
          </p:nvGrpSpPr>
          <p:grpSpPr>
            <a:xfrm>
              <a:off x="5412502" y="1519043"/>
              <a:ext cx="6191304" cy="4718228"/>
              <a:chOff x="2922944" y="1398740"/>
              <a:chExt cx="6191304" cy="4718228"/>
            </a:xfrm>
          </p:grpSpPr>
          <p:grpSp>
            <p:nvGrpSpPr>
              <p:cNvPr id="63" name="Group 2"/>
              <p:cNvGrpSpPr>
                <a:grpSpLocks noChangeAspect="1"/>
              </p:cNvGrpSpPr>
              <p:nvPr/>
            </p:nvGrpSpPr>
            <p:grpSpPr bwMode="auto">
              <a:xfrm>
                <a:off x="3274199" y="2039032"/>
                <a:ext cx="5698424" cy="3749620"/>
                <a:chOff x="1050" y="734"/>
                <a:chExt cx="5584" cy="3352"/>
              </a:xfrm>
              <a:solidFill>
                <a:srgbClr val="2FAFE9"/>
              </a:solidFill>
              <a:effectLst/>
            </p:grpSpPr>
            <p:sp>
              <p:nvSpPr>
                <p:cNvPr id="95"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sp>
              <p:nvSpPr>
                <p:cNvPr id="96"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sp>
              <p:nvSpPr>
                <p:cNvPr id="97"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grpSp>
          <p:grpSp>
            <p:nvGrpSpPr>
              <p:cNvPr id="64" name="Group 3"/>
              <p:cNvGrpSpPr/>
              <p:nvPr/>
            </p:nvGrpSpPr>
            <p:grpSpPr>
              <a:xfrm rot="10800000">
                <a:off x="3116947" y="3931406"/>
                <a:ext cx="388468" cy="202395"/>
                <a:chOff x="1473341" y="3774232"/>
                <a:chExt cx="480262" cy="292168"/>
              </a:xfrm>
              <a:solidFill>
                <a:srgbClr val="2FAFE9"/>
              </a:solidFill>
            </p:grpSpPr>
            <p:sp>
              <p:nvSpPr>
                <p:cNvPr id="93" name="Isosceles Triangle 237"/>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238"/>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4"/>
              <p:cNvGrpSpPr/>
              <p:nvPr/>
            </p:nvGrpSpPr>
            <p:grpSpPr>
              <a:xfrm>
                <a:off x="8734621" y="3687727"/>
                <a:ext cx="379627" cy="195703"/>
                <a:chOff x="1473341" y="3774232"/>
                <a:chExt cx="480262" cy="292168"/>
              </a:xfrm>
              <a:solidFill>
                <a:srgbClr val="2FAFE9"/>
              </a:solidFill>
            </p:grpSpPr>
            <p:sp>
              <p:nvSpPr>
                <p:cNvPr id="91" name="Isosceles Triangle 235"/>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236"/>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6" name="Group 8"/>
              <p:cNvGrpSpPr/>
              <p:nvPr/>
            </p:nvGrpSpPr>
            <p:grpSpPr>
              <a:xfrm rot="16200000">
                <a:off x="7883469" y="2973849"/>
                <a:ext cx="358450" cy="214167"/>
                <a:chOff x="1473341" y="3774232"/>
                <a:chExt cx="480262" cy="292168"/>
              </a:xfrm>
              <a:solidFill>
                <a:srgbClr val="2FAFE9"/>
              </a:solidFill>
            </p:grpSpPr>
            <p:sp>
              <p:nvSpPr>
                <p:cNvPr id="89" name="Isosceles Triangle 233"/>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0" name="Isosceles Triangle 234"/>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10"/>
              <p:cNvGrpSpPr/>
              <p:nvPr/>
            </p:nvGrpSpPr>
            <p:grpSpPr>
              <a:xfrm rot="5400000">
                <a:off x="4243300" y="4684313"/>
                <a:ext cx="326487" cy="201906"/>
                <a:chOff x="1473341" y="3774232"/>
                <a:chExt cx="480262" cy="292168"/>
              </a:xfrm>
              <a:solidFill>
                <a:srgbClr val="2FAFE9"/>
              </a:solidFill>
            </p:grpSpPr>
            <p:sp>
              <p:nvSpPr>
                <p:cNvPr id="87" name="Isosceles Triangle 231"/>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8" name="Isosceles Triangle 232"/>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68" name="TextBox 61"/>
              <p:cNvSpPr txBox="1"/>
              <p:nvPr/>
            </p:nvSpPr>
            <p:spPr>
              <a:xfrm>
                <a:off x="7444037" y="3739872"/>
                <a:ext cx="1236590" cy="32018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40" kern="0" dirty="0">
                    <a:gradFill>
                      <a:gsLst>
                        <a:gs pos="20354">
                          <a:srgbClr val="000000"/>
                        </a:gs>
                        <a:gs pos="54000">
                          <a:srgbClr val="000000"/>
                        </a:gs>
                      </a:gsLst>
                      <a:lin ang="5400000" scaled="0"/>
                    </a:gradFill>
                    <a:latin typeface="Segoe UI Light"/>
                  </a:rPr>
                  <a:t>Production</a:t>
                </a:r>
              </a:p>
            </p:txBody>
          </p:sp>
          <p:sp>
            <p:nvSpPr>
              <p:cNvPr id="69" name="TextBox 62"/>
              <p:cNvSpPr txBox="1"/>
              <p:nvPr/>
            </p:nvSpPr>
            <p:spPr>
              <a:xfrm>
                <a:off x="2922944" y="3728327"/>
                <a:ext cx="2622203" cy="32018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40" kern="0" dirty="0">
                    <a:gradFill>
                      <a:gsLst>
                        <a:gs pos="20354">
                          <a:srgbClr val="000000"/>
                        </a:gs>
                        <a:gs pos="54000">
                          <a:srgbClr val="000000"/>
                        </a:gs>
                      </a:gsLst>
                      <a:lin ang="5400000" scaled="0"/>
                    </a:gradFill>
                    <a:latin typeface="Segoe UI Light"/>
                  </a:rPr>
                  <a:t>Development </a:t>
                </a:r>
              </a:p>
            </p:txBody>
          </p:sp>
          <p:sp>
            <p:nvSpPr>
              <p:cNvPr id="70" name="TextBox 93"/>
              <p:cNvSpPr txBox="1"/>
              <p:nvPr/>
            </p:nvSpPr>
            <p:spPr>
              <a:xfrm>
                <a:off x="5463605" y="3982638"/>
                <a:ext cx="1350440" cy="288137"/>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836" kern="0" dirty="0">
                    <a:gradFill>
                      <a:gsLst>
                        <a:gs pos="20354">
                          <a:srgbClr val="000000"/>
                        </a:gs>
                        <a:gs pos="54000">
                          <a:srgbClr val="000000"/>
                        </a:gs>
                      </a:gsLst>
                      <a:lin ang="5400000" scaled="0"/>
                    </a:gradFill>
                    <a:latin typeface="Segoe UI Light"/>
                  </a:rPr>
                  <a:t>Collaboration</a:t>
                </a:r>
              </a:p>
            </p:txBody>
          </p:sp>
          <p:sp>
            <p:nvSpPr>
              <p:cNvPr id="71" name="Rectangle 17"/>
              <p:cNvSpPr/>
              <p:nvPr/>
            </p:nvSpPr>
            <p:spPr bwMode="auto">
              <a:xfrm>
                <a:off x="4532944" y="1737962"/>
                <a:ext cx="1603107" cy="961021"/>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17"/>
              <p:cNvSpPr/>
              <p:nvPr/>
            </p:nvSpPr>
            <p:spPr bwMode="auto">
              <a:xfrm>
                <a:off x="4605836" y="1714403"/>
                <a:ext cx="1446436" cy="961021"/>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12"/>
              <p:cNvSpPr>
                <a:spLocks/>
              </p:cNvSpPr>
              <p:nvPr/>
            </p:nvSpPr>
            <p:spPr bwMode="auto">
              <a:xfrm>
                <a:off x="4667939" y="1616715"/>
                <a:ext cx="1384333" cy="388377"/>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2"/>
              </a:solidFill>
              <a:ln>
                <a:noFill/>
              </a:ln>
              <a:effectLst/>
              <a:extLst/>
            </p:spPr>
            <p:txBody>
              <a:bodyPr vert="horz" wrap="square" lIns="91427" tIns="0" rIns="91427" bIns="0" numCol="1" anchor="ctr" anchorCtr="0" compatLnSpc="1">
                <a:prstTxWarp prst="textNoShape">
                  <a:avLst/>
                </a:prstTxWarp>
              </a:bodyPr>
              <a:lstStyle/>
              <a:p>
                <a:pPr algn="ctr" defTabSz="932597">
                  <a:lnSpc>
                    <a:spcPct val="90000"/>
                  </a:lnSpc>
                  <a:defRPr/>
                </a:pPr>
                <a:r>
                  <a:rPr lang="en-US" sz="1099" b="1" kern="0" dirty="0">
                    <a:solidFill>
                      <a:srgbClr val="FFFFFF"/>
                    </a:solidFill>
                  </a:rPr>
                  <a:t>Backlog</a:t>
                </a:r>
              </a:p>
            </p:txBody>
          </p:sp>
          <p:sp>
            <p:nvSpPr>
              <p:cNvPr id="74" name="Rectangle 13"/>
              <p:cNvSpPr>
                <a:spLocks noChangeArrowheads="1"/>
              </p:cNvSpPr>
              <p:nvPr/>
            </p:nvSpPr>
            <p:spPr bwMode="auto">
              <a:xfrm>
                <a:off x="4667939" y="2050422"/>
                <a:ext cx="1384333" cy="172748"/>
              </a:xfrm>
              <a:prstGeom prst="rect">
                <a:avLst/>
              </a:prstGeom>
              <a:solidFill>
                <a:schemeClr val="accent2"/>
              </a:solidFill>
              <a:ln>
                <a:noFill/>
              </a:ln>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sp>
            <p:nvSpPr>
              <p:cNvPr id="75" name="Rectangle 14"/>
              <p:cNvSpPr>
                <a:spLocks noChangeArrowheads="1"/>
              </p:cNvSpPr>
              <p:nvPr/>
            </p:nvSpPr>
            <p:spPr bwMode="auto">
              <a:xfrm>
                <a:off x="4667939" y="2268502"/>
                <a:ext cx="1384333" cy="172748"/>
              </a:xfrm>
              <a:prstGeom prst="rect">
                <a:avLst/>
              </a:prstGeom>
              <a:solidFill>
                <a:schemeClr val="accent2"/>
              </a:solidFill>
              <a:ln>
                <a:noFill/>
              </a:ln>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sp>
            <p:nvSpPr>
              <p:cNvPr id="76" name="Freeform 15"/>
              <p:cNvSpPr>
                <a:spLocks/>
              </p:cNvSpPr>
              <p:nvPr/>
            </p:nvSpPr>
            <p:spPr bwMode="auto">
              <a:xfrm>
                <a:off x="4667939" y="2486578"/>
                <a:ext cx="1384333" cy="171522"/>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2"/>
              </a:solidFill>
              <a:ln>
                <a:noFill/>
              </a:ln>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grpSp>
            <p:nvGrpSpPr>
              <p:cNvPr id="77" name="Group 22"/>
              <p:cNvGrpSpPr/>
              <p:nvPr/>
            </p:nvGrpSpPr>
            <p:grpSpPr>
              <a:xfrm rot="16200000">
                <a:off x="6026352" y="1951508"/>
                <a:ext cx="335846" cy="281004"/>
                <a:chOff x="1473341" y="3774232"/>
                <a:chExt cx="480262" cy="292168"/>
              </a:xfrm>
              <a:solidFill>
                <a:srgbClr val="2FAFE9"/>
              </a:solidFill>
            </p:grpSpPr>
            <p:sp>
              <p:nvSpPr>
                <p:cNvPr id="85" name="Isosceles Triangle 24"/>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6" name="Isosceles Triangle 25"/>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23"/>
              <p:cNvSpPr txBox="1"/>
              <p:nvPr/>
            </p:nvSpPr>
            <p:spPr>
              <a:xfrm>
                <a:off x="4917676" y="1398740"/>
                <a:ext cx="884858" cy="184512"/>
              </a:xfrm>
              <a:prstGeom prst="rect">
                <a:avLst/>
              </a:prstGeom>
              <a:noFill/>
            </p:spPr>
            <p:txBody>
              <a:bodyPr wrap="none" lIns="0" tIns="0" rIns="0" bIns="0" rtlCol="0" anchor="ctr">
                <a:spAutoFit/>
              </a:bodyPr>
              <a:lstStyle/>
              <a:p>
                <a:pPr algn="ctr" defTabSz="932597">
                  <a:defRPr/>
                </a:pPr>
                <a:r>
                  <a:rPr lang="en-US" sz="1199" kern="0" dirty="0">
                    <a:solidFill>
                      <a:srgbClr val="3F3F3F"/>
                    </a:solidFill>
                    <a:latin typeface="+mj-lt"/>
                  </a:rPr>
                  <a:t>Requirements</a:t>
                </a: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025" y="2829652"/>
                <a:ext cx="1738298" cy="1343230"/>
              </a:xfrm>
              <a:prstGeom prst="rect">
                <a:avLst/>
              </a:prstGeom>
            </p:spPr>
          </p:pic>
          <p:sp>
            <p:nvSpPr>
              <p:cNvPr id="80" name="Arrow"/>
              <p:cNvSpPr/>
              <p:nvPr/>
            </p:nvSpPr>
            <p:spPr bwMode="auto">
              <a:xfrm>
                <a:off x="5141084" y="4211552"/>
                <a:ext cx="1995055" cy="421759"/>
              </a:xfrm>
              <a:prstGeom prst="leftRightArrow">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932468"/>
                <a:endParaRPr lang="en-US" dirty="0" err="1">
                  <a:solidFill>
                    <a:srgbClr val="000000"/>
                  </a:solidFill>
                </a:endParaRPr>
              </a:p>
            </p:txBody>
          </p:sp>
          <p:sp>
            <p:nvSpPr>
              <p:cNvPr id="81" name="Rectangle 80"/>
              <p:cNvSpPr/>
              <p:nvPr/>
            </p:nvSpPr>
            <p:spPr bwMode="auto">
              <a:xfrm>
                <a:off x="5227025" y="5389797"/>
                <a:ext cx="1753380" cy="72717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805" y="5417542"/>
                <a:ext cx="758124" cy="585823"/>
              </a:xfrm>
              <a:prstGeom prst="rect">
                <a:avLst/>
              </a:prstGeom>
            </p:spPr>
          </p:pic>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2181" y="5389797"/>
                <a:ext cx="941045" cy="727171"/>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122613" y="5440735"/>
                <a:ext cx="758124" cy="585823"/>
              </a:xfrm>
              <a:prstGeom prst="rect">
                <a:avLst/>
              </a:prstGeom>
            </p:spPr>
          </p:pic>
        </p:grpSp>
        <p:sp>
          <p:nvSpPr>
            <p:cNvPr id="59" name="TextBox 63"/>
            <p:cNvSpPr txBox="1"/>
            <p:nvPr/>
          </p:nvSpPr>
          <p:spPr>
            <a:xfrm>
              <a:off x="5704844" y="1609672"/>
              <a:ext cx="888985" cy="710707"/>
            </a:xfrm>
            <a:prstGeom prst="rect">
              <a:avLst/>
            </a:prstGeom>
            <a:noFill/>
          </p:spPr>
          <p:txBody>
            <a:bodyPr wrap="square" lIns="0" tIns="0" rIns="0" bIns="0" rtlCol="0" anchor="t" anchorCtr="0">
              <a:spAutoFit/>
            </a:bodyPr>
            <a:lstStyle/>
            <a:p>
              <a:pPr defTabSz="777149">
                <a:lnSpc>
                  <a:spcPct val="90000"/>
                </a:lnSpc>
                <a:defRPr/>
              </a:pPr>
              <a:r>
                <a:rPr lang="en-US" sz="3400" kern="0" spc="-127" dirty="0">
                  <a:solidFill>
                    <a:srgbClr val="3F3F3F"/>
                  </a:solidFill>
                  <a:latin typeface="Segoe UI Light"/>
                </a:rPr>
                <a:t>Plan</a:t>
              </a:r>
            </a:p>
            <a:p>
              <a:pPr defTabSz="777149">
                <a:lnSpc>
                  <a:spcPct val="90000"/>
                </a:lnSpc>
                <a:defRPr/>
              </a:pPr>
              <a:endParaRPr lang="en-US" sz="1700" kern="0" spc="-51" dirty="0">
                <a:solidFill>
                  <a:srgbClr val="3F3F3F"/>
                </a:solidFill>
              </a:endParaRPr>
            </a:p>
          </p:txBody>
        </p:sp>
        <p:sp>
          <p:nvSpPr>
            <p:cNvPr id="60" name="TextBox 64"/>
            <p:cNvSpPr txBox="1"/>
            <p:nvPr/>
          </p:nvSpPr>
          <p:spPr>
            <a:xfrm>
              <a:off x="4836308" y="5871781"/>
              <a:ext cx="2453813" cy="706347"/>
            </a:xfrm>
            <a:prstGeom prst="rect">
              <a:avLst/>
            </a:prstGeom>
            <a:noFill/>
          </p:spPr>
          <p:txBody>
            <a:bodyPr wrap="none" lIns="0" tIns="0" rIns="0" bIns="0" rtlCol="0" anchor="t" anchorCtr="0">
              <a:spAutoFit/>
            </a:bodyPr>
            <a:lstStyle/>
            <a:p>
              <a:pPr defTabSz="777149">
                <a:lnSpc>
                  <a:spcPct val="90000"/>
                </a:lnSpc>
                <a:defRPr/>
              </a:pPr>
              <a:r>
                <a:rPr lang="en-US" sz="3400" kern="0" spc="-127" dirty="0">
                  <a:solidFill>
                    <a:srgbClr val="3F3F3F"/>
                  </a:solidFill>
                  <a:latin typeface="Segoe UI Light"/>
                </a:rPr>
                <a:t>Develop + test</a:t>
              </a:r>
            </a:p>
            <a:p>
              <a:pPr defTabSz="777149">
                <a:lnSpc>
                  <a:spcPct val="90000"/>
                </a:lnSpc>
                <a:defRPr/>
              </a:pPr>
              <a:endParaRPr lang="en-US" sz="1700" kern="0" spc="-51" dirty="0">
                <a:solidFill>
                  <a:srgbClr val="3F3F3F"/>
                </a:solidFill>
              </a:endParaRPr>
            </a:p>
          </p:txBody>
        </p:sp>
        <p:sp>
          <p:nvSpPr>
            <p:cNvPr id="61" name="TextBox 65"/>
            <p:cNvSpPr txBox="1"/>
            <p:nvPr/>
          </p:nvSpPr>
          <p:spPr>
            <a:xfrm>
              <a:off x="10474258" y="5871781"/>
              <a:ext cx="1365310" cy="706347"/>
            </a:xfrm>
            <a:prstGeom prst="rect">
              <a:avLst/>
            </a:prstGeom>
            <a:noFill/>
          </p:spPr>
          <p:txBody>
            <a:bodyPr wrap="none" lIns="0" tIns="0" rIns="0" bIns="0" rtlCol="0" anchor="t" anchorCtr="0">
              <a:spAutoFit/>
            </a:bodyPr>
            <a:lstStyle/>
            <a:p>
              <a:pPr defTabSz="777149">
                <a:lnSpc>
                  <a:spcPct val="90000"/>
                </a:lnSpc>
                <a:defRPr/>
              </a:pPr>
              <a:r>
                <a:rPr lang="en-US" sz="3400" kern="0" spc="-127" dirty="0">
                  <a:solidFill>
                    <a:srgbClr val="3F3F3F"/>
                  </a:solidFill>
                  <a:latin typeface="Segoe UI Light"/>
                </a:rPr>
                <a:t>Release </a:t>
              </a:r>
            </a:p>
            <a:p>
              <a:pPr defTabSz="777149">
                <a:lnSpc>
                  <a:spcPct val="90000"/>
                </a:lnSpc>
                <a:defRPr/>
              </a:pPr>
              <a:endParaRPr lang="en-US" sz="1700" kern="0" spc="-51" dirty="0">
                <a:solidFill>
                  <a:srgbClr val="3F3F3F"/>
                </a:solidFill>
              </a:endParaRPr>
            </a:p>
          </p:txBody>
        </p:sp>
        <p:sp>
          <p:nvSpPr>
            <p:cNvPr id="62" name="TextBox 66"/>
            <p:cNvSpPr txBox="1"/>
            <p:nvPr/>
          </p:nvSpPr>
          <p:spPr>
            <a:xfrm>
              <a:off x="9523490" y="1609672"/>
              <a:ext cx="2953092" cy="664797"/>
            </a:xfrm>
            <a:prstGeom prst="rect">
              <a:avLst/>
            </a:prstGeom>
            <a:noFill/>
          </p:spPr>
          <p:txBody>
            <a:bodyPr wrap="square" lIns="0" tIns="0" rIns="0" bIns="0" rtlCol="0" anchor="t" anchorCtr="0">
              <a:sp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3200" b="0" i="0" u="none" strike="noStrike" kern="0" cap="none" spc="-153" normalizeH="0" baseline="0" noProof="0" dirty="0">
                  <a:ln>
                    <a:noFill/>
                  </a:ln>
                  <a:solidFill>
                    <a:srgbClr val="3F3F3F"/>
                  </a:solidFill>
                  <a:effectLst/>
                  <a:uLnTx/>
                  <a:uFillTx/>
                  <a:latin typeface="Segoe UI Light"/>
                </a:rPr>
                <a:t>Monitor + learn</a:t>
              </a:r>
            </a:p>
            <a:p>
              <a:pPr marL="0" marR="0" lvl="0" indent="0" defTabSz="932597" eaLnBrk="1" fontAlgn="auto" latinLnBrk="0" hangingPunct="1">
                <a:lnSpc>
                  <a:spcPct val="90000"/>
                </a:lnSpc>
                <a:spcBef>
                  <a:spcPts val="0"/>
                </a:spcBef>
                <a:spcAft>
                  <a:spcPts val="0"/>
                </a:spcAft>
                <a:buClrTx/>
                <a:buSzTx/>
                <a:buFontTx/>
                <a:buNone/>
                <a:tabLst/>
                <a:defRPr/>
              </a:pPr>
              <a:endParaRPr kumimoji="0" lang="en-US" sz="1600" b="0" i="0" u="none" strike="noStrike" kern="0" cap="none" spc="-61" normalizeH="0" baseline="0" noProof="0" dirty="0">
                <a:ln>
                  <a:noFill/>
                </a:ln>
                <a:solidFill>
                  <a:srgbClr val="3F3F3F"/>
                </a:solidFill>
                <a:effectLst/>
                <a:uLnTx/>
                <a:uFillTx/>
              </a:endParaRPr>
            </a:p>
          </p:txBody>
        </p:sp>
      </p:grpSp>
      <p:sp>
        <p:nvSpPr>
          <p:cNvPr id="45" name="TextBox 44"/>
          <p:cNvSpPr txBox="1"/>
          <p:nvPr/>
        </p:nvSpPr>
        <p:spPr>
          <a:xfrm>
            <a:off x="272271" y="3345620"/>
            <a:ext cx="3662873" cy="1292662"/>
          </a:xfrm>
          <a:prstGeom prst="rect">
            <a:avLst/>
          </a:prstGeom>
          <a:noFill/>
        </p:spPr>
        <p:txBody>
          <a:bodyPr wrap="square" lIns="182880" tIns="146304" rIns="182880" bIns="146304" rtlCol="0">
            <a:spAutoFit/>
          </a:bodyPr>
          <a:lstStyle/>
          <a:p>
            <a:pPr>
              <a:lnSpc>
                <a:spcPct val="90000"/>
              </a:lnSpc>
            </a:pPr>
            <a:r>
              <a:rPr lang="en-US" sz="2400" dirty="0">
                <a:solidFill>
                  <a:srgbClr val="505050"/>
                </a:solidFill>
              </a:rPr>
              <a:t>Important for enterprises to understand to improve</a:t>
            </a:r>
            <a:endParaRPr lang="en-US" sz="3600" dirty="0">
              <a:solidFill>
                <a:srgbClr val="505050"/>
              </a:solidFill>
            </a:endParaRPr>
          </a:p>
        </p:txBody>
      </p:sp>
      <p:sp>
        <p:nvSpPr>
          <p:cNvPr id="46" name="TextBox 45"/>
          <p:cNvSpPr txBox="1"/>
          <p:nvPr/>
        </p:nvSpPr>
        <p:spPr>
          <a:xfrm>
            <a:off x="272272" y="4670326"/>
            <a:ext cx="3662873" cy="2123658"/>
          </a:xfrm>
          <a:prstGeom prst="rect">
            <a:avLst/>
          </a:prstGeom>
          <a:noFill/>
        </p:spPr>
        <p:txBody>
          <a:bodyPr wrap="square" lIns="182880" tIns="146304" rIns="182880" bIns="146304" rtlCol="0">
            <a:spAutoFit/>
          </a:bodyPr>
          <a:lstStyle/>
          <a:p>
            <a:pPr>
              <a:lnSpc>
                <a:spcPct val="90000"/>
              </a:lnSpc>
            </a:pPr>
            <a:r>
              <a:rPr lang="en-US" sz="2400" dirty="0">
                <a:solidFill>
                  <a:srgbClr val="505050"/>
                </a:solidFill>
              </a:rPr>
              <a:t>DevOps extends application lifecycle management (ALM) investments</a:t>
            </a:r>
            <a:endParaRPr lang="en-US" sz="3600" dirty="0">
              <a:solidFill>
                <a:srgbClr val="505050"/>
              </a:solidFill>
            </a:endParaRPr>
          </a:p>
          <a:p>
            <a:pPr marL="342900" indent="-342900">
              <a:lnSpc>
                <a:spcPct val="90000"/>
              </a:lnSpc>
              <a:buFont typeface="Arial" panose="020B0604020202020204" pitchFamily="34" charset="0"/>
              <a:buChar char="•"/>
            </a:pPr>
            <a:endParaRPr lang="en-US" sz="3600" dirty="0">
              <a:solidFill>
                <a:srgbClr val="505050"/>
              </a:solidFill>
            </a:endParaRPr>
          </a:p>
        </p:txBody>
      </p:sp>
    </p:spTree>
    <p:extLst>
      <p:ext uri="{BB962C8B-B14F-4D97-AF65-F5344CB8AC3E}">
        <p14:creationId xmlns:p14="http://schemas.microsoft.com/office/powerpoint/2010/main" val="804216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Application Life Cycle</a:t>
            </a:r>
          </a:p>
        </p:txBody>
      </p:sp>
      <p:pic>
        <p:nvPicPr>
          <p:cNvPr id="6" name="Content Placeholder 3"/>
          <p:cNvPicPr>
            <a:picLocks noChangeAspect="1"/>
          </p:cNvPicPr>
          <p:nvPr/>
        </p:nvPicPr>
        <p:blipFill>
          <a:blip r:embed="rId3"/>
          <a:stretch>
            <a:fillRect/>
          </a:stretch>
        </p:blipFill>
        <p:spPr>
          <a:xfrm>
            <a:off x="274637" y="1621071"/>
            <a:ext cx="11868141" cy="1647591"/>
          </a:xfrm>
          <a:prstGeom prst="rect">
            <a:avLst/>
          </a:prstGeom>
        </p:spPr>
      </p:pic>
      <p:sp>
        <p:nvSpPr>
          <p:cNvPr id="7" name="Right Brace 6"/>
          <p:cNvSpPr/>
          <p:nvPr/>
        </p:nvSpPr>
        <p:spPr>
          <a:xfrm rot="5400000">
            <a:off x="5894387" y="-1741488"/>
            <a:ext cx="647700" cy="10668000"/>
          </a:xfrm>
          <a:prstGeom prst="rightBrace">
            <a:avLst>
              <a:gd name="adj1" fmla="val 8333"/>
              <a:gd name="adj2" fmla="val 0"/>
            </a:avLst>
          </a:prstGeom>
          <a:ln w="25400" cap="sq">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74638" y="3497262"/>
            <a:ext cx="11887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Visual Studio IDE, VS Team Services, Team Foundation, Release Management, Azure</a:t>
            </a:r>
          </a:p>
        </p:txBody>
      </p:sp>
      <p:sp>
        <p:nvSpPr>
          <p:cNvPr id="12" name="Rectangle 11"/>
          <p:cNvSpPr/>
          <p:nvPr/>
        </p:nvSpPr>
        <p:spPr>
          <a:xfrm>
            <a:off x="198437" y="4640262"/>
            <a:ext cx="7131050" cy="1802353"/>
          </a:xfrm>
          <a:prstGeom prst="rect">
            <a:avLst/>
          </a:prstGeom>
        </p:spPr>
        <p:txBody>
          <a:bodyPr wrap="square">
            <a:spAutoFit/>
          </a:bodyPr>
          <a:lstStyle/>
          <a:p>
            <a:pPr marL="28575" lvl="1">
              <a:lnSpc>
                <a:spcPct val="90000"/>
              </a:lnSpc>
              <a:spcBef>
                <a:spcPct val="20000"/>
              </a:spcBef>
              <a:buClr>
                <a:schemeClr val="tx1"/>
              </a:buClr>
              <a:buSzPct val="90000"/>
            </a:pPr>
            <a:r>
              <a:rPr lang="en-US" sz="4080" dirty="0">
                <a:sym typeface="Wingdings" panose="05000000000000000000" pitchFamily="2" charset="2"/>
              </a:rPr>
              <a:t>The key here is to:</a:t>
            </a:r>
          </a:p>
          <a:p>
            <a:pPr marL="371475" lvl="1" indent="-342900">
              <a:lnSpc>
                <a:spcPct val="90000"/>
              </a:lnSpc>
              <a:spcBef>
                <a:spcPct val="20000"/>
              </a:spcBef>
              <a:buClr>
                <a:schemeClr val="tx1"/>
              </a:buClr>
              <a:buSzPct val="90000"/>
              <a:buFont typeface="Arial" panose="020B0604020202020204" pitchFamily="34" charset="0"/>
              <a:buChar char="•"/>
            </a:pPr>
            <a:r>
              <a:rPr lang="en-US" sz="2400" dirty="0">
                <a:gradFill>
                  <a:gsLst>
                    <a:gs pos="1250">
                      <a:schemeClr val="tx1"/>
                    </a:gs>
                    <a:gs pos="100000">
                      <a:schemeClr val="tx1"/>
                    </a:gs>
                  </a:gsLst>
                  <a:lin ang="5400000" scaled="0"/>
                </a:gradFill>
                <a:sym typeface="Wingdings" panose="05000000000000000000" pitchFamily="2" charset="2"/>
              </a:rPr>
              <a:t>Provide artifacts and common storage to be consumed throughout the pipeline</a:t>
            </a:r>
          </a:p>
          <a:p>
            <a:pPr marL="371475" lvl="1" indent="-342900">
              <a:lnSpc>
                <a:spcPct val="90000"/>
              </a:lnSpc>
              <a:spcBef>
                <a:spcPct val="20000"/>
              </a:spcBef>
              <a:buClr>
                <a:schemeClr val="tx1"/>
              </a:buClr>
              <a:buSzPct val="90000"/>
              <a:buFont typeface="Arial" panose="020B0604020202020204" pitchFamily="34" charset="0"/>
              <a:buChar char="•"/>
            </a:pPr>
            <a:r>
              <a:rPr lang="en-US" sz="2400" dirty="0">
                <a:gradFill>
                  <a:gsLst>
                    <a:gs pos="1250">
                      <a:schemeClr val="tx1"/>
                    </a:gs>
                    <a:gs pos="100000">
                      <a:schemeClr val="tx1"/>
                    </a:gs>
                  </a:gsLst>
                  <a:lin ang="5400000" scaled="0"/>
                </a:gradFill>
              </a:rPr>
              <a:t>Ensure consistency at each stage</a:t>
            </a:r>
          </a:p>
        </p:txBody>
      </p:sp>
    </p:spTree>
    <p:extLst>
      <p:ext uri="{BB962C8B-B14F-4D97-AF65-F5344CB8AC3E}">
        <p14:creationId xmlns:p14="http://schemas.microsoft.com/office/powerpoint/2010/main" val="55143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4639" y="3487007"/>
            <a:ext cx="2340267" cy="2263463"/>
          </a:xfrm>
          <a:prstGeom prst="rect">
            <a:avLst/>
          </a:prstGeom>
          <a:solidFill>
            <a:srgbClr val="F177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6" name="Rectangle 5"/>
          <p:cNvSpPr/>
          <p:nvPr/>
        </p:nvSpPr>
        <p:spPr bwMode="auto">
          <a:xfrm>
            <a:off x="5048106" y="1224191"/>
            <a:ext cx="2340267" cy="4526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84956">
                      <a:srgbClr val="FFFFFF"/>
                    </a:gs>
                    <a:gs pos="4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DEPLOY</a:t>
            </a:r>
          </a:p>
        </p:txBody>
      </p:sp>
      <p:sp>
        <p:nvSpPr>
          <p:cNvPr id="7" name="Rectangle 6"/>
          <p:cNvSpPr/>
          <p:nvPr/>
        </p:nvSpPr>
        <p:spPr bwMode="auto">
          <a:xfrm>
            <a:off x="7434839" y="1224191"/>
            <a:ext cx="2340267" cy="4526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ENVIRONMENTS</a:t>
            </a:r>
          </a:p>
        </p:txBody>
      </p:sp>
      <p:sp>
        <p:nvSpPr>
          <p:cNvPr id="8" name="Rectangle 7"/>
          <p:cNvSpPr/>
          <p:nvPr/>
        </p:nvSpPr>
        <p:spPr bwMode="auto">
          <a:xfrm>
            <a:off x="9821571" y="1224191"/>
            <a:ext cx="2340267" cy="4526280"/>
          </a:xfrm>
          <a:prstGeom prst="rect">
            <a:avLst/>
          </a:prstGeom>
          <a:solidFill>
            <a:srgbClr val="D52D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MONITOR AND LEARN</a:t>
            </a:r>
          </a:p>
        </p:txBody>
      </p:sp>
      <p:sp>
        <p:nvSpPr>
          <p:cNvPr id="10" name="Rectangle 9"/>
          <p:cNvSpPr/>
          <p:nvPr/>
        </p:nvSpPr>
        <p:spPr bwMode="auto">
          <a:xfrm>
            <a:off x="274638" y="5794605"/>
            <a:ext cx="11887200" cy="903058"/>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PROCESSES</a:t>
            </a:r>
          </a:p>
        </p:txBody>
      </p:sp>
      <p:sp>
        <p:nvSpPr>
          <p:cNvPr id="5" name="Rectangle 4"/>
          <p:cNvSpPr/>
          <p:nvPr/>
        </p:nvSpPr>
        <p:spPr bwMode="auto">
          <a:xfrm>
            <a:off x="2661372" y="1224191"/>
            <a:ext cx="2340267" cy="22628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84956">
                      <a:srgbClr val="FFFFFF"/>
                    </a:gs>
                    <a:gs pos="4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TEST</a:t>
            </a:r>
          </a:p>
        </p:txBody>
      </p:sp>
      <p:sp>
        <p:nvSpPr>
          <p:cNvPr id="12" name="Rectangle 11"/>
          <p:cNvSpPr/>
          <p:nvPr/>
        </p:nvSpPr>
        <p:spPr bwMode="auto">
          <a:xfrm>
            <a:off x="2661372" y="3487654"/>
            <a:ext cx="2340267" cy="2262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a:t>
            </a:r>
          </a:p>
        </p:txBody>
      </p:sp>
      <p:sp>
        <p:nvSpPr>
          <p:cNvPr id="9" name="Rectangle 8"/>
          <p:cNvSpPr/>
          <p:nvPr/>
        </p:nvSpPr>
        <p:spPr bwMode="auto">
          <a:xfrm>
            <a:off x="7494444" y="1282700"/>
            <a:ext cx="2221056" cy="9418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Production</a:t>
            </a:r>
          </a:p>
        </p:txBody>
      </p:sp>
      <p:sp>
        <p:nvSpPr>
          <p:cNvPr id="14" name="Rectangle 13"/>
          <p:cNvSpPr/>
          <p:nvPr/>
        </p:nvSpPr>
        <p:spPr bwMode="auto">
          <a:xfrm>
            <a:off x="7494444" y="2270125"/>
            <a:ext cx="2221056" cy="9418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Pre-production</a:t>
            </a:r>
          </a:p>
        </p:txBody>
      </p:sp>
      <p:sp>
        <p:nvSpPr>
          <p:cNvPr id="15" name="Rectangle 14"/>
          <p:cNvSpPr/>
          <p:nvPr/>
        </p:nvSpPr>
        <p:spPr bwMode="auto">
          <a:xfrm>
            <a:off x="7494444" y="3257550"/>
            <a:ext cx="2221056" cy="9418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Integration</a:t>
            </a:r>
          </a:p>
        </p:txBody>
      </p:sp>
      <p:sp>
        <p:nvSpPr>
          <p:cNvPr id="16" name="Rectangle 15"/>
          <p:cNvSpPr/>
          <p:nvPr/>
        </p:nvSpPr>
        <p:spPr bwMode="auto">
          <a:xfrm>
            <a:off x="7494444" y="4244975"/>
            <a:ext cx="2221056" cy="9418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Dev/test</a:t>
            </a:r>
          </a:p>
        </p:txBody>
      </p:sp>
      <p:grpSp>
        <p:nvGrpSpPr>
          <p:cNvPr id="17" name="Group 75"/>
          <p:cNvGrpSpPr>
            <a:grpSpLocks noChangeAspect="1"/>
          </p:cNvGrpSpPr>
          <p:nvPr/>
        </p:nvGrpSpPr>
        <p:grpSpPr bwMode="auto">
          <a:xfrm>
            <a:off x="5220159" y="1418443"/>
            <a:ext cx="1928970" cy="194446"/>
            <a:chOff x="476" y="1821"/>
            <a:chExt cx="6726" cy="678"/>
          </a:xfrm>
          <a:solidFill>
            <a:schemeClr val="bg1"/>
          </a:solidFill>
        </p:grpSpPr>
        <p:sp>
          <p:nvSpPr>
            <p:cNvPr id="18" name="Freeform 76"/>
            <p:cNvSpPr>
              <a:spLocks/>
            </p:cNvSpPr>
            <p:nvPr/>
          </p:nvSpPr>
          <p:spPr bwMode="auto">
            <a:xfrm>
              <a:off x="476" y="1857"/>
              <a:ext cx="485" cy="480"/>
            </a:xfrm>
            <a:custGeom>
              <a:avLst/>
              <a:gdLst>
                <a:gd name="T0" fmla="*/ 205 w 205"/>
                <a:gd name="T1" fmla="*/ 201 h 201"/>
                <a:gd name="T2" fmla="*/ 182 w 205"/>
                <a:gd name="T3" fmla="*/ 201 h 201"/>
                <a:gd name="T4" fmla="*/ 182 w 205"/>
                <a:gd name="T5" fmla="*/ 66 h 201"/>
                <a:gd name="T6" fmla="*/ 184 w 205"/>
                <a:gd name="T7" fmla="*/ 27 h 201"/>
                <a:gd name="T8" fmla="*/ 183 w 205"/>
                <a:gd name="T9" fmla="*/ 27 h 201"/>
                <a:gd name="T10" fmla="*/ 177 w 205"/>
                <a:gd name="T11" fmla="*/ 46 h 201"/>
                <a:gd name="T12" fmla="*/ 108 w 205"/>
                <a:gd name="T13" fmla="*/ 201 h 201"/>
                <a:gd name="T14" fmla="*/ 97 w 205"/>
                <a:gd name="T15" fmla="*/ 201 h 201"/>
                <a:gd name="T16" fmla="*/ 28 w 205"/>
                <a:gd name="T17" fmla="*/ 48 h 201"/>
                <a:gd name="T18" fmla="*/ 22 w 205"/>
                <a:gd name="T19" fmla="*/ 27 h 201"/>
                <a:gd name="T20" fmla="*/ 21 w 205"/>
                <a:gd name="T21" fmla="*/ 27 h 201"/>
                <a:gd name="T22" fmla="*/ 22 w 205"/>
                <a:gd name="T23" fmla="*/ 66 h 201"/>
                <a:gd name="T24" fmla="*/ 22 w 205"/>
                <a:gd name="T25" fmla="*/ 201 h 201"/>
                <a:gd name="T26" fmla="*/ 0 w 205"/>
                <a:gd name="T27" fmla="*/ 201 h 201"/>
                <a:gd name="T28" fmla="*/ 0 w 205"/>
                <a:gd name="T29" fmla="*/ 0 h 201"/>
                <a:gd name="T30" fmla="*/ 31 w 205"/>
                <a:gd name="T31" fmla="*/ 0 h 201"/>
                <a:gd name="T32" fmla="*/ 93 w 205"/>
                <a:gd name="T33" fmla="*/ 140 h 201"/>
                <a:gd name="T34" fmla="*/ 102 w 205"/>
                <a:gd name="T35" fmla="*/ 165 h 201"/>
                <a:gd name="T36" fmla="*/ 103 w 205"/>
                <a:gd name="T37" fmla="*/ 165 h 201"/>
                <a:gd name="T38" fmla="*/ 113 w 205"/>
                <a:gd name="T39" fmla="*/ 140 h 201"/>
                <a:gd name="T40" fmla="*/ 176 w 205"/>
                <a:gd name="T41" fmla="*/ 0 h 201"/>
                <a:gd name="T42" fmla="*/ 205 w 205"/>
                <a:gd name="T43" fmla="*/ 0 h 201"/>
                <a:gd name="T44" fmla="*/ 205 w 205"/>
                <a:gd name="T4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201">
                  <a:moveTo>
                    <a:pt x="205" y="201"/>
                  </a:moveTo>
                  <a:cubicBezTo>
                    <a:pt x="182" y="201"/>
                    <a:pt x="182" y="201"/>
                    <a:pt x="182" y="201"/>
                  </a:cubicBezTo>
                  <a:cubicBezTo>
                    <a:pt x="182" y="66"/>
                    <a:pt x="182" y="66"/>
                    <a:pt x="182" y="66"/>
                  </a:cubicBezTo>
                  <a:cubicBezTo>
                    <a:pt x="182" y="55"/>
                    <a:pt x="182" y="42"/>
                    <a:pt x="184" y="27"/>
                  </a:cubicBezTo>
                  <a:cubicBezTo>
                    <a:pt x="183" y="27"/>
                    <a:pt x="183" y="27"/>
                    <a:pt x="183" y="27"/>
                  </a:cubicBezTo>
                  <a:cubicBezTo>
                    <a:pt x="181" y="36"/>
                    <a:pt x="179" y="42"/>
                    <a:pt x="177" y="46"/>
                  </a:cubicBezTo>
                  <a:cubicBezTo>
                    <a:pt x="108" y="201"/>
                    <a:pt x="108" y="201"/>
                    <a:pt x="108" y="201"/>
                  </a:cubicBezTo>
                  <a:cubicBezTo>
                    <a:pt x="97" y="201"/>
                    <a:pt x="97" y="201"/>
                    <a:pt x="97" y="201"/>
                  </a:cubicBezTo>
                  <a:cubicBezTo>
                    <a:pt x="28" y="48"/>
                    <a:pt x="28" y="48"/>
                    <a:pt x="28" y="48"/>
                  </a:cubicBezTo>
                  <a:cubicBezTo>
                    <a:pt x="26" y="43"/>
                    <a:pt x="24" y="36"/>
                    <a:pt x="22" y="27"/>
                  </a:cubicBezTo>
                  <a:cubicBezTo>
                    <a:pt x="21" y="27"/>
                    <a:pt x="21" y="27"/>
                    <a:pt x="21" y="27"/>
                  </a:cubicBezTo>
                  <a:cubicBezTo>
                    <a:pt x="22" y="35"/>
                    <a:pt x="22" y="48"/>
                    <a:pt x="22" y="66"/>
                  </a:cubicBezTo>
                  <a:cubicBezTo>
                    <a:pt x="22" y="201"/>
                    <a:pt x="22" y="201"/>
                    <a:pt x="22" y="201"/>
                  </a:cubicBezTo>
                  <a:cubicBezTo>
                    <a:pt x="0" y="201"/>
                    <a:pt x="0" y="201"/>
                    <a:pt x="0" y="201"/>
                  </a:cubicBezTo>
                  <a:cubicBezTo>
                    <a:pt x="0" y="0"/>
                    <a:pt x="0" y="0"/>
                    <a:pt x="0" y="0"/>
                  </a:cubicBezTo>
                  <a:cubicBezTo>
                    <a:pt x="31" y="0"/>
                    <a:pt x="31" y="0"/>
                    <a:pt x="31" y="0"/>
                  </a:cubicBezTo>
                  <a:cubicBezTo>
                    <a:pt x="93" y="140"/>
                    <a:pt x="93" y="140"/>
                    <a:pt x="93" y="140"/>
                  </a:cubicBezTo>
                  <a:cubicBezTo>
                    <a:pt x="97" y="151"/>
                    <a:pt x="100" y="159"/>
                    <a:pt x="102" y="165"/>
                  </a:cubicBezTo>
                  <a:cubicBezTo>
                    <a:pt x="103" y="165"/>
                    <a:pt x="103" y="165"/>
                    <a:pt x="103" y="165"/>
                  </a:cubicBezTo>
                  <a:cubicBezTo>
                    <a:pt x="108" y="152"/>
                    <a:pt x="111" y="143"/>
                    <a:pt x="113" y="140"/>
                  </a:cubicBezTo>
                  <a:cubicBezTo>
                    <a:pt x="176" y="0"/>
                    <a:pt x="176" y="0"/>
                    <a:pt x="176" y="0"/>
                  </a:cubicBezTo>
                  <a:cubicBezTo>
                    <a:pt x="205" y="0"/>
                    <a:pt x="205" y="0"/>
                    <a:pt x="205" y="0"/>
                  </a:cubicBezTo>
                  <a:lnTo>
                    <a:pt x="20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19" name="Freeform 77"/>
            <p:cNvSpPr>
              <a:spLocks noEditPoints="1"/>
            </p:cNvSpPr>
            <p:nvPr/>
          </p:nvSpPr>
          <p:spPr bwMode="auto">
            <a:xfrm>
              <a:off x="1053" y="1835"/>
              <a:ext cx="71" cy="502"/>
            </a:xfrm>
            <a:custGeom>
              <a:avLst/>
              <a:gdLst>
                <a:gd name="T0" fmla="*/ 30 w 30"/>
                <a:gd name="T1" fmla="*/ 15 h 210"/>
                <a:gd name="T2" fmla="*/ 26 w 30"/>
                <a:gd name="T3" fmla="*/ 26 h 210"/>
                <a:gd name="T4" fmla="*/ 15 w 30"/>
                <a:gd name="T5" fmla="*/ 30 h 210"/>
                <a:gd name="T6" fmla="*/ 4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6"/>
                  </a:cubicBezTo>
                  <a:cubicBezTo>
                    <a:pt x="23" y="28"/>
                    <a:pt x="19" y="30"/>
                    <a:pt x="15" y="30"/>
                  </a:cubicBezTo>
                  <a:cubicBezTo>
                    <a:pt x="11" y="30"/>
                    <a:pt x="7" y="28"/>
                    <a:pt x="4" y="26"/>
                  </a:cubicBezTo>
                  <a:cubicBezTo>
                    <a:pt x="2" y="23"/>
                    <a:pt x="0" y="19"/>
                    <a:pt x="0" y="15"/>
                  </a:cubicBezTo>
                  <a:cubicBezTo>
                    <a:pt x="0" y="11"/>
                    <a:pt x="2" y="7"/>
                    <a:pt x="4" y="4"/>
                  </a:cubicBezTo>
                  <a:cubicBezTo>
                    <a:pt x="7" y="1"/>
                    <a:pt x="11" y="0"/>
                    <a:pt x="15" y="0"/>
                  </a:cubicBezTo>
                  <a:cubicBezTo>
                    <a:pt x="19"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0" name="Freeform 78"/>
            <p:cNvSpPr>
              <a:spLocks/>
            </p:cNvSpPr>
            <p:nvPr/>
          </p:nvSpPr>
          <p:spPr bwMode="auto">
            <a:xfrm>
              <a:off x="1181" y="1986"/>
              <a:ext cx="258" cy="360"/>
            </a:xfrm>
            <a:custGeom>
              <a:avLst/>
              <a:gdLst>
                <a:gd name="T0" fmla="*/ 108 w 109"/>
                <a:gd name="T1" fmla="*/ 141 h 151"/>
                <a:gd name="T2" fmla="*/ 69 w 109"/>
                <a:gd name="T3" fmla="*/ 151 h 151"/>
                <a:gd name="T4" fmla="*/ 33 w 109"/>
                <a:gd name="T5" fmla="*/ 142 h 151"/>
                <a:gd name="T6" fmla="*/ 9 w 109"/>
                <a:gd name="T7" fmla="*/ 116 h 151"/>
                <a:gd name="T8" fmla="*/ 0 w 109"/>
                <a:gd name="T9" fmla="*/ 79 h 151"/>
                <a:gd name="T10" fmla="*/ 21 w 109"/>
                <a:gd name="T11" fmla="*/ 21 h 151"/>
                <a:gd name="T12" fmla="*/ 75 w 109"/>
                <a:gd name="T13" fmla="*/ 0 h 151"/>
                <a:gd name="T14" fmla="*/ 109 w 109"/>
                <a:gd name="T15" fmla="*/ 7 h 151"/>
                <a:gd name="T16" fmla="*/ 109 w 109"/>
                <a:gd name="T17" fmla="*/ 31 h 151"/>
                <a:gd name="T18" fmla="*/ 74 w 109"/>
                <a:gd name="T19" fmla="*/ 20 h 151"/>
                <a:gd name="T20" fmla="*/ 38 w 109"/>
                <a:gd name="T21" fmla="*/ 35 h 151"/>
                <a:gd name="T22" fmla="*/ 24 w 109"/>
                <a:gd name="T23" fmla="*/ 77 h 151"/>
                <a:gd name="T24" fmla="*/ 37 w 109"/>
                <a:gd name="T25" fmla="*/ 117 h 151"/>
                <a:gd name="T26" fmla="*/ 73 w 109"/>
                <a:gd name="T27" fmla="*/ 131 h 151"/>
                <a:gd name="T28" fmla="*/ 108 w 109"/>
                <a:gd name="T29" fmla="*/ 119 h 151"/>
                <a:gd name="T30" fmla="*/ 108 w 109"/>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1">
                  <a:moveTo>
                    <a:pt x="108" y="141"/>
                  </a:moveTo>
                  <a:cubicBezTo>
                    <a:pt x="97" y="147"/>
                    <a:pt x="84" y="151"/>
                    <a:pt x="69" y="151"/>
                  </a:cubicBezTo>
                  <a:cubicBezTo>
                    <a:pt x="56" y="151"/>
                    <a:pt x="44" y="148"/>
                    <a:pt x="33" y="142"/>
                  </a:cubicBezTo>
                  <a:cubicBezTo>
                    <a:pt x="23" y="136"/>
                    <a:pt x="15" y="127"/>
                    <a:pt x="9" y="116"/>
                  </a:cubicBezTo>
                  <a:cubicBezTo>
                    <a:pt x="3" y="105"/>
                    <a:pt x="0" y="93"/>
                    <a:pt x="0" y="79"/>
                  </a:cubicBezTo>
                  <a:cubicBezTo>
                    <a:pt x="0" y="55"/>
                    <a:pt x="7" y="36"/>
                    <a:pt x="21" y="21"/>
                  </a:cubicBezTo>
                  <a:cubicBezTo>
                    <a:pt x="34" y="7"/>
                    <a:pt x="53" y="0"/>
                    <a:pt x="75" y="0"/>
                  </a:cubicBezTo>
                  <a:cubicBezTo>
                    <a:pt x="88" y="0"/>
                    <a:pt x="99" y="2"/>
                    <a:pt x="109" y="7"/>
                  </a:cubicBezTo>
                  <a:cubicBezTo>
                    <a:pt x="109" y="31"/>
                    <a:pt x="109" y="31"/>
                    <a:pt x="109" y="31"/>
                  </a:cubicBezTo>
                  <a:cubicBezTo>
                    <a:pt x="98" y="23"/>
                    <a:pt x="86" y="20"/>
                    <a:pt x="74" y="20"/>
                  </a:cubicBezTo>
                  <a:cubicBezTo>
                    <a:pt x="59" y="20"/>
                    <a:pt x="47" y="25"/>
                    <a:pt x="38" y="35"/>
                  </a:cubicBezTo>
                  <a:cubicBezTo>
                    <a:pt x="29" y="46"/>
                    <a:pt x="24" y="60"/>
                    <a:pt x="24" y="77"/>
                  </a:cubicBezTo>
                  <a:cubicBezTo>
                    <a:pt x="24" y="94"/>
                    <a:pt x="28" y="107"/>
                    <a:pt x="37" y="117"/>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1" name="Freeform 79"/>
            <p:cNvSpPr>
              <a:spLocks/>
            </p:cNvSpPr>
            <p:nvPr/>
          </p:nvSpPr>
          <p:spPr bwMode="auto">
            <a:xfrm>
              <a:off x="1500" y="1988"/>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3"/>
                    <a:pt x="66" y="21"/>
                    <a:pt x="58" y="21"/>
                  </a:cubicBezTo>
                  <a:cubicBezTo>
                    <a:pt x="48" y="21"/>
                    <a:pt x="39" y="26"/>
                    <a:pt x="33" y="35"/>
                  </a:cubicBezTo>
                  <a:cubicBezTo>
                    <a:pt x="27" y="45"/>
                    <a:pt x="24" y="58"/>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2" name="Freeform 80"/>
            <p:cNvSpPr>
              <a:spLocks noEditPoints="1"/>
            </p:cNvSpPr>
            <p:nvPr/>
          </p:nvSpPr>
          <p:spPr bwMode="auto">
            <a:xfrm>
              <a:off x="1685" y="1986"/>
              <a:ext cx="335" cy="360"/>
            </a:xfrm>
            <a:custGeom>
              <a:avLst/>
              <a:gdLst>
                <a:gd name="T0" fmla="*/ 142 w 142"/>
                <a:gd name="T1" fmla="*/ 75 h 151"/>
                <a:gd name="T2" fmla="*/ 122 w 142"/>
                <a:gd name="T3" fmla="*/ 130 h 151"/>
                <a:gd name="T4" fmla="*/ 70 w 142"/>
                <a:gd name="T5" fmla="*/ 151 h 151"/>
                <a:gd name="T6" fmla="*/ 19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8 w 142"/>
                <a:gd name="T19" fmla="*/ 76 h 151"/>
                <a:gd name="T20" fmla="*/ 106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6 w 142"/>
                <a:gd name="T33" fmla="*/ 117 h 151"/>
                <a:gd name="T34" fmla="*/ 118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5" y="116"/>
                    <a:pt x="122" y="130"/>
                  </a:cubicBezTo>
                  <a:cubicBezTo>
                    <a:pt x="109" y="144"/>
                    <a:pt x="92" y="151"/>
                    <a:pt x="70" y="151"/>
                  </a:cubicBezTo>
                  <a:cubicBezTo>
                    <a:pt x="49" y="151"/>
                    <a:pt x="32" y="144"/>
                    <a:pt x="19"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8" y="76"/>
                  </a:moveTo>
                  <a:cubicBezTo>
                    <a:pt x="118" y="58"/>
                    <a:pt x="114" y="44"/>
                    <a:pt x="106" y="34"/>
                  </a:cubicBezTo>
                  <a:cubicBezTo>
                    <a:pt x="98" y="24"/>
                    <a:pt x="87" y="20"/>
                    <a:pt x="72" y="20"/>
                  </a:cubicBezTo>
                  <a:cubicBezTo>
                    <a:pt x="57" y="20"/>
                    <a:pt x="45" y="24"/>
                    <a:pt x="37" y="34"/>
                  </a:cubicBezTo>
                  <a:cubicBezTo>
                    <a:pt x="28" y="44"/>
                    <a:pt x="24" y="58"/>
                    <a:pt x="24" y="76"/>
                  </a:cubicBezTo>
                  <a:cubicBezTo>
                    <a:pt x="24" y="93"/>
                    <a:pt x="28" y="107"/>
                    <a:pt x="37" y="117"/>
                  </a:cubicBezTo>
                  <a:cubicBezTo>
                    <a:pt x="45" y="126"/>
                    <a:pt x="57" y="131"/>
                    <a:pt x="72" y="131"/>
                  </a:cubicBezTo>
                  <a:cubicBezTo>
                    <a:pt x="87" y="131"/>
                    <a:pt x="98" y="126"/>
                    <a:pt x="106" y="117"/>
                  </a:cubicBezTo>
                  <a:cubicBezTo>
                    <a:pt x="114" y="107"/>
                    <a:pt x="118" y="94"/>
                    <a:pt x="11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3" name="Freeform 81"/>
            <p:cNvSpPr>
              <a:spLocks/>
            </p:cNvSpPr>
            <p:nvPr/>
          </p:nvSpPr>
          <p:spPr bwMode="auto">
            <a:xfrm>
              <a:off x="2063" y="1986"/>
              <a:ext cx="208" cy="360"/>
            </a:xfrm>
            <a:custGeom>
              <a:avLst/>
              <a:gdLst>
                <a:gd name="T0" fmla="*/ 88 w 88"/>
                <a:gd name="T1" fmla="*/ 109 h 151"/>
                <a:gd name="T2" fmla="*/ 74 w 88"/>
                <a:gd name="T3" fmla="*/ 139 h 151"/>
                <a:gd name="T4" fmla="*/ 36 w 88"/>
                <a:gd name="T5" fmla="*/ 151 h 151"/>
                <a:gd name="T6" fmla="*/ 0 w 88"/>
                <a:gd name="T7" fmla="*/ 142 h 151"/>
                <a:gd name="T8" fmla="*/ 0 w 88"/>
                <a:gd name="T9" fmla="*/ 117 h 151"/>
                <a:gd name="T10" fmla="*/ 37 w 88"/>
                <a:gd name="T11" fmla="*/ 131 h 151"/>
                <a:gd name="T12" fmla="*/ 65 w 88"/>
                <a:gd name="T13" fmla="*/ 111 h 151"/>
                <a:gd name="T14" fmla="*/ 60 w 88"/>
                <a:gd name="T15" fmla="*/ 98 h 151"/>
                <a:gd name="T16" fmla="*/ 35 w 88"/>
                <a:gd name="T17" fmla="*/ 84 h 151"/>
                <a:gd name="T18" fmla="*/ 8 w 88"/>
                <a:gd name="T19" fmla="*/ 66 h 151"/>
                <a:gd name="T20" fmla="*/ 0 w 88"/>
                <a:gd name="T21" fmla="*/ 42 h 151"/>
                <a:gd name="T22" fmla="*/ 15 w 88"/>
                <a:gd name="T23" fmla="*/ 12 h 151"/>
                <a:gd name="T24" fmla="*/ 51 w 88"/>
                <a:gd name="T25" fmla="*/ 0 h 151"/>
                <a:gd name="T26" fmla="*/ 82 w 88"/>
                <a:gd name="T27" fmla="*/ 7 h 151"/>
                <a:gd name="T28" fmla="*/ 82 w 88"/>
                <a:gd name="T29" fmla="*/ 30 h 151"/>
                <a:gd name="T30" fmla="*/ 49 w 88"/>
                <a:gd name="T31" fmla="*/ 20 h 151"/>
                <a:gd name="T32" fmla="*/ 31 w 88"/>
                <a:gd name="T33" fmla="*/ 25 h 151"/>
                <a:gd name="T34" fmla="*/ 24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4" y="131"/>
                    <a:pt x="74" y="139"/>
                  </a:cubicBezTo>
                  <a:cubicBezTo>
                    <a:pt x="64" y="147"/>
                    <a:pt x="52" y="151"/>
                    <a:pt x="36" y="151"/>
                  </a:cubicBezTo>
                  <a:cubicBezTo>
                    <a:pt x="22" y="151"/>
                    <a:pt x="10" y="148"/>
                    <a:pt x="0" y="142"/>
                  </a:cubicBezTo>
                  <a:cubicBezTo>
                    <a:pt x="0" y="117"/>
                    <a:pt x="0" y="117"/>
                    <a:pt x="0" y="117"/>
                  </a:cubicBezTo>
                  <a:cubicBezTo>
                    <a:pt x="11" y="127"/>
                    <a:pt x="24" y="131"/>
                    <a:pt x="37" y="131"/>
                  </a:cubicBezTo>
                  <a:cubicBezTo>
                    <a:pt x="56" y="131"/>
                    <a:pt x="65" y="124"/>
                    <a:pt x="65" y="111"/>
                  </a:cubicBezTo>
                  <a:cubicBezTo>
                    <a:pt x="65" y="106"/>
                    <a:pt x="63" y="101"/>
                    <a:pt x="60" y="98"/>
                  </a:cubicBezTo>
                  <a:cubicBezTo>
                    <a:pt x="56" y="94"/>
                    <a:pt x="48" y="90"/>
                    <a:pt x="35" y="84"/>
                  </a:cubicBezTo>
                  <a:cubicBezTo>
                    <a:pt x="22" y="79"/>
                    <a:pt x="13" y="73"/>
                    <a:pt x="8" y="66"/>
                  </a:cubicBezTo>
                  <a:cubicBezTo>
                    <a:pt x="3" y="60"/>
                    <a:pt x="0" y="52"/>
                    <a:pt x="0" y="42"/>
                  </a:cubicBezTo>
                  <a:cubicBezTo>
                    <a:pt x="0" y="30"/>
                    <a:pt x="5" y="20"/>
                    <a:pt x="15" y="12"/>
                  </a:cubicBezTo>
                  <a:cubicBezTo>
                    <a:pt x="24" y="4"/>
                    <a:pt x="36" y="0"/>
                    <a:pt x="51" y="0"/>
                  </a:cubicBezTo>
                  <a:cubicBezTo>
                    <a:pt x="62" y="0"/>
                    <a:pt x="73" y="2"/>
                    <a:pt x="82" y="7"/>
                  </a:cubicBezTo>
                  <a:cubicBezTo>
                    <a:pt x="82" y="30"/>
                    <a:pt x="82" y="30"/>
                    <a:pt x="82" y="30"/>
                  </a:cubicBezTo>
                  <a:cubicBezTo>
                    <a:pt x="72" y="23"/>
                    <a:pt x="62" y="20"/>
                    <a:pt x="49" y="20"/>
                  </a:cubicBezTo>
                  <a:cubicBezTo>
                    <a:pt x="42" y="20"/>
                    <a:pt x="36" y="21"/>
                    <a:pt x="31" y="25"/>
                  </a:cubicBezTo>
                  <a:cubicBezTo>
                    <a:pt x="26" y="29"/>
                    <a:pt x="24" y="34"/>
                    <a:pt x="24" y="40"/>
                  </a:cubicBezTo>
                  <a:cubicBezTo>
                    <a:pt x="24" y="46"/>
                    <a:pt x="26" y="51"/>
                    <a:pt x="29" y="54"/>
                  </a:cubicBezTo>
                  <a:cubicBezTo>
                    <a:pt x="33" y="58"/>
                    <a:pt x="40" y="62"/>
                    <a:pt x="51" y="66"/>
                  </a:cubicBezTo>
                  <a:cubicBezTo>
                    <a:pt x="65" y="72"/>
                    <a:pt x="75" y="78"/>
                    <a:pt x="80" y="85"/>
                  </a:cubicBezTo>
                  <a:cubicBezTo>
                    <a:pt x="86"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4" name="Freeform 82"/>
            <p:cNvSpPr>
              <a:spLocks noEditPoints="1"/>
            </p:cNvSpPr>
            <p:nvPr/>
          </p:nvSpPr>
          <p:spPr bwMode="auto">
            <a:xfrm>
              <a:off x="2307" y="1986"/>
              <a:ext cx="335" cy="360"/>
            </a:xfrm>
            <a:custGeom>
              <a:avLst/>
              <a:gdLst>
                <a:gd name="T0" fmla="*/ 142 w 142"/>
                <a:gd name="T1" fmla="*/ 75 h 151"/>
                <a:gd name="T2" fmla="*/ 123 w 142"/>
                <a:gd name="T3" fmla="*/ 130 h 151"/>
                <a:gd name="T4" fmla="*/ 71 w 142"/>
                <a:gd name="T5" fmla="*/ 151 h 151"/>
                <a:gd name="T6" fmla="*/ 20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9 w 142"/>
                <a:gd name="T19" fmla="*/ 76 h 151"/>
                <a:gd name="T20" fmla="*/ 107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7 w 142"/>
                <a:gd name="T33" fmla="*/ 117 h 151"/>
                <a:gd name="T34" fmla="*/ 119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6" y="116"/>
                    <a:pt x="123" y="130"/>
                  </a:cubicBezTo>
                  <a:cubicBezTo>
                    <a:pt x="110" y="144"/>
                    <a:pt x="92" y="151"/>
                    <a:pt x="71" y="151"/>
                  </a:cubicBezTo>
                  <a:cubicBezTo>
                    <a:pt x="49" y="151"/>
                    <a:pt x="32" y="144"/>
                    <a:pt x="20"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9" y="76"/>
                  </a:moveTo>
                  <a:cubicBezTo>
                    <a:pt x="119" y="58"/>
                    <a:pt x="115" y="44"/>
                    <a:pt x="107" y="34"/>
                  </a:cubicBezTo>
                  <a:cubicBezTo>
                    <a:pt x="99" y="24"/>
                    <a:pt x="87" y="20"/>
                    <a:pt x="72" y="20"/>
                  </a:cubicBezTo>
                  <a:cubicBezTo>
                    <a:pt x="57" y="20"/>
                    <a:pt x="46" y="24"/>
                    <a:pt x="37" y="34"/>
                  </a:cubicBezTo>
                  <a:cubicBezTo>
                    <a:pt x="28" y="44"/>
                    <a:pt x="24" y="58"/>
                    <a:pt x="24" y="76"/>
                  </a:cubicBezTo>
                  <a:cubicBezTo>
                    <a:pt x="24" y="93"/>
                    <a:pt x="28" y="107"/>
                    <a:pt x="37" y="117"/>
                  </a:cubicBezTo>
                  <a:cubicBezTo>
                    <a:pt x="46" y="126"/>
                    <a:pt x="57" y="131"/>
                    <a:pt x="72" y="131"/>
                  </a:cubicBezTo>
                  <a:cubicBezTo>
                    <a:pt x="87" y="131"/>
                    <a:pt x="99" y="126"/>
                    <a:pt x="107" y="117"/>
                  </a:cubicBezTo>
                  <a:cubicBezTo>
                    <a:pt x="115" y="107"/>
                    <a:pt x="119" y="94"/>
                    <a:pt x="11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5" name="Freeform 83"/>
            <p:cNvSpPr>
              <a:spLocks/>
            </p:cNvSpPr>
            <p:nvPr/>
          </p:nvSpPr>
          <p:spPr bwMode="auto">
            <a:xfrm>
              <a:off x="2659" y="1821"/>
              <a:ext cx="206" cy="516"/>
            </a:xfrm>
            <a:custGeom>
              <a:avLst/>
              <a:gdLst>
                <a:gd name="T0" fmla="*/ 87 w 87"/>
                <a:gd name="T1" fmla="*/ 23 h 216"/>
                <a:gd name="T2" fmla="*/ 72 w 87"/>
                <a:gd name="T3" fmla="*/ 20 h 216"/>
                <a:gd name="T4" fmla="*/ 48 w 87"/>
                <a:gd name="T5" fmla="*/ 50 h 216"/>
                <a:gd name="T6" fmla="*/ 48 w 87"/>
                <a:gd name="T7" fmla="*/ 72 h 216"/>
                <a:gd name="T8" fmla="*/ 81 w 87"/>
                <a:gd name="T9" fmla="*/ 72 h 216"/>
                <a:gd name="T10" fmla="*/ 81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7 w 87"/>
                <a:gd name="T29" fmla="*/ 14 h 216"/>
                <a:gd name="T30" fmla="*/ 70 w 87"/>
                <a:gd name="T31" fmla="*/ 0 h 216"/>
                <a:gd name="T32" fmla="*/ 87 w 87"/>
                <a:gd name="T33" fmla="*/ 3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1" y="72"/>
                    <a:pt x="81" y="72"/>
                    <a:pt x="81" y="72"/>
                  </a:cubicBezTo>
                  <a:cubicBezTo>
                    <a:pt x="81" y="92"/>
                    <a:pt x="81" y="92"/>
                    <a:pt x="81"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3"/>
                    <a:pt x="37" y="14"/>
                  </a:cubicBezTo>
                  <a:cubicBezTo>
                    <a:pt x="46" y="5"/>
                    <a:pt x="57" y="0"/>
                    <a:pt x="70" y="0"/>
                  </a:cubicBezTo>
                  <a:cubicBezTo>
                    <a:pt x="77" y="0"/>
                    <a:pt x="83" y="1"/>
                    <a:pt x="87" y="3"/>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6" name="Freeform 84"/>
            <p:cNvSpPr>
              <a:spLocks/>
            </p:cNvSpPr>
            <p:nvPr/>
          </p:nvSpPr>
          <p:spPr bwMode="auto">
            <a:xfrm>
              <a:off x="2851" y="1892"/>
              <a:ext cx="198"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9"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2"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7" name="Freeform 85"/>
            <p:cNvSpPr>
              <a:spLocks/>
            </p:cNvSpPr>
            <p:nvPr/>
          </p:nvSpPr>
          <p:spPr bwMode="auto">
            <a:xfrm>
              <a:off x="3229" y="1847"/>
              <a:ext cx="265" cy="499"/>
            </a:xfrm>
            <a:custGeom>
              <a:avLst/>
              <a:gdLst>
                <a:gd name="T0" fmla="*/ 112 w 112"/>
                <a:gd name="T1" fmla="*/ 154 h 209"/>
                <a:gd name="T2" fmla="*/ 94 w 112"/>
                <a:gd name="T3" fmla="*/ 194 h 209"/>
                <a:gd name="T4" fmla="*/ 46 w 112"/>
                <a:gd name="T5" fmla="*/ 209 h 209"/>
                <a:gd name="T6" fmla="*/ 20 w 112"/>
                <a:gd name="T7" fmla="*/ 205 h 209"/>
                <a:gd name="T8" fmla="*/ 0 w 112"/>
                <a:gd name="T9" fmla="*/ 197 h 209"/>
                <a:gd name="T10" fmla="*/ 0 w 112"/>
                <a:gd name="T11" fmla="*/ 169 h 209"/>
                <a:gd name="T12" fmla="*/ 23 w 112"/>
                <a:gd name="T13" fmla="*/ 182 h 209"/>
                <a:gd name="T14" fmla="*/ 49 w 112"/>
                <a:gd name="T15" fmla="*/ 187 h 209"/>
                <a:gd name="T16" fmla="*/ 88 w 112"/>
                <a:gd name="T17" fmla="*/ 157 h 209"/>
                <a:gd name="T18" fmla="*/ 79 w 112"/>
                <a:gd name="T19" fmla="*/ 136 h 209"/>
                <a:gd name="T20" fmla="*/ 45 w 112"/>
                <a:gd name="T21" fmla="*/ 112 h 209"/>
                <a:gd name="T22" fmla="*/ 10 w 112"/>
                <a:gd name="T23" fmla="*/ 85 h 209"/>
                <a:gd name="T24" fmla="*/ 0 w 112"/>
                <a:gd name="T25" fmla="*/ 54 h 209"/>
                <a:gd name="T26" fmla="*/ 18 w 112"/>
                <a:gd name="T27" fmla="*/ 15 h 209"/>
                <a:gd name="T28" fmla="*/ 64 w 112"/>
                <a:gd name="T29" fmla="*/ 0 h 209"/>
                <a:gd name="T30" fmla="*/ 104 w 112"/>
                <a:gd name="T31" fmla="*/ 7 h 209"/>
                <a:gd name="T32" fmla="*/ 104 w 112"/>
                <a:gd name="T33" fmla="*/ 34 h 209"/>
                <a:gd name="T34" fmla="*/ 63 w 112"/>
                <a:gd name="T35" fmla="*/ 22 h 209"/>
                <a:gd name="T36" fmla="*/ 36 w 112"/>
                <a:gd name="T37" fmla="*/ 30 h 209"/>
                <a:gd name="T38" fmla="*/ 25 w 112"/>
                <a:gd name="T39" fmla="*/ 52 h 209"/>
                <a:gd name="T40" fmla="*/ 28 w 112"/>
                <a:gd name="T41" fmla="*/ 68 h 209"/>
                <a:gd name="T42" fmla="*/ 39 w 112"/>
                <a:gd name="T43" fmla="*/ 80 h 209"/>
                <a:gd name="T44" fmla="*/ 64 w 112"/>
                <a:gd name="T45" fmla="*/ 96 h 209"/>
                <a:gd name="T46" fmla="*/ 102 w 112"/>
                <a:gd name="T47" fmla="*/ 124 h 209"/>
                <a:gd name="T48" fmla="*/ 112 w 112"/>
                <a:gd name="T49" fmla="*/ 15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209">
                  <a:moveTo>
                    <a:pt x="112" y="154"/>
                  </a:moveTo>
                  <a:cubicBezTo>
                    <a:pt x="112" y="171"/>
                    <a:pt x="106" y="185"/>
                    <a:pt x="94" y="194"/>
                  </a:cubicBezTo>
                  <a:cubicBezTo>
                    <a:pt x="82" y="204"/>
                    <a:pt x="66" y="209"/>
                    <a:pt x="46" y="209"/>
                  </a:cubicBezTo>
                  <a:cubicBezTo>
                    <a:pt x="38" y="209"/>
                    <a:pt x="30" y="208"/>
                    <a:pt x="20" y="205"/>
                  </a:cubicBezTo>
                  <a:cubicBezTo>
                    <a:pt x="11" y="203"/>
                    <a:pt x="4" y="200"/>
                    <a:pt x="0" y="197"/>
                  </a:cubicBezTo>
                  <a:cubicBezTo>
                    <a:pt x="0" y="169"/>
                    <a:pt x="0" y="169"/>
                    <a:pt x="0" y="169"/>
                  </a:cubicBezTo>
                  <a:cubicBezTo>
                    <a:pt x="6" y="175"/>
                    <a:pt x="13" y="179"/>
                    <a:pt x="23" y="182"/>
                  </a:cubicBezTo>
                  <a:cubicBezTo>
                    <a:pt x="32" y="186"/>
                    <a:pt x="41" y="187"/>
                    <a:pt x="49" y="187"/>
                  </a:cubicBezTo>
                  <a:cubicBezTo>
                    <a:pt x="75" y="187"/>
                    <a:pt x="88" y="177"/>
                    <a:pt x="88" y="157"/>
                  </a:cubicBezTo>
                  <a:cubicBezTo>
                    <a:pt x="88" y="149"/>
                    <a:pt x="85" y="142"/>
                    <a:pt x="79" y="136"/>
                  </a:cubicBezTo>
                  <a:cubicBezTo>
                    <a:pt x="74" y="129"/>
                    <a:pt x="62" y="122"/>
                    <a:pt x="45" y="112"/>
                  </a:cubicBezTo>
                  <a:cubicBezTo>
                    <a:pt x="29" y="102"/>
                    <a:pt x="17" y="93"/>
                    <a:pt x="10" y="85"/>
                  </a:cubicBezTo>
                  <a:cubicBezTo>
                    <a:pt x="4" y="77"/>
                    <a:pt x="0" y="66"/>
                    <a:pt x="0" y="54"/>
                  </a:cubicBezTo>
                  <a:cubicBezTo>
                    <a:pt x="0" y="38"/>
                    <a:pt x="6" y="25"/>
                    <a:pt x="18" y="15"/>
                  </a:cubicBezTo>
                  <a:cubicBezTo>
                    <a:pt x="30" y="5"/>
                    <a:pt x="46" y="0"/>
                    <a:pt x="64" y="0"/>
                  </a:cubicBezTo>
                  <a:cubicBezTo>
                    <a:pt x="82" y="0"/>
                    <a:pt x="96" y="3"/>
                    <a:pt x="104" y="7"/>
                  </a:cubicBezTo>
                  <a:cubicBezTo>
                    <a:pt x="104" y="34"/>
                    <a:pt x="104" y="34"/>
                    <a:pt x="104" y="34"/>
                  </a:cubicBezTo>
                  <a:cubicBezTo>
                    <a:pt x="94" y="26"/>
                    <a:pt x="80" y="22"/>
                    <a:pt x="63" y="22"/>
                  </a:cubicBezTo>
                  <a:cubicBezTo>
                    <a:pt x="52" y="22"/>
                    <a:pt x="43" y="24"/>
                    <a:pt x="36" y="30"/>
                  </a:cubicBezTo>
                  <a:cubicBezTo>
                    <a:pt x="29" y="36"/>
                    <a:pt x="25" y="43"/>
                    <a:pt x="25" y="52"/>
                  </a:cubicBezTo>
                  <a:cubicBezTo>
                    <a:pt x="25" y="59"/>
                    <a:pt x="26" y="64"/>
                    <a:pt x="28" y="68"/>
                  </a:cubicBezTo>
                  <a:cubicBezTo>
                    <a:pt x="30" y="72"/>
                    <a:pt x="34" y="76"/>
                    <a:pt x="39" y="80"/>
                  </a:cubicBezTo>
                  <a:cubicBezTo>
                    <a:pt x="44" y="84"/>
                    <a:pt x="52" y="89"/>
                    <a:pt x="64" y="96"/>
                  </a:cubicBezTo>
                  <a:cubicBezTo>
                    <a:pt x="82" y="106"/>
                    <a:pt x="95" y="115"/>
                    <a:pt x="102" y="124"/>
                  </a:cubicBezTo>
                  <a:cubicBezTo>
                    <a:pt x="109" y="133"/>
                    <a:pt x="112" y="143"/>
                    <a:pt x="112"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8" name="Freeform 86"/>
            <p:cNvSpPr>
              <a:spLocks/>
            </p:cNvSpPr>
            <p:nvPr/>
          </p:nvSpPr>
          <p:spPr bwMode="auto">
            <a:xfrm>
              <a:off x="3513" y="1993"/>
              <a:ext cx="321" cy="506"/>
            </a:xfrm>
            <a:custGeom>
              <a:avLst/>
              <a:gdLst>
                <a:gd name="T0" fmla="*/ 136 w 136"/>
                <a:gd name="T1" fmla="*/ 0 h 212"/>
                <a:gd name="T2" fmla="*/ 70 w 136"/>
                <a:gd name="T3" fmla="*/ 167 h 212"/>
                <a:gd name="T4" fmla="*/ 20 w 136"/>
                <a:gd name="T5" fmla="*/ 212 h 212"/>
                <a:gd name="T6" fmla="*/ 5 w 136"/>
                <a:gd name="T7" fmla="*/ 210 h 212"/>
                <a:gd name="T8" fmla="*/ 5 w 136"/>
                <a:gd name="T9" fmla="*/ 190 h 212"/>
                <a:gd name="T10" fmla="*/ 19 w 136"/>
                <a:gd name="T11" fmla="*/ 192 h 212"/>
                <a:gd name="T12" fmla="*/ 45 w 136"/>
                <a:gd name="T13" fmla="*/ 171 h 212"/>
                <a:gd name="T14" fmla="*/ 57 w 136"/>
                <a:gd name="T15" fmla="*/ 144 h 212"/>
                <a:gd name="T16" fmla="*/ 0 w 136"/>
                <a:gd name="T17" fmla="*/ 0 h 212"/>
                <a:gd name="T18" fmla="*/ 26 w 136"/>
                <a:gd name="T19" fmla="*/ 0 h 212"/>
                <a:gd name="T20" fmla="*/ 65 w 136"/>
                <a:gd name="T21" fmla="*/ 111 h 212"/>
                <a:gd name="T22" fmla="*/ 68 w 136"/>
                <a:gd name="T23" fmla="*/ 122 h 212"/>
                <a:gd name="T24" fmla="*/ 69 w 136"/>
                <a:gd name="T25" fmla="*/ 122 h 212"/>
                <a:gd name="T26" fmla="*/ 72 w 136"/>
                <a:gd name="T27" fmla="*/ 112 h 212"/>
                <a:gd name="T28" fmla="*/ 113 w 136"/>
                <a:gd name="T29" fmla="*/ 0 h 212"/>
                <a:gd name="T30" fmla="*/ 136 w 136"/>
                <a:gd name="T3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36" y="0"/>
                  </a:moveTo>
                  <a:cubicBezTo>
                    <a:pt x="70" y="167"/>
                    <a:pt x="70" y="167"/>
                    <a:pt x="70" y="167"/>
                  </a:cubicBezTo>
                  <a:cubicBezTo>
                    <a:pt x="58" y="197"/>
                    <a:pt x="42" y="212"/>
                    <a:pt x="20" y="212"/>
                  </a:cubicBezTo>
                  <a:cubicBezTo>
                    <a:pt x="14" y="212"/>
                    <a:pt x="9" y="211"/>
                    <a:pt x="5" y="210"/>
                  </a:cubicBezTo>
                  <a:cubicBezTo>
                    <a:pt x="5" y="190"/>
                    <a:pt x="5" y="190"/>
                    <a:pt x="5" y="190"/>
                  </a:cubicBezTo>
                  <a:cubicBezTo>
                    <a:pt x="10" y="191"/>
                    <a:pt x="15" y="192"/>
                    <a:pt x="19" y="192"/>
                  </a:cubicBezTo>
                  <a:cubicBezTo>
                    <a:pt x="31" y="192"/>
                    <a:pt x="39" y="185"/>
                    <a:pt x="45" y="171"/>
                  </a:cubicBezTo>
                  <a:cubicBezTo>
                    <a:pt x="57" y="144"/>
                    <a:pt x="57" y="144"/>
                    <a:pt x="57" y="144"/>
                  </a:cubicBezTo>
                  <a:cubicBezTo>
                    <a:pt x="0" y="0"/>
                    <a:pt x="0" y="0"/>
                    <a:pt x="0" y="0"/>
                  </a:cubicBezTo>
                  <a:cubicBezTo>
                    <a:pt x="26" y="0"/>
                    <a:pt x="26" y="0"/>
                    <a:pt x="26" y="0"/>
                  </a:cubicBezTo>
                  <a:cubicBezTo>
                    <a:pt x="65" y="111"/>
                    <a:pt x="65" y="111"/>
                    <a:pt x="65" y="111"/>
                  </a:cubicBezTo>
                  <a:cubicBezTo>
                    <a:pt x="68" y="122"/>
                    <a:pt x="68" y="122"/>
                    <a:pt x="68" y="122"/>
                  </a:cubicBezTo>
                  <a:cubicBezTo>
                    <a:pt x="69" y="122"/>
                    <a:pt x="69" y="122"/>
                    <a:pt x="69" y="122"/>
                  </a:cubicBezTo>
                  <a:cubicBezTo>
                    <a:pt x="69" y="120"/>
                    <a:pt x="70" y="117"/>
                    <a:pt x="72" y="112"/>
                  </a:cubicBezTo>
                  <a:cubicBezTo>
                    <a:pt x="113" y="0"/>
                    <a:pt x="113" y="0"/>
                    <a:pt x="113" y="0"/>
                  </a:cubicBez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29" name="Freeform 87"/>
            <p:cNvSpPr>
              <a:spLocks/>
            </p:cNvSpPr>
            <p:nvPr/>
          </p:nvSpPr>
          <p:spPr bwMode="auto">
            <a:xfrm>
              <a:off x="3853" y="1986"/>
              <a:ext cx="208" cy="360"/>
            </a:xfrm>
            <a:custGeom>
              <a:avLst/>
              <a:gdLst>
                <a:gd name="T0" fmla="*/ 88 w 88"/>
                <a:gd name="T1" fmla="*/ 109 h 151"/>
                <a:gd name="T2" fmla="*/ 74 w 88"/>
                <a:gd name="T3" fmla="*/ 139 h 151"/>
                <a:gd name="T4" fmla="*/ 35 w 88"/>
                <a:gd name="T5" fmla="*/ 151 h 151"/>
                <a:gd name="T6" fmla="*/ 0 w 88"/>
                <a:gd name="T7" fmla="*/ 142 h 151"/>
                <a:gd name="T8" fmla="*/ 0 w 88"/>
                <a:gd name="T9" fmla="*/ 117 h 151"/>
                <a:gd name="T10" fmla="*/ 37 w 88"/>
                <a:gd name="T11" fmla="*/ 131 h 151"/>
                <a:gd name="T12" fmla="*/ 64 w 88"/>
                <a:gd name="T13" fmla="*/ 111 h 151"/>
                <a:gd name="T14" fmla="*/ 59 w 88"/>
                <a:gd name="T15" fmla="*/ 98 h 151"/>
                <a:gd name="T16" fmla="*/ 35 w 88"/>
                <a:gd name="T17" fmla="*/ 84 h 151"/>
                <a:gd name="T18" fmla="*/ 8 w 88"/>
                <a:gd name="T19" fmla="*/ 66 h 151"/>
                <a:gd name="T20" fmla="*/ 0 w 88"/>
                <a:gd name="T21" fmla="*/ 42 h 151"/>
                <a:gd name="T22" fmla="*/ 14 w 88"/>
                <a:gd name="T23" fmla="*/ 12 h 151"/>
                <a:gd name="T24" fmla="*/ 51 w 88"/>
                <a:gd name="T25" fmla="*/ 0 h 151"/>
                <a:gd name="T26" fmla="*/ 81 w 88"/>
                <a:gd name="T27" fmla="*/ 7 h 151"/>
                <a:gd name="T28" fmla="*/ 81 w 88"/>
                <a:gd name="T29" fmla="*/ 30 h 151"/>
                <a:gd name="T30" fmla="*/ 49 w 88"/>
                <a:gd name="T31" fmla="*/ 20 h 151"/>
                <a:gd name="T32" fmla="*/ 30 w 88"/>
                <a:gd name="T33" fmla="*/ 25 h 151"/>
                <a:gd name="T34" fmla="*/ 23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3" y="131"/>
                    <a:pt x="74" y="139"/>
                  </a:cubicBezTo>
                  <a:cubicBezTo>
                    <a:pt x="64" y="147"/>
                    <a:pt x="51" y="151"/>
                    <a:pt x="35" y="151"/>
                  </a:cubicBezTo>
                  <a:cubicBezTo>
                    <a:pt x="22" y="151"/>
                    <a:pt x="10" y="148"/>
                    <a:pt x="0" y="142"/>
                  </a:cubicBezTo>
                  <a:cubicBezTo>
                    <a:pt x="0" y="117"/>
                    <a:pt x="0" y="117"/>
                    <a:pt x="0" y="117"/>
                  </a:cubicBezTo>
                  <a:cubicBezTo>
                    <a:pt x="11" y="127"/>
                    <a:pt x="23" y="131"/>
                    <a:pt x="37" y="131"/>
                  </a:cubicBezTo>
                  <a:cubicBezTo>
                    <a:pt x="55" y="131"/>
                    <a:pt x="64" y="124"/>
                    <a:pt x="64" y="111"/>
                  </a:cubicBezTo>
                  <a:cubicBezTo>
                    <a:pt x="64" y="106"/>
                    <a:pt x="63" y="101"/>
                    <a:pt x="59" y="98"/>
                  </a:cubicBezTo>
                  <a:cubicBezTo>
                    <a:pt x="56" y="94"/>
                    <a:pt x="47" y="90"/>
                    <a:pt x="35" y="84"/>
                  </a:cubicBezTo>
                  <a:cubicBezTo>
                    <a:pt x="22" y="79"/>
                    <a:pt x="13" y="73"/>
                    <a:pt x="8" y="66"/>
                  </a:cubicBezTo>
                  <a:cubicBezTo>
                    <a:pt x="2" y="60"/>
                    <a:pt x="0" y="52"/>
                    <a:pt x="0" y="42"/>
                  </a:cubicBezTo>
                  <a:cubicBezTo>
                    <a:pt x="0" y="30"/>
                    <a:pt x="5" y="20"/>
                    <a:pt x="14" y="12"/>
                  </a:cubicBezTo>
                  <a:cubicBezTo>
                    <a:pt x="24" y="4"/>
                    <a:pt x="36" y="0"/>
                    <a:pt x="51" y="0"/>
                  </a:cubicBezTo>
                  <a:cubicBezTo>
                    <a:pt x="62" y="0"/>
                    <a:pt x="72" y="2"/>
                    <a:pt x="81" y="7"/>
                  </a:cubicBezTo>
                  <a:cubicBezTo>
                    <a:pt x="81" y="30"/>
                    <a:pt x="81" y="30"/>
                    <a:pt x="81" y="30"/>
                  </a:cubicBezTo>
                  <a:cubicBezTo>
                    <a:pt x="72" y="23"/>
                    <a:pt x="61" y="20"/>
                    <a:pt x="49" y="20"/>
                  </a:cubicBezTo>
                  <a:cubicBezTo>
                    <a:pt x="41" y="20"/>
                    <a:pt x="35" y="21"/>
                    <a:pt x="30" y="25"/>
                  </a:cubicBezTo>
                  <a:cubicBezTo>
                    <a:pt x="26" y="29"/>
                    <a:pt x="23" y="34"/>
                    <a:pt x="23" y="40"/>
                  </a:cubicBezTo>
                  <a:cubicBezTo>
                    <a:pt x="23" y="46"/>
                    <a:pt x="25" y="51"/>
                    <a:pt x="29" y="54"/>
                  </a:cubicBezTo>
                  <a:cubicBezTo>
                    <a:pt x="32" y="58"/>
                    <a:pt x="40" y="62"/>
                    <a:pt x="51" y="66"/>
                  </a:cubicBezTo>
                  <a:cubicBezTo>
                    <a:pt x="65" y="72"/>
                    <a:pt x="74" y="78"/>
                    <a:pt x="80" y="85"/>
                  </a:cubicBezTo>
                  <a:cubicBezTo>
                    <a:pt x="85"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0" name="Freeform 88"/>
            <p:cNvSpPr>
              <a:spLocks/>
            </p:cNvSpPr>
            <p:nvPr/>
          </p:nvSpPr>
          <p:spPr bwMode="auto">
            <a:xfrm>
              <a:off x="4083" y="1892"/>
              <a:ext cx="198" cy="454"/>
            </a:xfrm>
            <a:custGeom>
              <a:avLst/>
              <a:gdLst>
                <a:gd name="T0" fmla="*/ 84 w 84"/>
                <a:gd name="T1" fmla="*/ 185 h 190"/>
                <a:gd name="T2" fmla="*/ 62 w 84"/>
                <a:gd name="T3" fmla="*/ 190 h 190"/>
                <a:gd name="T4" fmla="*/ 24 w 84"/>
                <a:gd name="T5" fmla="*/ 147 h 190"/>
                <a:gd name="T6" fmla="*/ 24 w 84"/>
                <a:gd name="T7" fmla="*/ 62 h 190"/>
                <a:gd name="T8" fmla="*/ 0 w 84"/>
                <a:gd name="T9" fmla="*/ 62 h 190"/>
                <a:gd name="T10" fmla="*/ 0 w 84"/>
                <a:gd name="T11" fmla="*/ 42 h 190"/>
                <a:gd name="T12" fmla="*/ 24 w 84"/>
                <a:gd name="T13" fmla="*/ 42 h 190"/>
                <a:gd name="T14" fmla="*/ 24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2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4" y="175"/>
                    <a:pt x="24" y="147"/>
                  </a:cubicBezTo>
                  <a:cubicBezTo>
                    <a:pt x="24" y="62"/>
                    <a:pt x="24" y="62"/>
                    <a:pt x="24" y="62"/>
                  </a:cubicBezTo>
                  <a:cubicBezTo>
                    <a:pt x="0" y="62"/>
                    <a:pt x="0" y="62"/>
                    <a:pt x="0" y="62"/>
                  </a:cubicBezTo>
                  <a:cubicBezTo>
                    <a:pt x="0" y="42"/>
                    <a:pt x="0" y="42"/>
                    <a:pt x="0" y="42"/>
                  </a:cubicBezTo>
                  <a:cubicBezTo>
                    <a:pt x="24" y="42"/>
                    <a:pt x="24" y="42"/>
                    <a:pt x="24" y="42"/>
                  </a:cubicBezTo>
                  <a:cubicBezTo>
                    <a:pt x="24" y="7"/>
                    <a:pt x="24" y="7"/>
                    <a:pt x="24"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2"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1" name="Freeform 89"/>
            <p:cNvSpPr>
              <a:spLocks noEditPoints="1"/>
            </p:cNvSpPr>
            <p:nvPr/>
          </p:nvSpPr>
          <p:spPr bwMode="auto">
            <a:xfrm>
              <a:off x="4310" y="1986"/>
              <a:ext cx="295" cy="360"/>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10 h 151"/>
                <a:gd name="T22" fmla="*/ 66 w 125"/>
                <a:gd name="T23" fmla="*/ 0 h 151"/>
                <a:gd name="T24" fmla="*/ 110 w 125"/>
                <a:gd name="T25" fmla="*/ 18 h 151"/>
                <a:gd name="T26" fmla="*/ 125 w 125"/>
                <a:gd name="T27" fmla="*/ 69 h 151"/>
                <a:gd name="T28" fmla="*/ 125 w 125"/>
                <a:gd name="T29" fmla="*/ 81 h 151"/>
                <a:gd name="T30" fmla="*/ 102 w 125"/>
                <a:gd name="T31" fmla="*/ 62 h 151"/>
                <a:gd name="T32" fmla="*/ 92 w 125"/>
                <a:gd name="T33" fmla="*/ 31 h 151"/>
                <a:gd name="T34" fmla="*/ 66 w 125"/>
                <a:gd name="T35" fmla="*/ 20 h 151"/>
                <a:gd name="T36" fmla="*/ 38 w 125"/>
                <a:gd name="T37" fmla="*/ 31 h 151"/>
                <a:gd name="T38" fmla="*/ 24 w 125"/>
                <a:gd name="T39" fmla="*/ 62 h 151"/>
                <a:gd name="T40" fmla="*/ 102 w 125"/>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2" y="10"/>
                  </a:cubicBezTo>
                  <a:cubicBezTo>
                    <a:pt x="42" y="3"/>
                    <a:pt x="54" y="0"/>
                    <a:pt x="66" y="0"/>
                  </a:cubicBezTo>
                  <a:cubicBezTo>
                    <a:pt x="85" y="0"/>
                    <a:pt x="99" y="6"/>
                    <a:pt x="110" y="18"/>
                  </a:cubicBezTo>
                  <a:cubicBezTo>
                    <a:pt x="120" y="30"/>
                    <a:pt x="125" y="47"/>
                    <a:pt x="125" y="69"/>
                  </a:cubicBezTo>
                  <a:lnTo>
                    <a:pt x="125" y="81"/>
                  </a:lnTo>
                  <a:close/>
                  <a:moveTo>
                    <a:pt x="102" y="62"/>
                  </a:moveTo>
                  <a:cubicBezTo>
                    <a:pt x="102" y="48"/>
                    <a:pt x="98" y="38"/>
                    <a:pt x="92" y="31"/>
                  </a:cubicBezTo>
                  <a:cubicBezTo>
                    <a:pt x="86" y="23"/>
                    <a:pt x="77" y="20"/>
                    <a:pt x="66" y="20"/>
                  </a:cubicBezTo>
                  <a:cubicBezTo>
                    <a:pt x="55" y="20"/>
                    <a:pt x="46" y="23"/>
                    <a:pt x="38"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2" name="Freeform 90"/>
            <p:cNvSpPr>
              <a:spLocks/>
            </p:cNvSpPr>
            <p:nvPr/>
          </p:nvSpPr>
          <p:spPr bwMode="auto">
            <a:xfrm>
              <a:off x="4667" y="1986"/>
              <a:ext cx="485" cy="351"/>
            </a:xfrm>
            <a:custGeom>
              <a:avLst/>
              <a:gdLst>
                <a:gd name="T0" fmla="*/ 205 w 205"/>
                <a:gd name="T1" fmla="*/ 147 h 147"/>
                <a:gd name="T2" fmla="*/ 182 w 205"/>
                <a:gd name="T3" fmla="*/ 147 h 147"/>
                <a:gd name="T4" fmla="*/ 182 w 205"/>
                <a:gd name="T5" fmla="*/ 65 h 147"/>
                <a:gd name="T6" fmla="*/ 174 w 205"/>
                <a:gd name="T7" fmla="*/ 30 h 147"/>
                <a:gd name="T8" fmla="*/ 150 w 205"/>
                <a:gd name="T9" fmla="*/ 20 h 147"/>
                <a:gd name="T10" fmla="*/ 125 w 205"/>
                <a:gd name="T11" fmla="*/ 33 h 147"/>
                <a:gd name="T12" fmla="*/ 114 w 205"/>
                <a:gd name="T13" fmla="*/ 65 h 147"/>
                <a:gd name="T14" fmla="*/ 114 w 205"/>
                <a:gd name="T15" fmla="*/ 147 h 147"/>
                <a:gd name="T16" fmla="*/ 91 w 205"/>
                <a:gd name="T17" fmla="*/ 147 h 147"/>
                <a:gd name="T18" fmla="*/ 91 w 205"/>
                <a:gd name="T19" fmla="*/ 62 h 147"/>
                <a:gd name="T20" fmla="*/ 58 w 205"/>
                <a:gd name="T21" fmla="*/ 20 h 147"/>
                <a:gd name="T22" fmla="*/ 33 w 205"/>
                <a:gd name="T23" fmla="*/ 32 h 147"/>
                <a:gd name="T24" fmla="*/ 23 w 205"/>
                <a:gd name="T25" fmla="*/ 65 h 147"/>
                <a:gd name="T26" fmla="*/ 23 w 205"/>
                <a:gd name="T27" fmla="*/ 147 h 147"/>
                <a:gd name="T28" fmla="*/ 0 w 205"/>
                <a:gd name="T29" fmla="*/ 147 h 147"/>
                <a:gd name="T30" fmla="*/ 0 w 205"/>
                <a:gd name="T31" fmla="*/ 3 h 147"/>
                <a:gd name="T32" fmla="*/ 23 w 205"/>
                <a:gd name="T33" fmla="*/ 3 h 147"/>
                <a:gd name="T34" fmla="*/ 23 w 205"/>
                <a:gd name="T35" fmla="*/ 26 h 147"/>
                <a:gd name="T36" fmla="*/ 24 w 205"/>
                <a:gd name="T37" fmla="*/ 26 h 147"/>
                <a:gd name="T38" fmla="*/ 69 w 205"/>
                <a:gd name="T39" fmla="*/ 0 h 147"/>
                <a:gd name="T40" fmla="*/ 94 w 205"/>
                <a:gd name="T41" fmla="*/ 8 h 147"/>
                <a:gd name="T42" fmla="*/ 110 w 205"/>
                <a:gd name="T43" fmla="*/ 30 h 147"/>
                <a:gd name="T44" fmla="*/ 157 w 205"/>
                <a:gd name="T45" fmla="*/ 0 h 147"/>
                <a:gd name="T46" fmla="*/ 205 w 205"/>
                <a:gd name="T47" fmla="*/ 59 h 147"/>
                <a:gd name="T48" fmla="*/ 205 w 205"/>
                <a:gd name="T4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147">
                  <a:moveTo>
                    <a:pt x="205" y="147"/>
                  </a:moveTo>
                  <a:cubicBezTo>
                    <a:pt x="182" y="147"/>
                    <a:pt x="182" y="147"/>
                    <a:pt x="182" y="147"/>
                  </a:cubicBezTo>
                  <a:cubicBezTo>
                    <a:pt x="182" y="65"/>
                    <a:pt x="182" y="65"/>
                    <a:pt x="182" y="65"/>
                  </a:cubicBezTo>
                  <a:cubicBezTo>
                    <a:pt x="182" y="49"/>
                    <a:pt x="179" y="37"/>
                    <a:pt x="174" y="30"/>
                  </a:cubicBezTo>
                  <a:cubicBezTo>
                    <a:pt x="170" y="23"/>
                    <a:pt x="161" y="20"/>
                    <a:pt x="150" y="20"/>
                  </a:cubicBezTo>
                  <a:cubicBezTo>
                    <a:pt x="140" y="20"/>
                    <a:pt x="131" y="24"/>
                    <a:pt x="125" y="33"/>
                  </a:cubicBezTo>
                  <a:cubicBezTo>
                    <a:pt x="118" y="42"/>
                    <a:pt x="114" y="53"/>
                    <a:pt x="114" y="65"/>
                  </a:cubicBezTo>
                  <a:cubicBezTo>
                    <a:pt x="114" y="147"/>
                    <a:pt x="114" y="147"/>
                    <a:pt x="114" y="147"/>
                  </a:cubicBezTo>
                  <a:cubicBezTo>
                    <a:pt x="91" y="147"/>
                    <a:pt x="91" y="147"/>
                    <a:pt x="91" y="147"/>
                  </a:cubicBezTo>
                  <a:cubicBezTo>
                    <a:pt x="91" y="62"/>
                    <a:pt x="91" y="62"/>
                    <a:pt x="91" y="62"/>
                  </a:cubicBezTo>
                  <a:cubicBezTo>
                    <a:pt x="91" y="34"/>
                    <a:pt x="80" y="20"/>
                    <a:pt x="58" y="20"/>
                  </a:cubicBezTo>
                  <a:cubicBezTo>
                    <a:pt x="48" y="20"/>
                    <a:pt x="40" y="24"/>
                    <a:pt x="33"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6"/>
                    <a:pt x="23" y="26"/>
                    <a:pt x="23" y="26"/>
                  </a:cubicBezTo>
                  <a:cubicBezTo>
                    <a:pt x="24" y="26"/>
                    <a:pt x="24" y="26"/>
                    <a:pt x="24" y="26"/>
                  </a:cubicBezTo>
                  <a:cubicBezTo>
                    <a:pt x="34" y="9"/>
                    <a:pt x="49" y="0"/>
                    <a:pt x="69" y="0"/>
                  </a:cubicBezTo>
                  <a:cubicBezTo>
                    <a:pt x="78" y="0"/>
                    <a:pt x="86" y="2"/>
                    <a:pt x="94" y="8"/>
                  </a:cubicBezTo>
                  <a:cubicBezTo>
                    <a:pt x="101" y="13"/>
                    <a:pt x="107" y="20"/>
                    <a:pt x="110" y="30"/>
                  </a:cubicBezTo>
                  <a:cubicBezTo>
                    <a:pt x="120" y="10"/>
                    <a:pt x="136" y="0"/>
                    <a:pt x="157" y="0"/>
                  </a:cubicBezTo>
                  <a:cubicBezTo>
                    <a:pt x="189" y="0"/>
                    <a:pt x="205" y="19"/>
                    <a:pt x="205" y="59"/>
                  </a:cubicBezTo>
                  <a:lnTo>
                    <a:pt x="20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3" name="Freeform 91"/>
            <p:cNvSpPr>
              <a:spLocks/>
            </p:cNvSpPr>
            <p:nvPr/>
          </p:nvSpPr>
          <p:spPr bwMode="auto">
            <a:xfrm>
              <a:off x="5353" y="1847"/>
              <a:ext cx="354" cy="499"/>
            </a:xfrm>
            <a:custGeom>
              <a:avLst/>
              <a:gdLst>
                <a:gd name="T0" fmla="*/ 150 w 150"/>
                <a:gd name="T1" fmla="*/ 197 h 209"/>
                <a:gd name="T2" fmla="*/ 95 w 150"/>
                <a:gd name="T3" fmla="*/ 209 h 209"/>
                <a:gd name="T4" fmla="*/ 45 w 150"/>
                <a:gd name="T5" fmla="*/ 196 h 209"/>
                <a:gd name="T6" fmla="*/ 11 w 150"/>
                <a:gd name="T7" fmla="*/ 161 h 209"/>
                <a:gd name="T8" fmla="*/ 0 w 150"/>
                <a:gd name="T9" fmla="*/ 108 h 209"/>
                <a:gd name="T10" fmla="*/ 13 w 150"/>
                <a:gd name="T11" fmla="*/ 53 h 209"/>
                <a:gd name="T12" fmla="*/ 50 w 150"/>
                <a:gd name="T13" fmla="*/ 14 h 209"/>
                <a:gd name="T14" fmla="*/ 103 w 150"/>
                <a:gd name="T15" fmla="*/ 0 h 209"/>
                <a:gd name="T16" fmla="*/ 150 w 150"/>
                <a:gd name="T17" fmla="*/ 9 h 209"/>
                <a:gd name="T18" fmla="*/ 150 w 150"/>
                <a:gd name="T19" fmla="*/ 34 h 209"/>
                <a:gd name="T20" fmla="*/ 102 w 150"/>
                <a:gd name="T21" fmla="*/ 22 h 209"/>
                <a:gd name="T22" fmla="*/ 62 w 150"/>
                <a:gd name="T23" fmla="*/ 32 h 209"/>
                <a:gd name="T24" fmla="*/ 34 w 150"/>
                <a:gd name="T25" fmla="*/ 62 h 209"/>
                <a:gd name="T26" fmla="*/ 24 w 150"/>
                <a:gd name="T27" fmla="*/ 107 h 209"/>
                <a:gd name="T28" fmla="*/ 34 w 150"/>
                <a:gd name="T29" fmla="*/ 149 h 209"/>
                <a:gd name="T30" fmla="*/ 59 w 150"/>
                <a:gd name="T31" fmla="*/ 178 h 209"/>
                <a:gd name="T32" fmla="*/ 98 w 150"/>
                <a:gd name="T33" fmla="*/ 187 h 209"/>
                <a:gd name="T34" fmla="*/ 150 w 150"/>
                <a:gd name="T35" fmla="*/ 174 h 209"/>
                <a:gd name="T36" fmla="*/ 150 w 150"/>
                <a:gd name="T37" fmla="*/ 19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209">
                  <a:moveTo>
                    <a:pt x="150" y="197"/>
                  </a:moveTo>
                  <a:cubicBezTo>
                    <a:pt x="135" y="205"/>
                    <a:pt x="117" y="209"/>
                    <a:pt x="95" y="209"/>
                  </a:cubicBezTo>
                  <a:cubicBezTo>
                    <a:pt x="76" y="209"/>
                    <a:pt x="59" y="205"/>
                    <a:pt x="45" y="196"/>
                  </a:cubicBezTo>
                  <a:cubicBezTo>
                    <a:pt x="30" y="188"/>
                    <a:pt x="19" y="176"/>
                    <a:pt x="11" y="161"/>
                  </a:cubicBezTo>
                  <a:cubicBezTo>
                    <a:pt x="4" y="146"/>
                    <a:pt x="0" y="128"/>
                    <a:pt x="0" y="108"/>
                  </a:cubicBezTo>
                  <a:cubicBezTo>
                    <a:pt x="0" y="88"/>
                    <a:pt x="4" y="69"/>
                    <a:pt x="13" y="53"/>
                  </a:cubicBezTo>
                  <a:cubicBezTo>
                    <a:pt x="22" y="36"/>
                    <a:pt x="34" y="23"/>
                    <a:pt x="50" y="14"/>
                  </a:cubicBezTo>
                  <a:cubicBezTo>
                    <a:pt x="65" y="5"/>
                    <a:pt x="83" y="0"/>
                    <a:pt x="103" y="0"/>
                  </a:cubicBezTo>
                  <a:cubicBezTo>
                    <a:pt x="122" y="0"/>
                    <a:pt x="137" y="3"/>
                    <a:pt x="150" y="9"/>
                  </a:cubicBezTo>
                  <a:cubicBezTo>
                    <a:pt x="150" y="34"/>
                    <a:pt x="150" y="34"/>
                    <a:pt x="150" y="34"/>
                  </a:cubicBezTo>
                  <a:cubicBezTo>
                    <a:pt x="136" y="26"/>
                    <a:pt x="120" y="22"/>
                    <a:pt x="102" y="22"/>
                  </a:cubicBezTo>
                  <a:cubicBezTo>
                    <a:pt x="87" y="22"/>
                    <a:pt x="74" y="25"/>
                    <a:pt x="62" y="32"/>
                  </a:cubicBezTo>
                  <a:cubicBezTo>
                    <a:pt x="50" y="39"/>
                    <a:pt x="41" y="49"/>
                    <a:pt x="34" y="62"/>
                  </a:cubicBezTo>
                  <a:cubicBezTo>
                    <a:pt x="28" y="75"/>
                    <a:pt x="24" y="90"/>
                    <a:pt x="24" y="107"/>
                  </a:cubicBezTo>
                  <a:cubicBezTo>
                    <a:pt x="24" y="123"/>
                    <a:pt x="28" y="137"/>
                    <a:pt x="34" y="149"/>
                  </a:cubicBezTo>
                  <a:cubicBezTo>
                    <a:pt x="40" y="162"/>
                    <a:pt x="48" y="171"/>
                    <a:pt x="59" y="178"/>
                  </a:cubicBezTo>
                  <a:cubicBezTo>
                    <a:pt x="71" y="184"/>
                    <a:pt x="83" y="187"/>
                    <a:pt x="98" y="187"/>
                  </a:cubicBezTo>
                  <a:cubicBezTo>
                    <a:pt x="118" y="187"/>
                    <a:pt x="135" y="183"/>
                    <a:pt x="150" y="174"/>
                  </a:cubicBezTo>
                  <a:lnTo>
                    <a:pt x="15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4" name="Freeform 92"/>
            <p:cNvSpPr>
              <a:spLocks noEditPoints="1"/>
            </p:cNvSpPr>
            <p:nvPr/>
          </p:nvSpPr>
          <p:spPr bwMode="auto">
            <a:xfrm>
              <a:off x="5752" y="1986"/>
              <a:ext cx="298" cy="360"/>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10 h 151"/>
                <a:gd name="T22" fmla="*/ 67 w 126"/>
                <a:gd name="T23" fmla="*/ 0 h 151"/>
                <a:gd name="T24" fmla="*/ 110 w 126"/>
                <a:gd name="T25" fmla="*/ 18 h 151"/>
                <a:gd name="T26" fmla="*/ 126 w 126"/>
                <a:gd name="T27" fmla="*/ 69 h 151"/>
                <a:gd name="T28" fmla="*/ 126 w 126"/>
                <a:gd name="T29" fmla="*/ 81 h 151"/>
                <a:gd name="T30" fmla="*/ 102 w 126"/>
                <a:gd name="T31" fmla="*/ 62 h 151"/>
                <a:gd name="T32" fmla="*/ 93 w 126"/>
                <a:gd name="T33" fmla="*/ 31 h 151"/>
                <a:gd name="T34" fmla="*/ 66 w 126"/>
                <a:gd name="T35" fmla="*/ 20 h 151"/>
                <a:gd name="T36" fmla="*/ 39 w 126"/>
                <a:gd name="T37" fmla="*/ 31 h 151"/>
                <a:gd name="T38" fmla="*/ 25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8" y="131"/>
                    <a:pt x="102" y="126"/>
                    <a:pt x="116" y="115"/>
                  </a:cubicBezTo>
                  <a:cubicBezTo>
                    <a:pt x="116" y="137"/>
                    <a:pt x="116" y="137"/>
                    <a:pt x="116" y="137"/>
                  </a:cubicBezTo>
                  <a:cubicBezTo>
                    <a:pt x="103" y="146"/>
                    <a:pt x="87" y="151"/>
                    <a:pt x="66" y="151"/>
                  </a:cubicBezTo>
                  <a:cubicBezTo>
                    <a:pt x="45" y="151"/>
                    <a:pt x="29" y="144"/>
                    <a:pt x="18" y="131"/>
                  </a:cubicBezTo>
                  <a:cubicBezTo>
                    <a:pt x="6" y="118"/>
                    <a:pt x="0" y="99"/>
                    <a:pt x="0" y="76"/>
                  </a:cubicBezTo>
                  <a:cubicBezTo>
                    <a:pt x="0" y="62"/>
                    <a:pt x="3" y="49"/>
                    <a:pt x="9" y="37"/>
                  </a:cubicBezTo>
                  <a:cubicBezTo>
                    <a:pt x="15" y="25"/>
                    <a:pt x="23" y="16"/>
                    <a:pt x="33" y="10"/>
                  </a:cubicBezTo>
                  <a:cubicBezTo>
                    <a:pt x="43" y="3"/>
                    <a:pt x="54" y="0"/>
                    <a:pt x="67" y="0"/>
                  </a:cubicBezTo>
                  <a:cubicBezTo>
                    <a:pt x="85" y="0"/>
                    <a:pt x="100" y="6"/>
                    <a:pt x="110" y="18"/>
                  </a:cubicBezTo>
                  <a:cubicBezTo>
                    <a:pt x="121" y="30"/>
                    <a:pt x="126" y="47"/>
                    <a:pt x="126" y="69"/>
                  </a:cubicBezTo>
                  <a:lnTo>
                    <a:pt x="126" y="81"/>
                  </a:lnTo>
                  <a:close/>
                  <a:moveTo>
                    <a:pt x="102" y="62"/>
                  </a:moveTo>
                  <a:cubicBezTo>
                    <a:pt x="102" y="48"/>
                    <a:pt x="99" y="38"/>
                    <a:pt x="93" y="31"/>
                  </a:cubicBezTo>
                  <a:cubicBezTo>
                    <a:pt x="87" y="23"/>
                    <a:pt x="78" y="20"/>
                    <a:pt x="66" y="20"/>
                  </a:cubicBezTo>
                  <a:cubicBezTo>
                    <a:pt x="56" y="20"/>
                    <a:pt x="47" y="23"/>
                    <a:pt x="39" y="31"/>
                  </a:cubicBezTo>
                  <a:cubicBezTo>
                    <a:pt x="31" y="39"/>
                    <a:pt x="27" y="49"/>
                    <a:pt x="25"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5" name="Freeform 93"/>
            <p:cNvSpPr>
              <a:spLocks/>
            </p:cNvSpPr>
            <p:nvPr/>
          </p:nvSpPr>
          <p:spPr bwMode="auto">
            <a:xfrm>
              <a:off x="6112" y="1986"/>
              <a:ext cx="284" cy="351"/>
            </a:xfrm>
            <a:custGeom>
              <a:avLst/>
              <a:gdLst>
                <a:gd name="T0" fmla="*/ 120 w 120"/>
                <a:gd name="T1" fmla="*/ 147 h 147"/>
                <a:gd name="T2" fmla="*/ 96 w 120"/>
                <a:gd name="T3" fmla="*/ 147 h 147"/>
                <a:gd name="T4" fmla="*/ 96 w 120"/>
                <a:gd name="T5" fmla="*/ 65 h 147"/>
                <a:gd name="T6" fmla="*/ 63 w 120"/>
                <a:gd name="T7" fmla="*/ 20 h 147"/>
                <a:gd name="T8" fmla="*/ 34 w 120"/>
                <a:gd name="T9" fmla="*/ 32 h 147"/>
                <a:gd name="T10" fmla="*/ 23 w 120"/>
                <a:gd name="T11" fmla="*/ 65 h 147"/>
                <a:gd name="T12" fmla="*/ 23 w 120"/>
                <a:gd name="T13" fmla="*/ 147 h 147"/>
                <a:gd name="T14" fmla="*/ 0 w 120"/>
                <a:gd name="T15" fmla="*/ 147 h 147"/>
                <a:gd name="T16" fmla="*/ 0 w 120"/>
                <a:gd name="T17" fmla="*/ 3 h 147"/>
                <a:gd name="T18" fmla="*/ 23 w 120"/>
                <a:gd name="T19" fmla="*/ 3 h 147"/>
                <a:gd name="T20" fmla="*/ 23 w 120"/>
                <a:gd name="T21" fmla="*/ 27 h 147"/>
                <a:gd name="T22" fmla="*/ 24 w 120"/>
                <a:gd name="T23" fmla="*/ 27 h 147"/>
                <a:gd name="T24" fmla="*/ 71 w 120"/>
                <a:gd name="T25" fmla="*/ 0 h 147"/>
                <a:gd name="T26" fmla="*/ 107 w 120"/>
                <a:gd name="T27" fmla="*/ 15 h 147"/>
                <a:gd name="T28" fmla="*/ 120 w 120"/>
                <a:gd name="T29" fmla="*/ 59 h 147"/>
                <a:gd name="T30" fmla="*/ 120 w 120"/>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47">
                  <a:moveTo>
                    <a:pt x="120" y="147"/>
                  </a:moveTo>
                  <a:cubicBezTo>
                    <a:pt x="96" y="147"/>
                    <a:pt x="96" y="147"/>
                    <a:pt x="96" y="147"/>
                  </a:cubicBezTo>
                  <a:cubicBezTo>
                    <a:pt x="96" y="65"/>
                    <a:pt x="96" y="65"/>
                    <a:pt x="96" y="65"/>
                  </a:cubicBezTo>
                  <a:cubicBezTo>
                    <a:pt x="96" y="35"/>
                    <a:pt x="85" y="20"/>
                    <a:pt x="63" y="20"/>
                  </a:cubicBezTo>
                  <a:cubicBezTo>
                    <a:pt x="52" y="20"/>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4" y="27"/>
                    <a:pt x="24" y="27"/>
                    <a:pt x="24" y="27"/>
                  </a:cubicBezTo>
                  <a:cubicBezTo>
                    <a:pt x="34" y="9"/>
                    <a:pt x="50" y="0"/>
                    <a:pt x="71" y="0"/>
                  </a:cubicBezTo>
                  <a:cubicBezTo>
                    <a:pt x="87" y="0"/>
                    <a:pt x="99" y="5"/>
                    <a:pt x="107" y="15"/>
                  </a:cubicBezTo>
                  <a:cubicBezTo>
                    <a:pt x="115" y="26"/>
                    <a:pt x="120" y="40"/>
                    <a:pt x="120" y="59"/>
                  </a:cubicBezTo>
                  <a:lnTo>
                    <a:pt x="12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6" name="Freeform 94"/>
            <p:cNvSpPr>
              <a:spLocks/>
            </p:cNvSpPr>
            <p:nvPr/>
          </p:nvSpPr>
          <p:spPr bwMode="auto">
            <a:xfrm>
              <a:off x="6438" y="1892"/>
              <a:ext cx="199"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7" name="Freeform 95"/>
            <p:cNvSpPr>
              <a:spLocks noEditPoints="1"/>
            </p:cNvSpPr>
            <p:nvPr/>
          </p:nvSpPr>
          <p:spPr bwMode="auto">
            <a:xfrm>
              <a:off x="6665" y="1986"/>
              <a:ext cx="298" cy="360"/>
            </a:xfrm>
            <a:custGeom>
              <a:avLst/>
              <a:gdLst>
                <a:gd name="T0" fmla="*/ 126 w 126"/>
                <a:gd name="T1" fmla="*/ 81 h 151"/>
                <a:gd name="T2" fmla="*/ 24 w 126"/>
                <a:gd name="T3" fmla="*/ 81 h 151"/>
                <a:gd name="T4" fmla="*/ 37 w 126"/>
                <a:gd name="T5" fmla="*/ 118 h 151"/>
                <a:gd name="T6" fmla="*/ 71 w 126"/>
                <a:gd name="T7" fmla="*/ 131 h 151"/>
                <a:gd name="T8" fmla="*/ 115 w 126"/>
                <a:gd name="T9" fmla="*/ 115 h 151"/>
                <a:gd name="T10" fmla="*/ 115 w 126"/>
                <a:gd name="T11" fmla="*/ 137 h 151"/>
                <a:gd name="T12" fmla="*/ 65 w 126"/>
                <a:gd name="T13" fmla="*/ 151 h 151"/>
                <a:gd name="T14" fmla="*/ 17 w 126"/>
                <a:gd name="T15" fmla="*/ 131 h 151"/>
                <a:gd name="T16" fmla="*/ 0 w 126"/>
                <a:gd name="T17" fmla="*/ 76 h 151"/>
                <a:gd name="T18" fmla="*/ 9 w 126"/>
                <a:gd name="T19" fmla="*/ 37 h 151"/>
                <a:gd name="T20" fmla="*/ 33 w 126"/>
                <a:gd name="T21" fmla="*/ 10 h 151"/>
                <a:gd name="T22" fmla="*/ 66 w 126"/>
                <a:gd name="T23" fmla="*/ 0 h 151"/>
                <a:gd name="T24" fmla="*/ 110 w 126"/>
                <a:gd name="T25" fmla="*/ 18 h 151"/>
                <a:gd name="T26" fmla="*/ 126 w 126"/>
                <a:gd name="T27" fmla="*/ 69 h 151"/>
                <a:gd name="T28" fmla="*/ 126 w 126"/>
                <a:gd name="T29" fmla="*/ 81 h 151"/>
                <a:gd name="T30" fmla="*/ 102 w 126"/>
                <a:gd name="T31" fmla="*/ 62 h 151"/>
                <a:gd name="T32" fmla="*/ 92 w 126"/>
                <a:gd name="T33" fmla="*/ 31 h 151"/>
                <a:gd name="T34" fmla="*/ 66 w 126"/>
                <a:gd name="T35" fmla="*/ 20 h 151"/>
                <a:gd name="T36" fmla="*/ 39 w 126"/>
                <a:gd name="T37" fmla="*/ 31 h 151"/>
                <a:gd name="T38" fmla="*/ 24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4" y="97"/>
                    <a:pt x="29"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3" y="10"/>
                  </a:cubicBezTo>
                  <a:cubicBezTo>
                    <a:pt x="43" y="3"/>
                    <a:pt x="54" y="0"/>
                    <a:pt x="66" y="0"/>
                  </a:cubicBezTo>
                  <a:cubicBezTo>
                    <a:pt x="85" y="0"/>
                    <a:pt x="99" y="6"/>
                    <a:pt x="110" y="18"/>
                  </a:cubicBezTo>
                  <a:cubicBezTo>
                    <a:pt x="120" y="30"/>
                    <a:pt x="126" y="47"/>
                    <a:pt x="126" y="69"/>
                  </a:cubicBezTo>
                  <a:lnTo>
                    <a:pt x="126" y="81"/>
                  </a:lnTo>
                  <a:close/>
                  <a:moveTo>
                    <a:pt x="102" y="62"/>
                  </a:moveTo>
                  <a:cubicBezTo>
                    <a:pt x="102" y="48"/>
                    <a:pt x="99" y="38"/>
                    <a:pt x="92" y="31"/>
                  </a:cubicBezTo>
                  <a:cubicBezTo>
                    <a:pt x="86" y="23"/>
                    <a:pt x="77" y="20"/>
                    <a:pt x="66" y="20"/>
                  </a:cubicBezTo>
                  <a:cubicBezTo>
                    <a:pt x="55" y="20"/>
                    <a:pt x="46" y="23"/>
                    <a:pt x="39"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38" name="Freeform 96"/>
            <p:cNvSpPr>
              <a:spLocks/>
            </p:cNvSpPr>
            <p:nvPr/>
          </p:nvSpPr>
          <p:spPr bwMode="auto">
            <a:xfrm>
              <a:off x="7025" y="1988"/>
              <a:ext cx="177" cy="349"/>
            </a:xfrm>
            <a:custGeom>
              <a:avLst/>
              <a:gdLst>
                <a:gd name="T0" fmla="*/ 75 w 75"/>
                <a:gd name="T1" fmla="*/ 26 h 146"/>
                <a:gd name="T2" fmla="*/ 57 w 75"/>
                <a:gd name="T3" fmla="*/ 21 h 146"/>
                <a:gd name="T4" fmla="*/ 32 w 75"/>
                <a:gd name="T5" fmla="*/ 35 h 146"/>
                <a:gd name="T6" fmla="*/ 23 w 75"/>
                <a:gd name="T7" fmla="*/ 73 h 146"/>
                <a:gd name="T8" fmla="*/ 23 w 75"/>
                <a:gd name="T9" fmla="*/ 146 h 146"/>
                <a:gd name="T10" fmla="*/ 0 w 75"/>
                <a:gd name="T11" fmla="*/ 146 h 146"/>
                <a:gd name="T12" fmla="*/ 0 w 75"/>
                <a:gd name="T13" fmla="*/ 2 h 146"/>
                <a:gd name="T14" fmla="*/ 23 w 75"/>
                <a:gd name="T15" fmla="*/ 2 h 146"/>
                <a:gd name="T16" fmla="*/ 23 w 75"/>
                <a:gd name="T17" fmla="*/ 32 h 146"/>
                <a:gd name="T18" fmla="*/ 23 w 75"/>
                <a:gd name="T19" fmla="*/ 32 h 146"/>
                <a:gd name="T20" fmla="*/ 38 w 75"/>
                <a:gd name="T21" fmla="*/ 8 h 146"/>
                <a:gd name="T22" fmla="*/ 61 w 75"/>
                <a:gd name="T23" fmla="*/ 0 h 146"/>
                <a:gd name="T24" fmla="*/ 75 w 75"/>
                <a:gd name="T25" fmla="*/ 2 h 146"/>
                <a:gd name="T26" fmla="*/ 75 w 75"/>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46">
                  <a:moveTo>
                    <a:pt x="75" y="26"/>
                  </a:moveTo>
                  <a:cubicBezTo>
                    <a:pt x="71" y="23"/>
                    <a:pt x="65" y="21"/>
                    <a:pt x="57" y="21"/>
                  </a:cubicBezTo>
                  <a:cubicBezTo>
                    <a:pt x="47" y="21"/>
                    <a:pt x="39" y="26"/>
                    <a:pt x="32" y="35"/>
                  </a:cubicBezTo>
                  <a:cubicBezTo>
                    <a:pt x="26" y="45"/>
                    <a:pt x="23" y="58"/>
                    <a:pt x="23" y="73"/>
                  </a:cubicBezTo>
                  <a:cubicBezTo>
                    <a:pt x="23" y="146"/>
                    <a:pt x="23" y="146"/>
                    <a:pt x="23" y="146"/>
                  </a:cubicBezTo>
                  <a:cubicBezTo>
                    <a:pt x="0" y="146"/>
                    <a:pt x="0" y="146"/>
                    <a:pt x="0" y="146"/>
                  </a:cubicBezTo>
                  <a:cubicBezTo>
                    <a:pt x="0" y="2"/>
                    <a:pt x="0" y="2"/>
                    <a:pt x="0" y="2"/>
                  </a:cubicBezTo>
                  <a:cubicBezTo>
                    <a:pt x="23" y="2"/>
                    <a:pt x="23" y="2"/>
                    <a:pt x="23" y="2"/>
                  </a:cubicBezTo>
                  <a:cubicBezTo>
                    <a:pt x="23" y="32"/>
                    <a:pt x="23" y="32"/>
                    <a:pt x="23" y="32"/>
                  </a:cubicBezTo>
                  <a:cubicBezTo>
                    <a:pt x="23" y="32"/>
                    <a:pt x="23" y="32"/>
                    <a:pt x="23" y="32"/>
                  </a:cubicBezTo>
                  <a:cubicBezTo>
                    <a:pt x="26" y="22"/>
                    <a:pt x="31" y="14"/>
                    <a:pt x="38" y="8"/>
                  </a:cubicBezTo>
                  <a:cubicBezTo>
                    <a:pt x="45" y="3"/>
                    <a:pt x="52" y="0"/>
                    <a:pt x="61" y="0"/>
                  </a:cubicBezTo>
                  <a:cubicBezTo>
                    <a:pt x="67" y="0"/>
                    <a:pt x="71" y="0"/>
                    <a:pt x="75" y="2"/>
                  </a:cubicBezTo>
                  <a:lnTo>
                    <a:pt x="7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grpSp>
      <p:sp>
        <p:nvSpPr>
          <p:cNvPr id="40" name="Rectangle 39"/>
          <p:cNvSpPr/>
          <p:nvPr/>
        </p:nvSpPr>
        <p:spPr bwMode="auto">
          <a:xfrm>
            <a:off x="5048106" y="1712687"/>
            <a:ext cx="2340267" cy="3280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Release management </a:t>
            </a:r>
            <a:b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b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for Visual Studio</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Automation service</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PowerShell</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WAML</a:t>
            </a:r>
          </a:p>
          <a:p>
            <a:pPr defTabSz="932472" fontAlgn="base">
              <a:lnSpc>
                <a:spcPct val="90000"/>
              </a:lnSpc>
              <a:spcBef>
                <a:spcPts val="1200"/>
              </a:spcBef>
              <a:spcAft>
                <a:spcPct val="0"/>
              </a:spcAft>
            </a:pPr>
            <a:endPar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endParaRPr>
          </a:p>
          <a:p>
            <a:pPr defTabSz="932472" fontAlgn="base">
              <a:lnSpc>
                <a:spcPct val="90000"/>
              </a:lnSpc>
              <a:spcBef>
                <a:spcPts val="1200"/>
              </a:spcBef>
              <a:spcAft>
                <a:spcPct val="0"/>
              </a:spcAft>
            </a:pPr>
            <a:endPar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endParaRPr>
          </a:p>
          <a:p>
            <a:pPr defTabSz="932472" fontAlgn="base">
              <a:lnSpc>
                <a:spcPct val="90000"/>
              </a:lnSpc>
              <a:spcBef>
                <a:spcPts val="1200"/>
              </a:spcBef>
              <a:spcAft>
                <a:spcPct val="0"/>
              </a:spcAft>
            </a:pPr>
            <a:r>
              <a:rPr lang="en-US" sz="1400" dirty="0" err="1">
                <a:gradFill>
                  <a:gsLst>
                    <a:gs pos="84956">
                      <a:srgbClr val="FFFFFF"/>
                    </a:gs>
                    <a:gs pos="41000">
                      <a:srgbClr val="FFFFFF"/>
                    </a:gs>
                  </a:gsLst>
                  <a:lin ang="5400000" scaled="0"/>
                </a:gradFill>
                <a:ea typeface="Segoe UI" pitchFamily="34" charset="0"/>
                <a:cs typeface="Segoe UI Semibold" panose="020B0702040204020203" pitchFamily="34" charset="0"/>
              </a:rPr>
              <a:t>xPlat</a:t>
            </a: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 CLI</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Azure resource management</a:t>
            </a:r>
          </a:p>
          <a:p>
            <a:pPr defTabSz="932472" fontAlgn="base">
              <a:lnSpc>
                <a:spcPct val="90000"/>
              </a:lnSpc>
              <a:spcBef>
                <a:spcPct val="0"/>
              </a:spcBef>
              <a:spcAft>
                <a:spcPct val="0"/>
              </a:spcAft>
            </a:pPr>
            <a:endParaRPr lang="en-US" sz="1400" dirty="0">
              <a:gradFill>
                <a:gsLst>
                  <a:gs pos="14159">
                    <a:srgbClr val="505050"/>
                  </a:gs>
                  <a:gs pos="41000">
                    <a:srgbClr val="505050"/>
                  </a:gs>
                </a:gsLst>
                <a:lin ang="5400000" scaled="0"/>
              </a:gradFill>
              <a:ea typeface="Segoe UI" pitchFamily="34" charset="0"/>
              <a:cs typeface="Segoe UI Semibold" panose="020B0702040204020203" pitchFamily="34" charset="0"/>
            </a:endParaRPr>
          </a:p>
        </p:txBody>
      </p:sp>
      <p:grpSp>
        <p:nvGrpSpPr>
          <p:cNvPr id="41" name="Group 25"/>
          <p:cNvGrpSpPr>
            <a:grpSpLocks noChangeAspect="1"/>
          </p:cNvGrpSpPr>
          <p:nvPr/>
        </p:nvGrpSpPr>
        <p:grpSpPr bwMode="auto">
          <a:xfrm>
            <a:off x="5220159" y="3740347"/>
            <a:ext cx="1256842" cy="152311"/>
            <a:chOff x="-1699" y="1488"/>
            <a:chExt cx="11074" cy="1342"/>
          </a:xfrm>
        </p:grpSpPr>
        <p:sp>
          <p:nvSpPr>
            <p:cNvPr id="42"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3"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4"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5"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6"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7"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8"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49"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0"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1"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2"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3"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4"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55"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grpSp>
      <p:grpSp>
        <p:nvGrpSpPr>
          <p:cNvPr id="58" name="Group 57"/>
          <p:cNvGrpSpPr/>
          <p:nvPr/>
        </p:nvGrpSpPr>
        <p:grpSpPr>
          <a:xfrm>
            <a:off x="2872693" y="1389988"/>
            <a:ext cx="1919800" cy="226378"/>
            <a:chOff x="2880493" y="1336648"/>
            <a:chExt cx="1919800" cy="226378"/>
          </a:xfrm>
        </p:grpSpPr>
        <p:sp>
          <p:nvSpPr>
            <p:cNvPr id="56" name="Freeform 55"/>
            <p:cNvSpPr>
              <a:spLocks noChangeAspect="1" noEditPoints="1"/>
            </p:cNvSpPr>
            <p:nvPr/>
          </p:nvSpPr>
          <p:spPr bwMode="auto">
            <a:xfrm>
              <a:off x="2880493" y="1336648"/>
              <a:ext cx="1280027" cy="226378"/>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96"/>
              <a:endParaRPr lang="en-US" sz="1768">
                <a:solidFill>
                  <a:srgbClr val="FFFFFF"/>
                </a:solidFill>
              </a:endParaRPr>
            </a:p>
          </p:txBody>
        </p:sp>
        <p:sp>
          <p:nvSpPr>
            <p:cNvPr id="57" name="Rectangle 56"/>
            <p:cNvSpPr/>
            <p:nvPr/>
          </p:nvSpPr>
          <p:spPr bwMode="auto">
            <a:xfrm>
              <a:off x="4204108" y="1352767"/>
              <a:ext cx="596185" cy="195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Online</a:t>
              </a:r>
            </a:p>
          </p:txBody>
        </p:sp>
      </p:grpSp>
      <p:sp>
        <p:nvSpPr>
          <p:cNvPr id="59" name="Rectangle 58"/>
          <p:cNvSpPr/>
          <p:nvPr/>
        </p:nvSpPr>
        <p:spPr bwMode="auto">
          <a:xfrm>
            <a:off x="2661372" y="1712687"/>
            <a:ext cx="2340267" cy="13273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Team foundation server</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Microsoft Test Manager</a:t>
            </a:r>
          </a:p>
          <a:p>
            <a:pPr defTabSz="932472" fontAlgn="base">
              <a:lnSpc>
                <a:spcPct val="90000"/>
              </a:lnSpc>
              <a:spcBef>
                <a:spcPts val="1200"/>
              </a:spcBef>
              <a:spcAft>
                <a:spcPct val="0"/>
              </a:spcAft>
            </a:pPr>
            <a:r>
              <a:rPr lang="en-US" sz="1400" dirty="0">
                <a:gradFill>
                  <a:gsLst>
                    <a:gs pos="84956">
                      <a:srgbClr val="FFFFFF"/>
                    </a:gs>
                    <a:gs pos="41000">
                      <a:srgbClr val="FFFFFF"/>
                    </a:gs>
                  </a:gsLst>
                  <a:lin ang="5400000" scaled="0"/>
                </a:gradFill>
                <a:ea typeface="Segoe UI" pitchFamily="34" charset="0"/>
                <a:cs typeface="Segoe UI Semibold" panose="020B0702040204020203" pitchFamily="34" charset="0"/>
              </a:rPr>
              <a:t>Microsoft Monitoring Agent</a:t>
            </a:r>
          </a:p>
        </p:txBody>
      </p:sp>
      <p:grpSp>
        <p:nvGrpSpPr>
          <p:cNvPr id="60" name="Group 59"/>
          <p:cNvGrpSpPr/>
          <p:nvPr/>
        </p:nvGrpSpPr>
        <p:grpSpPr>
          <a:xfrm>
            <a:off x="2872693" y="3661629"/>
            <a:ext cx="1919800" cy="226378"/>
            <a:chOff x="2880493" y="1336648"/>
            <a:chExt cx="1919800" cy="226378"/>
          </a:xfrm>
        </p:grpSpPr>
        <p:sp>
          <p:nvSpPr>
            <p:cNvPr id="61" name="Freeform 60"/>
            <p:cNvSpPr>
              <a:spLocks noChangeAspect="1" noEditPoints="1"/>
            </p:cNvSpPr>
            <p:nvPr/>
          </p:nvSpPr>
          <p:spPr bwMode="auto">
            <a:xfrm>
              <a:off x="2880493" y="1336648"/>
              <a:ext cx="1280027" cy="226378"/>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96"/>
              <a:endParaRPr lang="en-US" sz="1768">
                <a:solidFill>
                  <a:srgbClr val="FFFFFF"/>
                </a:solidFill>
              </a:endParaRPr>
            </a:p>
          </p:txBody>
        </p:sp>
        <p:sp>
          <p:nvSpPr>
            <p:cNvPr id="62" name="Rectangle 61"/>
            <p:cNvSpPr/>
            <p:nvPr/>
          </p:nvSpPr>
          <p:spPr bwMode="auto">
            <a:xfrm>
              <a:off x="4204108" y="1352767"/>
              <a:ext cx="596185" cy="195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Online</a:t>
              </a:r>
            </a:p>
          </p:txBody>
        </p:sp>
      </p:grpSp>
      <p:sp>
        <p:nvSpPr>
          <p:cNvPr id="63" name="Rectangle 62"/>
          <p:cNvSpPr/>
          <p:nvPr/>
        </p:nvSpPr>
        <p:spPr bwMode="auto">
          <a:xfrm>
            <a:off x="2660933" y="3913407"/>
            <a:ext cx="2340267" cy="13273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Team foundation server</a:t>
            </a:r>
          </a:p>
          <a:p>
            <a:pPr defTabSz="932472" fontAlgn="base">
              <a:lnSpc>
                <a:spcPct val="90000"/>
              </a:lnSpc>
              <a:spcBef>
                <a:spcPts val="1200"/>
              </a:spcBef>
              <a:spcAft>
                <a:spcPct val="0"/>
              </a:spcAft>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Release management </a:t>
            </a:r>
            <a:b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b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for Visual Studio</a:t>
            </a:r>
          </a:p>
        </p:txBody>
      </p:sp>
      <p:sp>
        <p:nvSpPr>
          <p:cNvPr id="64" name="Rectangle 63"/>
          <p:cNvSpPr/>
          <p:nvPr/>
        </p:nvSpPr>
        <p:spPr bwMode="auto">
          <a:xfrm>
            <a:off x="274639" y="1223545"/>
            <a:ext cx="2340267" cy="2263463"/>
          </a:xfrm>
          <a:prstGeom prst="rect">
            <a:avLst/>
          </a:prstGeom>
          <a:solidFill>
            <a:srgbClr val="EC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65" name="Group 75"/>
          <p:cNvGrpSpPr>
            <a:grpSpLocks noChangeAspect="1"/>
          </p:cNvGrpSpPr>
          <p:nvPr/>
        </p:nvGrpSpPr>
        <p:grpSpPr bwMode="auto">
          <a:xfrm>
            <a:off x="10027219" y="1421920"/>
            <a:ext cx="1928970" cy="194446"/>
            <a:chOff x="476" y="1821"/>
            <a:chExt cx="6726" cy="678"/>
          </a:xfrm>
          <a:solidFill>
            <a:schemeClr val="bg1"/>
          </a:solidFill>
        </p:grpSpPr>
        <p:sp>
          <p:nvSpPr>
            <p:cNvPr id="66" name="Freeform 76"/>
            <p:cNvSpPr>
              <a:spLocks/>
            </p:cNvSpPr>
            <p:nvPr/>
          </p:nvSpPr>
          <p:spPr bwMode="auto">
            <a:xfrm>
              <a:off x="476" y="1857"/>
              <a:ext cx="485" cy="480"/>
            </a:xfrm>
            <a:custGeom>
              <a:avLst/>
              <a:gdLst>
                <a:gd name="T0" fmla="*/ 205 w 205"/>
                <a:gd name="T1" fmla="*/ 201 h 201"/>
                <a:gd name="T2" fmla="*/ 182 w 205"/>
                <a:gd name="T3" fmla="*/ 201 h 201"/>
                <a:gd name="T4" fmla="*/ 182 w 205"/>
                <a:gd name="T5" fmla="*/ 66 h 201"/>
                <a:gd name="T6" fmla="*/ 184 w 205"/>
                <a:gd name="T7" fmla="*/ 27 h 201"/>
                <a:gd name="T8" fmla="*/ 183 w 205"/>
                <a:gd name="T9" fmla="*/ 27 h 201"/>
                <a:gd name="T10" fmla="*/ 177 w 205"/>
                <a:gd name="T11" fmla="*/ 46 h 201"/>
                <a:gd name="T12" fmla="*/ 108 w 205"/>
                <a:gd name="T13" fmla="*/ 201 h 201"/>
                <a:gd name="T14" fmla="*/ 97 w 205"/>
                <a:gd name="T15" fmla="*/ 201 h 201"/>
                <a:gd name="T16" fmla="*/ 28 w 205"/>
                <a:gd name="T17" fmla="*/ 48 h 201"/>
                <a:gd name="T18" fmla="*/ 22 w 205"/>
                <a:gd name="T19" fmla="*/ 27 h 201"/>
                <a:gd name="T20" fmla="*/ 21 w 205"/>
                <a:gd name="T21" fmla="*/ 27 h 201"/>
                <a:gd name="T22" fmla="*/ 22 w 205"/>
                <a:gd name="T23" fmla="*/ 66 h 201"/>
                <a:gd name="T24" fmla="*/ 22 w 205"/>
                <a:gd name="T25" fmla="*/ 201 h 201"/>
                <a:gd name="T26" fmla="*/ 0 w 205"/>
                <a:gd name="T27" fmla="*/ 201 h 201"/>
                <a:gd name="T28" fmla="*/ 0 w 205"/>
                <a:gd name="T29" fmla="*/ 0 h 201"/>
                <a:gd name="T30" fmla="*/ 31 w 205"/>
                <a:gd name="T31" fmla="*/ 0 h 201"/>
                <a:gd name="T32" fmla="*/ 93 w 205"/>
                <a:gd name="T33" fmla="*/ 140 h 201"/>
                <a:gd name="T34" fmla="*/ 102 w 205"/>
                <a:gd name="T35" fmla="*/ 165 h 201"/>
                <a:gd name="T36" fmla="*/ 103 w 205"/>
                <a:gd name="T37" fmla="*/ 165 h 201"/>
                <a:gd name="T38" fmla="*/ 113 w 205"/>
                <a:gd name="T39" fmla="*/ 140 h 201"/>
                <a:gd name="T40" fmla="*/ 176 w 205"/>
                <a:gd name="T41" fmla="*/ 0 h 201"/>
                <a:gd name="T42" fmla="*/ 205 w 205"/>
                <a:gd name="T43" fmla="*/ 0 h 201"/>
                <a:gd name="T44" fmla="*/ 205 w 205"/>
                <a:gd name="T4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201">
                  <a:moveTo>
                    <a:pt x="205" y="201"/>
                  </a:moveTo>
                  <a:cubicBezTo>
                    <a:pt x="182" y="201"/>
                    <a:pt x="182" y="201"/>
                    <a:pt x="182" y="201"/>
                  </a:cubicBezTo>
                  <a:cubicBezTo>
                    <a:pt x="182" y="66"/>
                    <a:pt x="182" y="66"/>
                    <a:pt x="182" y="66"/>
                  </a:cubicBezTo>
                  <a:cubicBezTo>
                    <a:pt x="182" y="55"/>
                    <a:pt x="182" y="42"/>
                    <a:pt x="184" y="27"/>
                  </a:cubicBezTo>
                  <a:cubicBezTo>
                    <a:pt x="183" y="27"/>
                    <a:pt x="183" y="27"/>
                    <a:pt x="183" y="27"/>
                  </a:cubicBezTo>
                  <a:cubicBezTo>
                    <a:pt x="181" y="36"/>
                    <a:pt x="179" y="42"/>
                    <a:pt x="177" y="46"/>
                  </a:cubicBezTo>
                  <a:cubicBezTo>
                    <a:pt x="108" y="201"/>
                    <a:pt x="108" y="201"/>
                    <a:pt x="108" y="201"/>
                  </a:cubicBezTo>
                  <a:cubicBezTo>
                    <a:pt x="97" y="201"/>
                    <a:pt x="97" y="201"/>
                    <a:pt x="97" y="201"/>
                  </a:cubicBezTo>
                  <a:cubicBezTo>
                    <a:pt x="28" y="48"/>
                    <a:pt x="28" y="48"/>
                    <a:pt x="28" y="48"/>
                  </a:cubicBezTo>
                  <a:cubicBezTo>
                    <a:pt x="26" y="43"/>
                    <a:pt x="24" y="36"/>
                    <a:pt x="22" y="27"/>
                  </a:cubicBezTo>
                  <a:cubicBezTo>
                    <a:pt x="21" y="27"/>
                    <a:pt x="21" y="27"/>
                    <a:pt x="21" y="27"/>
                  </a:cubicBezTo>
                  <a:cubicBezTo>
                    <a:pt x="22" y="35"/>
                    <a:pt x="22" y="48"/>
                    <a:pt x="22" y="66"/>
                  </a:cubicBezTo>
                  <a:cubicBezTo>
                    <a:pt x="22" y="201"/>
                    <a:pt x="22" y="201"/>
                    <a:pt x="22" y="201"/>
                  </a:cubicBezTo>
                  <a:cubicBezTo>
                    <a:pt x="0" y="201"/>
                    <a:pt x="0" y="201"/>
                    <a:pt x="0" y="201"/>
                  </a:cubicBezTo>
                  <a:cubicBezTo>
                    <a:pt x="0" y="0"/>
                    <a:pt x="0" y="0"/>
                    <a:pt x="0" y="0"/>
                  </a:cubicBezTo>
                  <a:cubicBezTo>
                    <a:pt x="31" y="0"/>
                    <a:pt x="31" y="0"/>
                    <a:pt x="31" y="0"/>
                  </a:cubicBezTo>
                  <a:cubicBezTo>
                    <a:pt x="93" y="140"/>
                    <a:pt x="93" y="140"/>
                    <a:pt x="93" y="140"/>
                  </a:cubicBezTo>
                  <a:cubicBezTo>
                    <a:pt x="97" y="151"/>
                    <a:pt x="100" y="159"/>
                    <a:pt x="102" y="165"/>
                  </a:cubicBezTo>
                  <a:cubicBezTo>
                    <a:pt x="103" y="165"/>
                    <a:pt x="103" y="165"/>
                    <a:pt x="103" y="165"/>
                  </a:cubicBezTo>
                  <a:cubicBezTo>
                    <a:pt x="108" y="152"/>
                    <a:pt x="111" y="143"/>
                    <a:pt x="113" y="140"/>
                  </a:cubicBezTo>
                  <a:cubicBezTo>
                    <a:pt x="176" y="0"/>
                    <a:pt x="176" y="0"/>
                    <a:pt x="176" y="0"/>
                  </a:cubicBezTo>
                  <a:cubicBezTo>
                    <a:pt x="205" y="0"/>
                    <a:pt x="205" y="0"/>
                    <a:pt x="205" y="0"/>
                  </a:cubicBezTo>
                  <a:lnTo>
                    <a:pt x="20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67" name="Freeform 77"/>
            <p:cNvSpPr>
              <a:spLocks noEditPoints="1"/>
            </p:cNvSpPr>
            <p:nvPr/>
          </p:nvSpPr>
          <p:spPr bwMode="auto">
            <a:xfrm>
              <a:off x="1053" y="1835"/>
              <a:ext cx="71" cy="502"/>
            </a:xfrm>
            <a:custGeom>
              <a:avLst/>
              <a:gdLst>
                <a:gd name="T0" fmla="*/ 30 w 30"/>
                <a:gd name="T1" fmla="*/ 15 h 210"/>
                <a:gd name="T2" fmla="*/ 26 w 30"/>
                <a:gd name="T3" fmla="*/ 26 h 210"/>
                <a:gd name="T4" fmla="*/ 15 w 30"/>
                <a:gd name="T5" fmla="*/ 30 h 210"/>
                <a:gd name="T6" fmla="*/ 4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6"/>
                  </a:cubicBezTo>
                  <a:cubicBezTo>
                    <a:pt x="23" y="28"/>
                    <a:pt x="19" y="30"/>
                    <a:pt x="15" y="30"/>
                  </a:cubicBezTo>
                  <a:cubicBezTo>
                    <a:pt x="11" y="30"/>
                    <a:pt x="7" y="28"/>
                    <a:pt x="4" y="26"/>
                  </a:cubicBezTo>
                  <a:cubicBezTo>
                    <a:pt x="2" y="23"/>
                    <a:pt x="0" y="19"/>
                    <a:pt x="0" y="15"/>
                  </a:cubicBezTo>
                  <a:cubicBezTo>
                    <a:pt x="0" y="11"/>
                    <a:pt x="2" y="7"/>
                    <a:pt x="4" y="4"/>
                  </a:cubicBezTo>
                  <a:cubicBezTo>
                    <a:pt x="7" y="1"/>
                    <a:pt x="11" y="0"/>
                    <a:pt x="15" y="0"/>
                  </a:cubicBezTo>
                  <a:cubicBezTo>
                    <a:pt x="19"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68" name="Freeform 78"/>
            <p:cNvSpPr>
              <a:spLocks/>
            </p:cNvSpPr>
            <p:nvPr/>
          </p:nvSpPr>
          <p:spPr bwMode="auto">
            <a:xfrm>
              <a:off x="1181" y="1986"/>
              <a:ext cx="258" cy="360"/>
            </a:xfrm>
            <a:custGeom>
              <a:avLst/>
              <a:gdLst>
                <a:gd name="T0" fmla="*/ 108 w 109"/>
                <a:gd name="T1" fmla="*/ 141 h 151"/>
                <a:gd name="T2" fmla="*/ 69 w 109"/>
                <a:gd name="T3" fmla="*/ 151 h 151"/>
                <a:gd name="T4" fmla="*/ 33 w 109"/>
                <a:gd name="T5" fmla="*/ 142 h 151"/>
                <a:gd name="T6" fmla="*/ 9 w 109"/>
                <a:gd name="T7" fmla="*/ 116 h 151"/>
                <a:gd name="T8" fmla="*/ 0 w 109"/>
                <a:gd name="T9" fmla="*/ 79 h 151"/>
                <a:gd name="T10" fmla="*/ 21 w 109"/>
                <a:gd name="T11" fmla="*/ 21 h 151"/>
                <a:gd name="T12" fmla="*/ 75 w 109"/>
                <a:gd name="T13" fmla="*/ 0 h 151"/>
                <a:gd name="T14" fmla="*/ 109 w 109"/>
                <a:gd name="T15" fmla="*/ 7 h 151"/>
                <a:gd name="T16" fmla="*/ 109 w 109"/>
                <a:gd name="T17" fmla="*/ 31 h 151"/>
                <a:gd name="T18" fmla="*/ 74 w 109"/>
                <a:gd name="T19" fmla="*/ 20 h 151"/>
                <a:gd name="T20" fmla="*/ 38 w 109"/>
                <a:gd name="T21" fmla="*/ 35 h 151"/>
                <a:gd name="T22" fmla="*/ 24 w 109"/>
                <a:gd name="T23" fmla="*/ 77 h 151"/>
                <a:gd name="T24" fmla="*/ 37 w 109"/>
                <a:gd name="T25" fmla="*/ 117 h 151"/>
                <a:gd name="T26" fmla="*/ 73 w 109"/>
                <a:gd name="T27" fmla="*/ 131 h 151"/>
                <a:gd name="T28" fmla="*/ 108 w 109"/>
                <a:gd name="T29" fmla="*/ 119 h 151"/>
                <a:gd name="T30" fmla="*/ 108 w 109"/>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1">
                  <a:moveTo>
                    <a:pt x="108" y="141"/>
                  </a:moveTo>
                  <a:cubicBezTo>
                    <a:pt x="97" y="147"/>
                    <a:pt x="84" y="151"/>
                    <a:pt x="69" y="151"/>
                  </a:cubicBezTo>
                  <a:cubicBezTo>
                    <a:pt x="56" y="151"/>
                    <a:pt x="44" y="148"/>
                    <a:pt x="33" y="142"/>
                  </a:cubicBezTo>
                  <a:cubicBezTo>
                    <a:pt x="23" y="136"/>
                    <a:pt x="15" y="127"/>
                    <a:pt x="9" y="116"/>
                  </a:cubicBezTo>
                  <a:cubicBezTo>
                    <a:pt x="3" y="105"/>
                    <a:pt x="0" y="93"/>
                    <a:pt x="0" y="79"/>
                  </a:cubicBezTo>
                  <a:cubicBezTo>
                    <a:pt x="0" y="55"/>
                    <a:pt x="7" y="36"/>
                    <a:pt x="21" y="21"/>
                  </a:cubicBezTo>
                  <a:cubicBezTo>
                    <a:pt x="34" y="7"/>
                    <a:pt x="53" y="0"/>
                    <a:pt x="75" y="0"/>
                  </a:cubicBezTo>
                  <a:cubicBezTo>
                    <a:pt x="88" y="0"/>
                    <a:pt x="99" y="2"/>
                    <a:pt x="109" y="7"/>
                  </a:cubicBezTo>
                  <a:cubicBezTo>
                    <a:pt x="109" y="31"/>
                    <a:pt x="109" y="31"/>
                    <a:pt x="109" y="31"/>
                  </a:cubicBezTo>
                  <a:cubicBezTo>
                    <a:pt x="98" y="23"/>
                    <a:pt x="86" y="20"/>
                    <a:pt x="74" y="20"/>
                  </a:cubicBezTo>
                  <a:cubicBezTo>
                    <a:pt x="59" y="20"/>
                    <a:pt x="47" y="25"/>
                    <a:pt x="38" y="35"/>
                  </a:cubicBezTo>
                  <a:cubicBezTo>
                    <a:pt x="29" y="46"/>
                    <a:pt x="24" y="60"/>
                    <a:pt x="24" y="77"/>
                  </a:cubicBezTo>
                  <a:cubicBezTo>
                    <a:pt x="24" y="94"/>
                    <a:pt x="28" y="107"/>
                    <a:pt x="37" y="117"/>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69" name="Freeform 79"/>
            <p:cNvSpPr>
              <a:spLocks/>
            </p:cNvSpPr>
            <p:nvPr/>
          </p:nvSpPr>
          <p:spPr bwMode="auto">
            <a:xfrm>
              <a:off x="1500" y="1988"/>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3"/>
                    <a:pt x="66" y="21"/>
                    <a:pt x="58" y="21"/>
                  </a:cubicBezTo>
                  <a:cubicBezTo>
                    <a:pt x="48" y="21"/>
                    <a:pt x="39" y="26"/>
                    <a:pt x="33" y="35"/>
                  </a:cubicBezTo>
                  <a:cubicBezTo>
                    <a:pt x="27" y="45"/>
                    <a:pt x="24" y="58"/>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0" name="Freeform 80"/>
            <p:cNvSpPr>
              <a:spLocks noEditPoints="1"/>
            </p:cNvSpPr>
            <p:nvPr/>
          </p:nvSpPr>
          <p:spPr bwMode="auto">
            <a:xfrm>
              <a:off x="1685" y="1986"/>
              <a:ext cx="335" cy="360"/>
            </a:xfrm>
            <a:custGeom>
              <a:avLst/>
              <a:gdLst>
                <a:gd name="T0" fmla="*/ 142 w 142"/>
                <a:gd name="T1" fmla="*/ 75 h 151"/>
                <a:gd name="T2" fmla="*/ 122 w 142"/>
                <a:gd name="T3" fmla="*/ 130 h 151"/>
                <a:gd name="T4" fmla="*/ 70 w 142"/>
                <a:gd name="T5" fmla="*/ 151 h 151"/>
                <a:gd name="T6" fmla="*/ 19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8 w 142"/>
                <a:gd name="T19" fmla="*/ 76 h 151"/>
                <a:gd name="T20" fmla="*/ 106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6 w 142"/>
                <a:gd name="T33" fmla="*/ 117 h 151"/>
                <a:gd name="T34" fmla="*/ 118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5" y="116"/>
                    <a:pt x="122" y="130"/>
                  </a:cubicBezTo>
                  <a:cubicBezTo>
                    <a:pt x="109" y="144"/>
                    <a:pt x="92" y="151"/>
                    <a:pt x="70" y="151"/>
                  </a:cubicBezTo>
                  <a:cubicBezTo>
                    <a:pt x="49" y="151"/>
                    <a:pt x="32" y="144"/>
                    <a:pt x="19"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8" y="76"/>
                  </a:moveTo>
                  <a:cubicBezTo>
                    <a:pt x="118" y="58"/>
                    <a:pt x="114" y="44"/>
                    <a:pt x="106" y="34"/>
                  </a:cubicBezTo>
                  <a:cubicBezTo>
                    <a:pt x="98" y="24"/>
                    <a:pt x="87" y="20"/>
                    <a:pt x="72" y="20"/>
                  </a:cubicBezTo>
                  <a:cubicBezTo>
                    <a:pt x="57" y="20"/>
                    <a:pt x="45" y="24"/>
                    <a:pt x="37" y="34"/>
                  </a:cubicBezTo>
                  <a:cubicBezTo>
                    <a:pt x="28" y="44"/>
                    <a:pt x="24" y="58"/>
                    <a:pt x="24" y="76"/>
                  </a:cubicBezTo>
                  <a:cubicBezTo>
                    <a:pt x="24" y="93"/>
                    <a:pt x="28" y="107"/>
                    <a:pt x="37" y="117"/>
                  </a:cubicBezTo>
                  <a:cubicBezTo>
                    <a:pt x="45" y="126"/>
                    <a:pt x="57" y="131"/>
                    <a:pt x="72" y="131"/>
                  </a:cubicBezTo>
                  <a:cubicBezTo>
                    <a:pt x="87" y="131"/>
                    <a:pt x="98" y="126"/>
                    <a:pt x="106" y="117"/>
                  </a:cubicBezTo>
                  <a:cubicBezTo>
                    <a:pt x="114" y="107"/>
                    <a:pt x="118" y="94"/>
                    <a:pt x="11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1" name="Freeform 81"/>
            <p:cNvSpPr>
              <a:spLocks/>
            </p:cNvSpPr>
            <p:nvPr/>
          </p:nvSpPr>
          <p:spPr bwMode="auto">
            <a:xfrm>
              <a:off x="2063" y="1986"/>
              <a:ext cx="208" cy="360"/>
            </a:xfrm>
            <a:custGeom>
              <a:avLst/>
              <a:gdLst>
                <a:gd name="T0" fmla="*/ 88 w 88"/>
                <a:gd name="T1" fmla="*/ 109 h 151"/>
                <a:gd name="T2" fmla="*/ 74 w 88"/>
                <a:gd name="T3" fmla="*/ 139 h 151"/>
                <a:gd name="T4" fmla="*/ 36 w 88"/>
                <a:gd name="T5" fmla="*/ 151 h 151"/>
                <a:gd name="T6" fmla="*/ 0 w 88"/>
                <a:gd name="T7" fmla="*/ 142 h 151"/>
                <a:gd name="T8" fmla="*/ 0 w 88"/>
                <a:gd name="T9" fmla="*/ 117 h 151"/>
                <a:gd name="T10" fmla="*/ 37 w 88"/>
                <a:gd name="T11" fmla="*/ 131 h 151"/>
                <a:gd name="T12" fmla="*/ 65 w 88"/>
                <a:gd name="T13" fmla="*/ 111 h 151"/>
                <a:gd name="T14" fmla="*/ 60 w 88"/>
                <a:gd name="T15" fmla="*/ 98 h 151"/>
                <a:gd name="T16" fmla="*/ 35 w 88"/>
                <a:gd name="T17" fmla="*/ 84 h 151"/>
                <a:gd name="T18" fmla="*/ 8 w 88"/>
                <a:gd name="T19" fmla="*/ 66 h 151"/>
                <a:gd name="T20" fmla="*/ 0 w 88"/>
                <a:gd name="T21" fmla="*/ 42 h 151"/>
                <a:gd name="T22" fmla="*/ 15 w 88"/>
                <a:gd name="T23" fmla="*/ 12 h 151"/>
                <a:gd name="T24" fmla="*/ 51 w 88"/>
                <a:gd name="T25" fmla="*/ 0 h 151"/>
                <a:gd name="T26" fmla="*/ 82 w 88"/>
                <a:gd name="T27" fmla="*/ 7 h 151"/>
                <a:gd name="T28" fmla="*/ 82 w 88"/>
                <a:gd name="T29" fmla="*/ 30 h 151"/>
                <a:gd name="T30" fmla="*/ 49 w 88"/>
                <a:gd name="T31" fmla="*/ 20 h 151"/>
                <a:gd name="T32" fmla="*/ 31 w 88"/>
                <a:gd name="T33" fmla="*/ 25 h 151"/>
                <a:gd name="T34" fmla="*/ 24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4" y="131"/>
                    <a:pt x="74" y="139"/>
                  </a:cubicBezTo>
                  <a:cubicBezTo>
                    <a:pt x="64" y="147"/>
                    <a:pt x="52" y="151"/>
                    <a:pt x="36" y="151"/>
                  </a:cubicBezTo>
                  <a:cubicBezTo>
                    <a:pt x="22" y="151"/>
                    <a:pt x="10" y="148"/>
                    <a:pt x="0" y="142"/>
                  </a:cubicBezTo>
                  <a:cubicBezTo>
                    <a:pt x="0" y="117"/>
                    <a:pt x="0" y="117"/>
                    <a:pt x="0" y="117"/>
                  </a:cubicBezTo>
                  <a:cubicBezTo>
                    <a:pt x="11" y="127"/>
                    <a:pt x="24" y="131"/>
                    <a:pt x="37" y="131"/>
                  </a:cubicBezTo>
                  <a:cubicBezTo>
                    <a:pt x="56" y="131"/>
                    <a:pt x="65" y="124"/>
                    <a:pt x="65" y="111"/>
                  </a:cubicBezTo>
                  <a:cubicBezTo>
                    <a:pt x="65" y="106"/>
                    <a:pt x="63" y="101"/>
                    <a:pt x="60" y="98"/>
                  </a:cubicBezTo>
                  <a:cubicBezTo>
                    <a:pt x="56" y="94"/>
                    <a:pt x="48" y="90"/>
                    <a:pt x="35" y="84"/>
                  </a:cubicBezTo>
                  <a:cubicBezTo>
                    <a:pt x="22" y="79"/>
                    <a:pt x="13" y="73"/>
                    <a:pt x="8" y="66"/>
                  </a:cubicBezTo>
                  <a:cubicBezTo>
                    <a:pt x="3" y="60"/>
                    <a:pt x="0" y="52"/>
                    <a:pt x="0" y="42"/>
                  </a:cubicBezTo>
                  <a:cubicBezTo>
                    <a:pt x="0" y="30"/>
                    <a:pt x="5" y="20"/>
                    <a:pt x="15" y="12"/>
                  </a:cubicBezTo>
                  <a:cubicBezTo>
                    <a:pt x="24" y="4"/>
                    <a:pt x="36" y="0"/>
                    <a:pt x="51" y="0"/>
                  </a:cubicBezTo>
                  <a:cubicBezTo>
                    <a:pt x="62" y="0"/>
                    <a:pt x="73" y="2"/>
                    <a:pt x="82" y="7"/>
                  </a:cubicBezTo>
                  <a:cubicBezTo>
                    <a:pt x="82" y="30"/>
                    <a:pt x="82" y="30"/>
                    <a:pt x="82" y="30"/>
                  </a:cubicBezTo>
                  <a:cubicBezTo>
                    <a:pt x="72" y="23"/>
                    <a:pt x="62" y="20"/>
                    <a:pt x="49" y="20"/>
                  </a:cubicBezTo>
                  <a:cubicBezTo>
                    <a:pt x="42" y="20"/>
                    <a:pt x="36" y="21"/>
                    <a:pt x="31" y="25"/>
                  </a:cubicBezTo>
                  <a:cubicBezTo>
                    <a:pt x="26" y="29"/>
                    <a:pt x="24" y="34"/>
                    <a:pt x="24" y="40"/>
                  </a:cubicBezTo>
                  <a:cubicBezTo>
                    <a:pt x="24" y="46"/>
                    <a:pt x="26" y="51"/>
                    <a:pt x="29" y="54"/>
                  </a:cubicBezTo>
                  <a:cubicBezTo>
                    <a:pt x="33" y="58"/>
                    <a:pt x="40" y="62"/>
                    <a:pt x="51" y="66"/>
                  </a:cubicBezTo>
                  <a:cubicBezTo>
                    <a:pt x="65" y="72"/>
                    <a:pt x="75" y="78"/>
                    <a:pt x="80" y="85"/>
                  </a:cubicBezTo>
                  <a:cubicBezTo>
                    <a:pt x="86"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2" name="Freeform 82"/>
            <p:cNvSpPr>
              <a:spLocks noEditPoints="1"/>
            </p:cNvSpPr>
            <p:nvPr/>
          </p:nvSpPr>
          <p:spPr bwMode="auto">
            <a:xfrm>
              <a:off x="2307" y="1986"/>
              <a:ext cx="335" cy="360"/>
            </a:xfrm>
            <a:custGeom>
              <a:avLst/>
              <a:gdLst>
                <a:gd name="T0" fmla="*/ 142 w 142"/>
                <a:gd name="T1" fmla="*/ 75 h 151"/>
                <a:gd name="T2" fmla="*/ 123 w 142"/>
                <a:gd name="T3" fmla="*/ 130 h 151"/>
                <a:gd name="T4" fmla="*/ 71 w 142"/>
                <a:gd name="T5" fmla="*/ 151 h 151"/>
                <a:gd name="T6" fmla="*/ 20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9 w 142"/>
                <a:gd name="T19" fmla="*/ 76 h 151"/>
                <a:gd name="T20" fmla="*/ 107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7 w 142"/>
                <a:gd name="T33" fmla="*/ 117 h 151"/>
                <a:gd name="T34" fmla="*/ 119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6" y="116"/>
                    <a:pt x="123" y="130"/>
                  </a:cubicBezTo>
                  <a:cubicBezTo>
                    <a:pt x="110" y="144"/>
                    <a:pt x="92" y="151"/>
                    <a:pt x="71" y="151"/>
                  </a:cubicBezTo>
                  <a:cubicBezTo>
                    <a:pt x="49" y="151"/>
                    <a:pt x="32" y="144"/>
                    <a:pt x="20"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9" y="76"/>
                  </a:moveTo>
                  <a:cubicBezTo>
                    <a:pt x="119" y="58"/>
                    <a:pt x="115" y="44"/>
                    <a:pt x="107" y="34"/>
                  </a:cubicBezTo>
                  <a:cubicBezTo>
                    <a:pt x="99" y="24"/>
                    <a:pt x="87" y="20"/>
                    <a:pt x="72" y="20"/>
                  </a:cubicBezTo>
                  <a:cubicBezTo>
                    <a:pt x="57" y="20"/>
                    <a:pt x="46" y="24"/>
                    <a:pt x="37" y="34"/>
                  </a:cubicBezTo>
                  <a:cubicBezTo>
                    <a:pt x="28" y="44"/>
                    <a:pt x="24" y="58"/>
                    <a:pt x="24" y="76"/>
                  </a:cubicBezTo>
                  <a:cubicBezTo>
                    <a:pt x="24" y="93"/>
                    <a:pt x="28" y="107"/>
                    <a:pt x="37" y="117"/>
                  </a:cubicBezTo>
                  <a:cubicBezTo>
                    <a:pt x="46" y="126"/>
                    <a:pt x="57" y="131"/>
                    <a:pt x="72" y="131"/>
                  </a:cubicBezTo>
                  <a:cubicBezTo>
                    <a:pt x="87" y="131"/>
                    <a:pt x="99" y="126"/>
                    <a:pt x="107" y="117"/>
                  </a:cubicBezTo>
                  <a:cubicBezTo>
                    <a:pt x="115" y="107"/>
                    <a:pt x="119" y="94"/>
                    <a:pt x="11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3" name="Freeform 83"/>
            <p:cNvSpPr>
              <a:spLocks/>
            </p:cNvSpPr>
            <p:nvPr/>
          </p:nvSpPr>
          <p:spPr bwMode="auto">
            <a:xfrm>
              <a:off x="2659" y="1821"/>
              <a:ext cx="206" cy="516"/>
            </a:xfrm>
            <a:custGeom>
              <a:avLst/>
              <a:gdLst>
                <a:gd name="T0" fmla="*/ 87 w 87"/>
                <a:gd name="T1" fmla="*/ 23 h 216"/>
                <a:gd name="T2" fmla="*/ 72 w 87"/>
                <a:gd name="T3" fmla="*/ 20 h 216"/>
                <a:gd name="T4" fmla="*/ 48 w 87"/>
                <a:gd name="T5" fmla="*/ 50 h 216"/>
                <a:gd name="T6" fmla="*/ 48 w 87"/>
                <a:gd name="T7" fmla="*/ 72 h 216"/>
                <a:gd name="T8" fmla="*/ 81 w 87"/>
                <a:gd name="T9" fmla="*/ 72 h 216"/>
                <a:gd name="T10" fmla="*/ 81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7 w 87"/>
                <a:gd name="T29" fmla="*/ 14 h 216"/>
                <a:gd name="T30" fmla="*/ 70 w 87"/>
                <a:gd name="T31" fmla="*/ 0 h 216"/>
                <a:gd name="T32" fmla="*/ 87 w 87"/>
                <a:gd name="T33" fmla="*/ 3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1" y="72"/>
                    <a:pt x="81" y="72"/>
                    <a:pt x="81" y="72"/>
                  </a:cubicBezTo>
                  <a:cubicBezTo>
                    <a:pt x="81" y="92"/>
                    <a:pt x="81" y="92"/>
                    <a:pt x="81"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3"/>
                    <a:pt x="37" y="14"/>
                  </a:cubicBezTo>
                  <a:cubicBezTo>
                    <a:pt x="46" y="5"/>
                    <a:pt x="57" y="0"/>
                    <a:pt x="70" y="0"/>
                  </a:cubicBezTo>
                  <a:cubicBezTo>
                    <a:pt x="77" y="0"/>
                    <a:pt x="83" y="1"/>
                    <a:pt x="87" y="3"/>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4" name="Freeform 84"/>
            <p:cNvSpPr>
              <a:spLocks/>
            </p:cNvSpPr>
            <p:nvPr/>
          </p:nvSpPr>
          <p:spPr bwMode="auto">
            <a:xfrm>
              <a:off x="2851" y="1892"/>
              <a:ext cx="198"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9"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2"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5" name="Freeform 85"/>
            <p:cNvSpPr>
              <a:spLocks/>
            </p:cNvSpPr>
            <p:nvPr/>
          </p:nvSpPr>
          <p:spPr bwMode="auto">
            <a:xfrm>
              <a:off x="3229" y="1847"/>
              <a:ext cx="265" cy="499"/>
            </a:xfrm>
            <a:custGeom>
              <a:avLst/>
              <a:gdLst>
                <a:gd name="T0" fmla="*/ 112 w 112"/>
                <a:gd name="T1" fmla="*/ 154 h 209"/>
                <a:gd name="T2" fmla="*/ 94 w 112"/>
                <a:gd name="T3" fmla="*/ 194 h 209"/>
                <a:gd name="T4" fmla="*/ 46 w 112"/>
                <a:gd name="T5" fmla="*/ 209 h 209"/>
                <a:gd name="T6" fmla="*/ 20 w 112"/>
                <a:gd name="T7" fmla="*/ 205 h 209"/>
                <a:gd name="T8" fmla="*/ 0 w 112"/>
                <a:gd name="T9" fmla="*/ 197 h 209"/>
                <a:gd name="T10" fmla="*/ 0 w 112"/>
                <a:gd name="T11" fmla="*/ 169 h 209"/>
                <a:gd name="T12" fmla="*/ 23 w 112"/>
                <a:gd name="T13" fmla="*/ 182 h 209"/>
                <a:gd name="T14" fmla="*/ 49 w 112"/>
                <a:gd name="T15" fmla="*/ 187 h 209"/>
                <a:gd name="T16" fmla="*/ 88 w 112"/>
                <a:gd name="T17" fmla="*/ 157 h 209"/>
                <a:gd name="T18" fmla="*/ 79 w 112"/>
                <a:gd name="T19" fmla="*/ 136 h 209"/>
                <a:gd name="T20" fmla="*/ 45 w 112"/>
                <a:gd name="T21" fmla="*/ 112 h 209"/>
                <a:gd name="T22" fmla="*/ 10 w 112"/>
                <a:gd name="T23" fmla="*/ 85 h 209"/>
                <a:gd name="T24" fmla="*/ 0 w 112"/>
                <a:gd name="T25" fmla="*/ 54 h 209"/>
                <a:gd name="T26" fmla="*/ 18 w 112"/>
                <a:gd name="T27" fmla="*/ 15 h 209"/>
                <a:gd name="T28" fmla="*/ 64 w 112"/>
                <a:gd name="T29" fmla="*/ 0 h 209"/>
                <a:gd name="T30" fmla="*/ 104 w 112"/>
                <a:gd name="T31" fmla="*/ 7 h 209"/>
                <a:gd name="T32" fmla="*/ 104 w 112"/>
                <a:gd name="T33" fmla="*/ 34 h 209"/>
                <a:gd name="T34" fmla="*/ 63 w 112"/>
                <a:gd name="T35" fmla="*/ 22 h 209"/>
                <a:gd name="T36" fmla="*/ 36 w 112"/>
                <a:gd name="T37" fmla="*/ 30 h 209"/>
                <a:gd name="T38" fmla="*/ 25 w 112"/>
                <a:gd name="T39" fmla="*/ 52 h 209"/>
                <a:gd name="T40" fmla="*/ 28 w 112"/>
                <a:gd name="T41" fmla="*/ 68 h 209"/>
                <a:gd name="T42" fmla="*/ 39 w 112"/>
                <a:gd name="T43" fmla="*/ 80 h 209"/>
                <a:gd name="T44" fmla="*/ 64 w 112"/>
                <a:gd name="T45" fmla="*/ 96 h 209"/>
                <a:gd name="T46" fmla="*/ 102 w 112"/>
                <a:gd name="T47" fmla="*/ 124 h 209"/>
                <a:gd name="T48" fmla="*/ 112 w 112"/>
                <a:gd name="T49" fmla="*/ 15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209">
                  <a:moveTo>
                    <a:pt x="112" y="154"/>
                  </a:moveTo>
                  <a:cubicBezTo>
                    <a:pt x="112" y="171"/>
                    <a:pt x="106" y="185"/>
                    <a:pt x="94" y="194"/>
                  </a:cubicBezTo>
                  <a:cubicBezTo>
                    <a:pt x="82" y="204"/>
                    <a:pt x="66" y="209"/>
                    <a:pt x="46" y="209"/>
                  </a:cubicBezTo>
                  <a:cubicBezTo>
                    <a:pt x="38" y="209"/>
                    <a:pt x="30" y="208"/>
                    <a:pt x="20" y="205"/>
                  </a:cubicBezTo>
                  <a:cubicBezTo>
                    <a:pt x="11" y="203"/>
                    <a:pt x="4" y="200"/>
                    <a:pt x="0" y="197"/>
                  </a:cubicBezTo>
                  <a:cubicBezTo>
                    <a:pt x="0" y="169"/>
                    <a:pt x="0" y="169"/>
                    <a:pt x="0" y="169"/>
                  </a:cubicBezTo>
                  <a:cubicBezTo>
                    <a:pt x="6" y="175"/>
                    <a:pt x="13" y="179"/>
                    <a:pt x="23" y="182"/>
                  </a:cubicBezTo>
                  <a:cubicBezTo>
                    <a:pt x="32" y="186"/>
                    <a:pt x="41" y="187"/>
                    <a:pt x="49" y="187"/>
                  </a:cubicBezTo>
                  <a:cubicBezTo>
                    <a:pt x="75" y="187"/>
                    <a:pt x="88" y="177"/>
                    <a:pt x="88" y="157"/>
                  </a:cubicBezTo>
                  <a:cubicBezTo>
                    <a:pt x="88" y="149"/>
                    <a:pt x="85" y="142"/>
                    <a:pt x="79" y="136"/>
                  </a:cubicBezTo>
                  <a:cubicBezTo>
                    <a:pt x="74" y="129"/>
                    <a:pt x="62" y="122"/>
                    <a:pt x="45" y="112"/>
                  </a:cubicBezTo>
                  <a:cubicBezTo>
                    <a:pt x="29" y="102"/>
                    <a:pt x="17" y="93"/>
                    <a:pt x="10" y="85"/>
                  </a:cubicBezTo>
                  <a:cubicBezTo>
                    <a:pt x="4" y="77"/>
                    <a:pt x="0" y="66"/>
                    <a:pt x="0" y="54"/>
                  </a:cubicBezTo>
                  <a:cubicBezTo>
                    <a:pt x="0" y="38"/>
                    <a:pt x="6" y="25"/>
                    <a:pt x="18" y="15"/>
                  </a:cubicBezTo>
                  <a:cubicBezTo>
                    <a:pt x="30" y="5"/>
                    <a:pt x="46" y="0"/>
                    <a:pt x="64" y="0"/>
                  </a:cubicBezTo>
                  <a:cubicBezTo>
                    <a:pt x="82" y="0"/>
                    <a:pt x="96" y="3"/>
                    <a:pt x="104" y="7"/>
                  </a:cubicBezTo>
                  <a:cubicBezTo>
                    <a:pt x="104" y="34"/>
                    <a:pt x="104" y="34"/>
                    <a:pt x="104" y="34"/>
                  </a:cubicBezTo>
                  <a:cubicBezTo>
                    <a:pt x="94" y="26"/>
                    <a:pt x="80" y="22"/>
                    <a:pt x="63" y="22"/>
                  </a:cubicBezTo>
                  <a:cubicBezTo>
                    <a:pt x="52" y="22"/>
                    <a:pt x="43" y="24"/>
                    <a:pt x="36" y="30"/>
                  </a:cubicBezTo>
                  <a:cubicBezTo>
                    <a:pt x="29" y="36"/>
                    <a:pt x="25" y="43"/>
                    <a:pt x="25" y="52"/>
                  </a:cubicBezTo>
                  <a:cubicBezTo>
                    <a:pt x="25" y="59"/>
                    <a:pt x="26" y="64"/>
                    <a:pt x="28" y="68"/>
                  </a:cubicBezTo>
                  <a:cubicBezTo>
                    <a:pt x="30" y="72"/>
                    <a:pt x="34" y="76"/>
                    <a:pt x="39" y="80"/>
                  </a:cubicBezTo>
                  <a:cubicBezTo>
                    <a:pt x="44" y="84"/>
                    <a:pt x="52" y="89"/>
                    <a:pt x="64" y="96"/>
                  </a:cubicBezTo>
                  <a:cubicBezTo>
                    <a:pt x="82" y="106"/>
                    <a:pt x="95" y="115"/>
                    <a:pt x="102" y="124"/>
                  </a:cubicBezTo>
                  <a:cubicBezTo>
                    <a:pt x="109" y="133"/>
                    <a:pt x="112" y="143"/>
                    <a:pt x="112"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6" name="Freeform 86"/>
            <p:cNvSpPr>
              <a:spLocks/>
            </p:cNvSpPr>
            <p:nvPr/>
          </p:nvSpPr>
          <p:spPr bwMode="auto">
            <a:xfrm>
              <a:off x="3513" y="1993"/>
              <a:ext cx="321" cy="506"/>
            </a:xfrm>
            <a:custGeom>
              <a:avLst/>
              <a:gdLst>
                <a:gd name="T0" fmla="*/ 136 w 136"/>
                <a:gd name="T1" fmla="*/ 0 h 212"/>
                <a:gd name="T2" fmla="*/ 70 w 136"/>
                <a:gd name="T3" fmla="*/ 167 h 212"/>
                <a:gd name="T4" fmla="*/ 20 w 136"/>
                <a:gd name="T5" fmla="*/ 212 h 212"/>
                <a:gd name="T6" fmla="*/ 5 w 136"/>
                <a:gd name="T7" fmla="*/ 210 h 212"/>
                <a:gd name="T8" fmla="*/ 5 w 136"/>
                <a:gd name="T9" fmla="*/ 190 h 212"/>
                <a:gd name="T10" fmla="*/ 19 w 136"/>
                <a:gd name="T11" fmla="*/ 192 h 212"/>
                <a:gd name="T12" fmla="*/ 45 w 136"/>
                <a:gd name="T13" fmla="*/ 171 h 212"/>
                <a:gd name="T14" fmla="*/ 57 w 136"/>
                <a:gd name="T15" fmla="*/ 144 h 212"/>
                <a:gd name="T16" fmla="*/ 0 w 136"/>
                <a:gd name="T17" fmla="*/ 0 h 212"/>
                <a:gd name="T18" fmla="*/ 26 w 136"/>
                <a:gd name="T19" fmla="*/ 0 h 212"/>
                <a:gd name="T20" fmla="*/ 65 w 136"/>
                <a:gd name="T21" fmla="*/ 111 h 212"/>
                <a:gd name="T22" fmla="*/ 68 w 136"/>
                <a:gd name="T23" fmla="*/ 122 h 212"/>
                <a:gd name="T24" fmla="*/ 69 w 136"/>
                <a:gd name="T25" fmla="*/ 122 h 212"/>
                <a:gd name="T26" fmla="*/ 72 w 136"/>
                <a:gd name="T27" fmla="*/ 112 h 212"/>
                <a:gd name="T28" fmla="*/ 113 w 136"/>
                <a:gd name="T29" fmla="*/ 0 h 212"/>
                <a:gd name="T30" fmla="*/ 136 w 136"/>
                <a:gd name="T3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36" y="0"/>
                  </a:moveTo>
                  <a:cubicBezTo>
                    <a:pt x="70" y="167"/>
                    <a:pt x="70" y="167"/>
                    <a:pt x="70" y="167"/>
                  </a:cubicBezTo>
                  <a:cubicBezTo>
                    <a:pt x="58" y="197"/>
                    <a:pt x="42" y="212"/>
                    <a:pt x="20" y="212"/>
                  </a:cubicBezTo>
                  <a:cubicBezTo>
                    <a:pt x="14" y="212"/>
                    <a:pt x="9" y="211"/>
                    <a:pt x="5" y="210"/>
                  </a:cubicBezTo>
                  <a:cubicBezTo>
                    <a:pt x="5" y="190"/>
                    <a:pt x="5" y="190"/>
                    <a:pt x="5" y="190"/>
                  </a:cubicBezTo>
                  <a:cubicBezTo>
                    <a:pt x="10" y="191"/>
                    <a:pt x="15" y="192"/>
                    <a:pt x="19" y="192"/>
                  </a:cubicBezTo>
                  <a:cubicBezTo>
                    <a:pt x="31" y="192"/>
                    <a:pt x="39" y="185"/>
                    <a:pt x="45" y="171"/>
                  </a:cubicBezTo>
                  <a:cubicBezTo>
                    <a:pt x="57" y="144"/>
                    <a:pt x="57" y="144"/>
                    <a:pt x="57" y="144"/>
                  </a:cubicBezTo>
                  <a:cubicBezTo>
                    <a:pt x="0" y="0"/>
                    <a:pt x="0" y="0"/>
                    <a:pt x="0" y="0"/>
                  </a:cubicBezTo>
                  <a:cubicBezTo>
                    <a:pt x="26" y="0"/>
                    <a:pt x="26" y="0"/>
                    <a:pt x="26" y="0"/>
                  </a:cubicBezTo>
                  <a:cubicBezTo>
                    <a:pt x="65" y="111"/>
                    <a:pt x="65" y="111"/>
                    <a:pt x="65" y="111"/>
                  </a:cubicBezTo>
                  <a:cubicBezTo>
                    <a:pt x="68" y="122"/>
                    <a:pt x="68" y="122"/>
                    <a:pt x="68" y="122"/>
                  </a:cubicBezTo>
                  <a:cubicBezTo>
                    <a:pt x="69" y="122"/>
                    <a:pt x="69" y="122"/>
                    <a:pt x="69" y="122"/>
                  </a:cubicBezTo>
                  <a:cubicBezTo>
                    <a:pt x="69" y="120"/>
                    <a:pt x="70" y="117"/>
                    <a:pt x="72" y="112"/>
                  </a:cubicBezTo>
                  <a:cubicBezTo>
                    <a:pt x="113" y="0"/>
                    <a:pt x="113" y="0"/>
                    <a:pt x="113" y="0"/>
                  </a:cubicBez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7" name="Freeform 87"/>
            <p:cNvSpPr>
              <a:spLocks/>
            </p:cNvSpPr>
            <p:nvPr/>
          </p:nvSpPr>
          <p:spPr bwMode="auto">
            <a:xfrm>
              <a:off x="3853" y="1986"/>
              <a:ext cx="208" cy="360"/>
            </a:xfrm>
            <a:custGeom>
              <a:avLst/>
              <a:gdLst>
                <a:gd name="T0" fmla="*/ 88 w 88"/>
                <a:gd name="T1" fmla="*/ 109 h 151"/>
                <a:gd name="T2" fmla="*/ 74 w 88"/>
                <a:gd name="T3" fmla="*/ 139 h 151"/>
                <a:gd name="T4" fmla="*/ 35 w 88"/>
                <a:gd name="T5" fmla="*/ 151 h 151"/>
                <a:gd name="T6" fmla="*/ 0 w 88"/>
                <a:gd name="T7" fmla="*/ 142 h 151"/>
                <a:gd name="T8" fmla="*/ 0 w 88"/>
                <a:gd name="T9" fmla="*/ 117 h 151"/>
                <a:gd name="T10" fmla="*/ 37 w 88"/>
                <a:gd name="T11" fmla="*/ 131 h 151"/>
                <a:gd name="T12" fmla="*/ 64 w 88"/>
                <a:gd name="T13" fmla="*/ 111 h 151"/>
                <a:gd name="T14" fmla="*/ 59 w 88"/>
                <a:gd name="T15" fmla="*/ 98 h 151"/>
                <a:gd name="T16" fmla="*/ 35 w 88"/>
                <a:gd name="T17" fmla="*/ 84 h 151"/>
                <a:gd name="T18" fmla="*/ 8 w 88"/>
                <a:gd name="T19" fmla="*/ 66 h 151"/>
                <a:gd name="T20" fmla="*/ 0 w 88"/>
                <a:gd name="T21" fmla="*/ 42 h 151"/>
                <a:gd name="T22" fmla="*/ 14 w 88"/>
                <a:gd name="T23" fmla="*/ 12 h 151"/>
                <a:gd name="T24" fmla="*/ 51 w 88"/>
                <a:gd name="T25" fmla="*/ 0 h 151"/>
                <a:gd name="T26" fmla="*/ 81 w 88"/>
                <a:gd name="T27" fmla="*/ 7 h 151"/>
                <a:gd name="T28" fmla="*/ 81 w 88"/>
                <a:gd name="T29" fmla="*/ 30 h 151"/>
                <a:gd name="T30" fmla="*/ 49 w 88"/>
                <a:gd name="T31" fmla="*/ 20 h 151"/>
                <a:gd name="T32" fmla="*/ 30 w 88"/>
                <a:gd name="T33" fmla="*/ 25 h 151"/>
                <a:gd name="T34" fmla="*/ 23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3" y="131"/>
                    <a:pt x="74" y="139"/>
                  </a:cubicBezTo>
                  <a:cubicBezTo>
                    <a:pt x="64" y="147"/>
                    <a:pt x="51" y="151"/>
                    <a:pt x="35" y="151"/>
                  </a:cubicBezTo>
                  <a:cubicBezTo>
                    <a:pt x="22" y="151"/>
                    <a:pt x="10" y="148"/>
                    <a:pt x="0" y="142"/>
                  </a:cubicBezTo>
                  <a:cubicBezTo>
                    <a:pt x="0" y="117"/>
                    <a:pt x="0" y="117"/>
                    <a:pt x="0" y="117"/>
                  </a:cubicBezTo>
                  <a:cubicBezTo>
                    <a:pt x="11" y="127"/>
                    <a:pt x="23" y="131"/>
                    <a:pt x="37" y="131"/>
                  </a:cubicBezTo>
                  <a:cubicBezTo>
                    <a:pt x="55" y="131"/>
                    <a:pt x="64" y="124"/>
                    <a:pt x="64" y="111"/>
                  </a:cubicBezTo>
                  <a:cubicBezTo>
                    <a:pt x="64" y="106"/>
                    <a:pt x="63" y="101"/>
                    <a:pt x="59" y="98"/>
                  </a:cubicBezTo>
                  <a:cubicBezTo>
                    <a:pt x="56" y="94"/>
                    <a:pt x="47" y="90"/>
                    <a:pt x="35" y="84"/>
                  </a:cubicBezTo>
                  <a:cubicBezTo>
                    <a:pt x="22" y="79"/>
                    <a:pt x="13" y="73"/>
                    <a:pt x="8" y="66"/>
                  </a:cubicBezTo>
                  <a:cubicBezTo>
                    <a:pt x="2" y="60"/>
                    <a:pt x="0" y="52"/>
                    <a:pt x="0" y="42"/>
                  </a:cubicBezTo>
                  <a:cubicBezTo>
                    <a:pt x="0" y="30"/>
                    <a:pt x="5" y="20"/>
                    <a:pt x="14" y="12"/>
                  </a:cubicBezTo>
                  <a:cubicBezTo>
                    <a:pt x="24" y="4"/>
                    <a:pt x="36" y="0"/>
                    <a:pt x="51" y="0"/>
                  </a:cubicBezTo>
                  <a:cubicBezTo>
                    <a:pt x="62" y="0"/>
                    <a:pt x="72" y="2"/>
                    <a:pt x="81" y="7"/>
                  </a:cubicBezTo>
                  <a:cubicBezTo>
                    <a:pt x="81" y="30"/>
                    <a:pt x="81" y="30"/>
                    <a:pt x="81" y="30"/>
                  </a:cubicBezTo>
                  <a:cubicBezTo>
                    <a:pt x="72" y="23"/>
                    <a:pt x="61" y="20"/>
                    <a:pt x="49" y="20"/>
                  </a:cubicBezTo>
                  <a:cubicBezTo>
                    <a:pt x="41" y="20"/>
                    <a:pt x="35" y="21"/>
                    <a:pt x="30" y="25"/>
                  </a:cubicBezTo>
                  <a:cubicBezTo>
                    <a:pt x="26" y="29"/>
                    <a:pt x="23" y="34"/>
                    <a:pt x="23" y="40"/>
                  </a:cubicBezTo>
                  <a:cubicBezTo>
                    <a:pt x="23" y="46"/>
                    <a:pt x="25" y="51"/>
                    <a:pt x="29" y="54"/>
                  </a:cubicBezTo>
                  <a:cubicBezTo>
                    <a:pt x="32" y="58"/>
                    <a:pt x="40" y="62"/>
                    <a:pt x="51" y="66"/>
                  </a:cubicBezTo>
                  <a:cubicBezTo>
                    <a:pt x="65" y="72"/>
                    <a:pt x="74" y="78"/>
                    <a:pt x="80" y="85"/>
                  </a:cubicBezTo>
                  <a:cubicBezTo>
                    <a:pt x="85"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8" name="Freeform 88"/>
            <p:cNvSpPr>
              <a:spLocks/>
            </p:cNvSpPr>
            <p:nvPr/>
          </p:nvSpPr>
          <p:spPr bwMode="auto">
            <a:xfrm>
              <a:off x="4083" y="1892"/>
              <a:ext cx="198" cy="454"/>
            </a:xfrm>
            <a:custGeom>
              <a:avLst/>
              <a:gdLst>
                <a:gd name="T0" fmla="*/ 84 w 84"/>
                <a:gd name="T1" fmla="*/ 185 h 190"/>
                <a:gd name="T2" fmla="*/ 62 w 84"/>
                <a:gd name="T3" fmla="*/ 190 h 190"/>
                <a:gd name="T4" fmla="*/ 24 w 84"/>
                <a:gd name="T5" fmla="*/ 147 h 190"/>
                <a:gd name="T6" fmla="*/ 24 w 84"/>
                <a:gd name="T7" fmla="*/ 62 h 190"/>
                <a:gd name="T8" fmla="*/ 0 w 84"/>
                <a:gd name="T9" fmla="*/ 62 h 190"/>
                <a:gd name="T10" fmla="*/ 0 w 84"/>
                <a:gd name="T11" fmla="*/ 42 h 190"/>
                <a:gd name="T12" fmla="*/ 24 w 84"/>
                <a:gd name="T13" fmla="*/ 42 h 190"/>
                <a:gd name="T14" fmla="*/ 24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2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4" y="175"/>
                    <a:pt x="24" y="147"/>
                  </a:cubicBezTo>
                  <a:cubicBezTo>
                    <a:pt x="24" y="62"/>
                    <a:pt x="24" y="62"/>
                    <a:pt x="24" y="62"/>
                  </a:cubicBezTo>
                  <a:cubicBezTo>
                    <a:pt x="0" y="62"/>
                    <a:pt x="0" y="62"/>
                    <a:pt x="0" y="62"/>
                  </a:cubicBezTo>
                  <a:cubicBezTo>
                    <a:pt x="0" y="42"/>
                    <a:pt x="0" y="42"/>
                    <a:pt x="0" y="42"/>
                  </a:cubicBezTo>
                  <a:cubicBezTo>
                    <a:pt x="24" y="42"/>
                    <a:pt x="24" y="42"/>
                    <a:pt x="24" y="42"/>
                  </a:cubicBezTo>
                  <a:cubicBezTo>
                    <a:pt x="24" y="7"/>
                    <a:pt x="24" y="7"/>
                    <a:pt x="24"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2"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79" name="Freeform 89"/>
            <p:cNvSpPr>
              <a:spLocks noEditPoints="1"/>
            </p:cNvSpPr>
            <p:nvPr/>
          </p:nvSpPr>
          <p:spPr bwMode="auto">
            <a:xfrm>
              <a:off x="4310" y="1986"/>
              <a:ext cx="295" cy="360"/>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10 h 151"/>
                <a:gd name="T22" fmla="*/ 66 w 125"/>
                <a:gd name="T23" fmla="*/ 0 h 151"/>
                <a:gd name="T24" fmla="*/ 110 w 125"/>
                <a:gd name="T25" fmla="*/ 18 h 151"/>
                <a:gd name="T26" fmla="*/ 125 w 125"/>
                <a:gd name="T27" fmla="*/ 69 h 151"/>
                <a:gd name="T28" fmla="*/ 125 w 125"/>
                <a:gd name="T29" fmla="*/ 81 h 151"/>
                <a:gd name="T30" fmla="*/ 102 w 125"/>
                <a:gd name="T31" fmla="*/ 62 h 151"/>
                <a:gd name="T32" fmla="*/ 92 w 125"/>
                <a:gd name="T33" fmla="*/ 31 h 151"/>
                <a:gd name="T34" fmla="*/ 66 w 125"/>
                <a:gd name="T35" fmla="*/ 20 h 151"/>
                <a:gd name="T36" fmla="*/ 38 w 125"/>
                <a:gd name="T37" fmla="*/ 31 h 151"/>
                <a:gd name="T38" fmla="*/ 24 w 125"/>
                <a:gd name="T39" fmla="*/ 62 h 151"/>
                <a:gd name="T40" fmla="*/ 102 w 125"/>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2" y="10"/>
                  </a:cubicBezTo>
                  <a:cubicBezTo>
                    <a:pt x="42" y="3"/>
                    <a:pt x="54" y="0"/>
                    <a:pt x="66" y="0"/>
                  </a:cubicBezTo>
                  <a:cubicBezTo>
                    <a:pt x="85" y="0"/>
                    <a:pt x="99" y="6"/>
                    <a:pt x="110" y="18"/>
                  </a:cubicBezTo>
                  <a:cubicBezTo>
                    <a:pt x="120" y="30"/>
                    <a:pt x="125" y="47"/>
                    <a:pt x="125" y="69"/>
                  </a:cubicBezTo>
                  <a:lnTo>
                    <a:pt x="125" y="81"/>
                  </a:lnTo>
                  <a:close/>
                  <a:moveTo>
                    <a:pt x="102" y="62"/>
                  </a:moveTo>
                  <a:cubicBezTo>
                    <a:pt x="102" y="48"/>
                    <a:pt x="98" y="38"/>
                    <a:pt x="92" y="31"/>
                  </a:cubicBezTo>
                  <a:cubicBezTo>
                    <a:pt x="86" y="23"/>
                    <a:pt x="77" y="20"/>
                    <a:pt x="66" y="20"/>
                  </a:cubicBezTo>
                  <a:cubicBezTo>
                    <a:pt x="55" y="20"/>
                    <a:pt x="46" y="23"/>
                    <a:pt x="38"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0" name="Freeform 90"/>
            <p:cNvSpPr>
              <a:spLocks/>
            </p:cNvSpPr>
            <p:nvPr/>
          </p:nvSpPr>
          <p:spPr bwMode="auto">
            <a:xfrm>
              <a:off x="4667" y="1986"/>
              <a:ext cx="485" cy="351"/>
            </a:xfrm>
            <a:custGeom>
              <a:avLst/>
              <a:gdLst>
                <a:gd name="T0" fmla="*/ 205 w 205"/>
                <a:gd name="T1" fmla="*/ 147 h 147"/>
                <a:gd name="T2" fmla="*/ 182 w 205"/>
                <a:gd name="T3" fmla="*/ 147 h 147"/>
                <a:gd name="T4" fmla="*/ 182 w 205"/>
                <a:gd name="T5" fmla="*/ 65 h 147"/>
                <a:gd name="T6" fmla="*/ 174 w 205"/>
                <a:gd name="T7" fmla="*/ 30 h 147"/>
                <a:gd name="T8" fmla="*/ 150 w 205"/>
                <a:gd name="T9" fmla="*/ 20 h 147"/>
                <a:gd name="T10" fmla="*/ 125 w 205"/>
                <a:gd name="T11" fmla="*/ 33 h 147"/>
                <a:gd name="T12" fmla="*/ 114 w 205"/>
                <a:gd name="T13" fmla="*/ 65 h 147"/>
                <a:gd name="T14" fmla="*/ 114 w 205"/>
                <a:gd name="T15" fmla="*/ 147 h 147"/>
                <a:gd name="T16" fmla="*/ 91 w 205"/>
                <a:gd name="T17" fmla="*/ 147 h 147"/>
                <a:gd name="T18" fmla="*/ 91 w 205"/>
                <a:gd name="T19" fmla="*/ 62 h 147"/>
                <a:gd name="T20" fmla="*/ 58 w 205"/>
                <a:gd name="T21" fmla="*/ 20 h 147"/>
                <a:gd name="T22" fmla="*/ 33 w 205"/>
                <a:gd name="T23" fmla="*/ 32 h 147"/>
                <a:gd name="T24" fmla="*/ 23 w 205"/>
                <a:gd name="T25" fmla="*/ 65 h 147"/>
                <a:gd name="T26" fmla="*/ 23 w 205"/>
                <a:gd name="T27" fmla="*/ 147 h 147"/>
                <a:gd name="T28" fmla="*/ 0 w 205"/>
                <a:gd name="T29" fmla="*/ 147 h 147"/>
                <a:gd name="T30" fmla="*/ 0 w 205"/>
                <a:gd name="T31" fmla="*/ 3 h 147"/>
                <a:gd name="T32" fmla="*/ 23 w 205"/>
                <a:gd name="T33" fmla="*/ 3 h 147"/>
                <a:gd name="T34" fmla="*/ 23 w 205"/>
                <a:gd name="T35" fmla="*/ 26 h 147"/>
                <a:gd name="T36" fmla="*/ 24 w 205"/>
                <a:gd name="T37" fmla="*/ 26 h 147"/>
                <a:gd name="T38" fmla="*/ 69 w 205"/>
                <a:gd name="T39" fmla="*/ 0 h 147"/>
                <a:gd name="T40" fmla="*/ 94 w 205"/>
                <a:gd name="T41" fmla="*/ 8 h 147"/>
                <a:gd name="T42" fmla="*/ 110 w 205"/>
                <a:gd name="T43" fmla="*/ 30 h 147"/>
                <a:gd name="T44" fmla="*/ 157 w 205"/>
                <a:gd name="T45" fmla="*/ 0 h 147"/>
                <a:gd name="T46" fmla="*/ 205 w 205"/>
                <a:gd name="T47" fmla="*/ 59 h 147"/>
                <a:gd name="T48" fmla="*/ 205 w 205"/>
                <a:gd name="T4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147">
                  <a:moveTo>
                    <a:pt x="205" y="147"/>
                  </a:moveTo>
                  <a:cubicBezTo>
                    <a:pt x="182" y="147"/>
                    <a:pt x="182" y="147"/>
                    <a:pt x="182" y="147"/>
                  </a:cubicBezTo>
                  <a:cubicBezTo>
                    <a:pt x="182" y="65"/>
                    <a:pt x="182" y="65"/>
                    <a:pt x="182" y="65"/>
                  </a:cubicBezTo>
                  <a:cubicBezTo>
                    <a:pt x="182" y="49"/>
                    <a:pt x="179" y="37"/>
                    <a:pt x="174" y="30"/>
                  </a:cubicBezTo>
                  <a:cubicBezTo>
                    <a:pt x="170" y="23"/>
                    <a:pt x="161" y="20"/>
                    <a:pt x="150" y="20"/>
                  </a:cubicBezTo>
                  <a:cubicBezTo>
                    <a:pt x="140" y="20"/>
                    <a:pt x="131" y="24"/>
                    <a:pt x="125" y="33"/>
                  </a:cubicBezTo>
                  <a:cubicBezTo>
                    <a:pt x="118" y="42"/>
                    <a:pt x="114" y="53"/>
                    <a:pt x="114" y="65"/>
                  </a:cubicBezTo>
                  <a:cubicBezTo>
                    <a:pt x="114" y="147"/>
                    <a:pt x="114" y="147"/>
                    <a:pt x="114" y="147"/>
                  </a:cubicBezTo>
                  <a:cubicBezTo>
                    <a:pt x="91" y="147"/>
                    <a:pt x="91" y="147"/>
                    <a:pt x="91" y="147"/>
                  </a:cubicBezTo>
                  <a:cubicBezTo>
                    <a:pt x="91" y="62"/>
                    <a:pt x="91" y="62"/>
                    <a:pt x="91" y="62"/>
                  </a:cubicBezTo>
                  <a:cubicBezTo>
                    <a:pt x="91" y="34"/>
                    <a:pt x="80" y="20"/>
                    <a:pt x="58" y="20"/>
                  </a:cubicBezTo>
                  <a:cubicBezTo>
                    <a:pt x="48" y="20"/>
                    <a:pt x="40" y="24"/>
                    <a:pt x="33"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6"/>
                    <a:pt x="23" y="26"/>
                    <a:pt x="23" y="26"/>
                  </a:cubicBezTo>
                  <a:cubicBezTo>
                    <a:pt x="24" y="26"/>
                    <a:pt x="24" y="26"/>
                    <a:pt x="24" y="26"/>
                  </a:cubicBezTo>
                  <a:cubicBezTo>
                    <a:pt x="34" y="9"/>
                    <a:pt x="49" y="0"/>
                    <a:pt x="69" y="0"/>
                  </a:cubicBezTo>
                  <a:cubicBezTo>
                    <a:pt x="78" y="0"/>
                    <a:pt x="86" y="2"/>
                    <a:pt x="94" y="8"/>
                  </a:cubicBezTo>
                  <a:cubicBezTo>
                    <a:pt x="101" y="13"/>
                    <a:pt x="107" y="20"/>
                    <a:pt x="110" y="30"/>
                  </a:cubicBezTo>
                  <a:cubicBezTo>
                    <a:pt x="120" y="10"/>
                    <a:pt x="136" y="0"/>
                    <a:pt x="157" y="0"/>
                  </a:cubicBezTo>
                  <a:cubicBezTo>
                    <a:pt x="189" y="0"/>
                    <a:pt x="205" y="19"/>
                    <a:pt x="205" y="59"/>
                  </a:cubicBezTo>
                  <a:lnTo>
                    <a:pt x="20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1" name="Freeform 91"/>
            <p:cNvSpPr>
              <a:spLocks/>
            </p:cNvSpPr>
            <p:nvPr/>
          </p:nvSpPr>
          <p:spPr bwMode="auto">
            <a:xfrm>
              <a:off x="5353" y="1847"/>
              <a:ext cx="354" cy="499"/>
            </a:xfrm>
            <a:custGeom>
              <a:avLst/>
              <a:gdLst>
                <a:gd name="T0" fmla="*/ 150 w 150"/>
                <a:gd name="T1" fmla="*/ 197 h 209"/>
                <a:gd name="T2" fmla="*/ 95 w 150"/>
                <a:gd name="T3" fmla="*/ 209 h 209"/>
                <a:gd name="T4" fmla="*/ 45 w 150"/>
                <a:gd name="T5" fmla="*/ 196 h 209"/>
                <a:gd name="T6" fmla="*/ 11 w 150"/>
                <a:gd name="T7" fmla="*/ 161 h 209"/>
                <a:gd name="T8" fmla="*/ 0 w 150"/>
                <a:gd name="T9" fmla="*/ 108 h 209"/>
                <a:gd name="T10" fmla="*/ 13 w 150"/>
                <a:gd name="T11" fmla="*/ 53 h 209"/>
                <a:gd name="T12" fmla="*/ 50 w 150"/>
                <a:gd name="T13" fmla="*/ 14 h 209"/>
                <a:gd name="T14" fmla="*/ 103 w 150"/>
                <a:gd name="T15" fmla="*/ 0 h 209"/>
                <a:gd name="T16" fmla="*/ 150 w 150"/>
                <a:gd name="T17" fmla="*/ 9 h 209"/>
                <a:gd name="T18" fmla="*/ 150 w 150"/>
                <a:gd name="T19" fmla="*/ 34 h 209"/>
                <a:gd name="T20" fmla="*/ 102 w 150"/>
                <a:gd name="T21" fmla="*/ 22 h 209"/>
                <a:gd name="T22" fmla="*/ 62 w 150"/>
                <a:gd name="T23" fmla="*/ 32 h 209"/>
                <a:gd name="T24" fmla="*/ 34 w 150"/>
                <a:gd name="T25" fmla="*/ 62 h 209"/>
                <a:gd name="T26" fmla="*/ 24 w 150"/>
                <a:gd name="T27" fmla="*/ 107 h 209"/>
                <a:gd name="T28" fmla="*/ 34 w 150"/>
                <a:gd name="T29" fmla="*/ 149 h 209"/>
                <a:gd name="T30" fmla="*/ 59 w 150"/>
                <a:gd name="T31" fmla="*/ 178 h 209"/>
                <a:gd name="T32" fmla="*/ 98 w 150"/>
                <a:gd name="T33" fmla="*/ 187 h 209"/>
                <a:gd name="T34" fmla="*/ 150 w 150"/>
                <a:gd name="T35" fmla="*/ 174 h 209"/>
                <a:gd name="T36" fmla="*/ 150 w 150"/>
                <a:gd name="T37" fmla="*/ 19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209">
                  <a:moveTo>
                    <a:pt x="150" y="197"/>
                  </a:moveTo>
                  <a:cubicBezTo>
                    <a:pt x="135" y="205"/>
                    <a:pt x="117" y="209"/>
                    <a:pt x="95" y="209"/>
                  </a:cubicBezTo>
                  <a:cubicBezTo>
                    <a:pt x="76" y="209"/>
                    <a:pt x="59" y="205"/>
                    <a:pt x="45" y="196"/>
                  </a:cubicBezTo>
                  <a:cubicBezTo>
                    <a:pt x="30" y="188"/>
                    <a:pt x="19" y="176"/>
                    <a:pt x="11" y="161"/>
                  </a:cubicBezTo>
                  <a:cubicBezTo>
                    <a:pt x="4" y="146"/>
                    <a:pt x="0" y="128"/>
                    <a:pt x="0" y="108"/>
                  </a:cubicBezTo>
                  <a:cubicBezTo>
                    <a:pt x="0" y="88"/>
                    <a:pt x="4" y="69"/>
                    <a:pt x="13" y="53"/>
                  </a:cubicBezTo>
                  <a:cubicBezTo>
                    <a:pt x="22" y="36"/>
                    <a:pt x="34" y="23"/>
                    <a:pt x="50" y="14"/>
                  </a:cubicBezTo>
                  <a:cubicBezTo>
                    <a:pt x="65" y="5"/>
                    <a:pt x="83" y="0"/>
                    <a:pt x="103" y="0"/>
                  </a:cubicBezTo>
                  <a:cubicBezTo>
                    <a:pt x="122" y="0"/>
                    <a:pt x="137" y="3"/>
                    <a:pt x="150" y="9"/>
                  </a:cubicBezTo>
                  <a:cubicBezTo>
                    <a:pt x="150" y="34"/>
                    <a:pt x="150" y="34"/>
                    <a:pt x="150" y="34"/>
                  </a:cubicBezTo>
                  <a:cubicBezTo>
                    <a:pt x="136" y="26"/>
                    <a:pt x="120" y="22"/>
                    <a:pt x="102" y="22"/>
                  </a:cubicBezTo>
                  <a:cubicBezTo>
                    <a:pt x="87" y="22"/>
                    <a:pt x="74" y="25"/>
                    <a:pt x="62" y="32"/>
                  </a:cubicBezTo>
                  <a:cubicBezTo>
                    <a:pt x="50" y="39"/>
                    <a:pt x="41" y="49"/>
                    <a:pt x="34" y="62"/>
                  </a:cubicBezTo>
                  <a:cubicBezTo>
                    <a:pt x="28" y="75"/>
                    <a:pt x="24" y="90"/>
                    <a:pt x="24" y="107"/>
                  </a:cubicBezTo>
                  <a:cubicBezTo>
                    <a:pt x="24" y="123"/>
                    <a:pt x="28" y="137"/>
                    <a:pt x="34" y="149"/>
                  </a:cubicBezTo>
                  <a:cubicBezTo>
                    <a:pt x="40" y="162"/>
                    <a:pt x="48" y="171"/>
                    <a:pt x="59" y="178"/>
                  </a:cubicBezTo>
                  <a:cubicBezTo>
                    <a:pt x="71" y="184"/>
                    <a:pt x="83" y="187"/>
                    <a:pt x="98" y="187"/>
                  </a:cubicBezTo>
                  <a:cubicBezTo>
                    <a:pt x="118" y="187"/>
                    <a:pt x="135" y="183"/>
                    <a:pt x="150" y="174"/>
                  </a:cubicBezTo>
                  <a:lnTo>
                    <a:pt x="15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2" name="Freeform 92"/>
            <p:cNvSpPr>
              <a:spLocks noEditPoints="1"/>
            </p:cNvSpPr>
            <p:nvPr/>
          </p:nvSpPr>
          <p:spPr bwMode="auto">
            <a:xfrm>
              <a:off x="5752" y="1986"/>
              <a:ext cx="298" cy="360"/>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10 h 151"/>
                <a:gd name="T22" fmla="*/ 67 w 126"/>
                <a:gd name="T23" fmla="*/ 0 h 151"/>
                <a:gd name="T24" fmla="*/ 110 w 126"/>
                <a:gd name="T25" fmla="*/ 18 h 151"/>
                <a:gd name="T26" fmla="*/ 126 w 126"/>
                <a:gd name="T27" fmla="*/ 69 h 151"/>
                <a:gd name="T28" fmla="*/ 126 w 126"/>
                <a:gd name="T29" fmla="*/ 81 h 151"/>
                <a:gd name="T30" fmla="*/ 102 w 126"/>
                <a:gd name="T31" fmla="*/ 62 h 151"/>
                <a:gd name="T32" fmla="*/ 93 w 126"/>
                <a:gd name="T33" fmla="*/ 31 h 151"/>
                <a:gd name="T34" fmla="*/ 66 w 126"/>
                <a:gd name="T35" fmla="*/ 20 h 151"/>
                <a:gd name="T36" fmla="*/ 39 w 126"/>
                <a:gd name="T37" fmla="*/ 31 h 151"/>
                <a:gd name="T38" fmla="*/ 25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8" y="131"/>
                    <a:pt x="102" y="126"/>
                    <a:pt x="116" y="115"/>
                  </a:cubicBezTo>
                  <a:cubicBezTo>
                    <a:pt x="116" y="137"/>
                    <a:pt x="116" y="137"/>
                    <a:pt x="116" y="137"/>
                  </a:cubicBezTo>
                  <a:cubicBezTo>
                    <a:pt x="103" y="146"/>
                    <a:pt x="87" y="151"/>
                    <a:pt x="66" y="151"/>
                  </a:cubicBezTo>
                  <a:cubicBezTo>
                    <a:pt x="45" y="151"/>
                    <a:pt x="29" y="144"/>
                    <a:pt x="18" y="131"/>
                  </a:cubicBezTo>
                  <a:cubicBezTo>
                    <a:pt x="6" y="118"/>
                    <a:pt x="0" y="99"/>
                    <a:pt x="0" y="76"/>
                  </a:cubicBezTo>
                  <a:cubicBezTo>
                    <a:pt x="0" y="62"/>
                    <a:pt x="3" y="49"/>
                    <a:pt x="9" y="37"/>
                  </a:cubicBezTo>
                  <a:cubicBezTo>
                    <a:pt x="15" y="25"/>
                    <a:pt x="23" y="16"/>
                    <a:pt x="33" y="10"/>
                  </a:cubicBezTo>
                  <a:cubicBezTo>
                    <a:pt x="43" y="3"/>
                    <a:pt x="54" y="0"/>
                    <a:pt x="67" y="0"/>
                  </a:cubicBezTo>
                  <a:cubicBezTo>
                    <a:pt x="85" y="0"/>
                    <a:pt x="100" y="6"/>
                    <a:pt x="110" y="18"/>
                  </a:cubicBezTo>
                  <a:cubicBezTo>
                    <a:pt x="121" y="30"/>
                    <a:pt x="126" y="47"/>
                    <a:pt x="126" y="69"/>
                  </a:cubicBezTo>
                  <a:lnTo>
                    <a:pt x="126" y="81"/>
                  </a:lnTo>
                  <a:close/>
                  <a:moveTo>
                    <a:pt x="102" y="62"/>
                  </a:moveTo>
                  <a:cubicBezTo>
                    <a:pt x="102" y="48"/>
                    <a:pt x="99" y="38"/>
                    <a:pt x="93" y="31"/>
                  </a:cubicBezTo>
                  <a:cubicBezTo>
                    <a:pt x="87" y="23"/>
                    <a:pt x="78" y="20"/>
                    <a:pt x="66" y="20"/>
                  </a:cubicBezTo>
                  <a:cubicBezTo>
                    <a:pt x="56" y="20"/>
                    <a:pt x="47" y="23"/>
                    <a:pt x="39" y="31"/>
                  </a:cubicBezTo>
                  <a:cubicBezTo>
                    <a:pt x="31" y="39"/>
                    <a:pt x="27" y="49"/>
                    <a:pt x="25"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3" name="Freeform 93"/>
            <p:cNvSpPr>
              <a:spLocks/>
            </p:cNvSpPr>
            <p:nvPr/>
          </p:nvSpPr>
          <p:spPr bwMode="auto">
            <a:xfrm>
              <a:off x="6112" y="1986"/>
              <a:ext cx="284" cy="351"/>
            </a:xfrm>
            <a:custGeom>
              <a:avLst/>
              <a:gdLst>
                <a:gd name="T0" fmla="*/ 120 w 120"/>
                <a:gd name="T1" fmla="*/ 147 h 147"/>
                <a:gd name="T2" fmla="*/ 96 w 120"/>
                <a:gd name="T3" fmla="*/ 147 h 147"/>
                <a:gd name="T4" fmla="*/ 96 w 120"/>
                <a:gd name="T5" fmla="*/ 65 h 147"/>
                <a:gd name="T6" fmla="*/ 63 w 120"/>
                <a:gd name="T7" fmla="*/ 20 h 147"/>
                <a:gd name="T8" fmla="*/ 34 w 120"/>
                <a:gd name="T9" fmla="*/ 32 h 147"/>
                <a:gd name="T10" fmla="*/ 23 w 120"/>
                <a:gd name="T11" fmla="*/ 65 h 147"/>
                <a:gd name="T12" fmla="*/ 23 w 120"/>
                <a:gd name="T13" fmla="*/ 147 h 147"/>
                <a:gd name="T14" fmla="*/ 0 w 120"/>
                <a:gd name="T15" fmla="*/ 147 h 147"/>
                <a:gd name="T16" fmla="*/ 0 w 120"/>
                <a:gd name="T17" fmla="*/ 3 h 147"/>
                <a:gd name="T18" fmla="*/ 23 w 120"/>
                <a:gd name="T19" fmla="*/ 3 h 147"/>
                <a:gd name="T20" fmla="*/ 23 w 120"/>
                <a:gd name="T21" fmla="*/ 27 h 147"/>
                <a:gd name="T22" fmla="*/ 24 w 120"/>
                <a:gd name="T23" fmla="*/ 27 h 147"/>
                <a:gd name="T24" fmla="*/ 71 w 120"/>
                <a:gd name="T25" fmla="*/ 0 h 147"/>
                <a:gd name="T26" fmla="*/ 107 w 120"/>
                <a:gd name="T27" fmla="*/ 15 h 147"/>
                <a:gd name="T28" fmla="*/ 120 w 120"/>
                <a:gd name="T29" fmla="*/ 59 h 147"/>
                <a:gd name="T30" fmla="*/ 120 w 120"/>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47">
                  <a:moveTo>
                    <a:pt x="120" y="147"/>
                  </a:moveTo>
                  <a:cubicBezTo>
                    <a:pt x="96" y="147"/>
                    <a:pt x="96" y="147"/>
                    <a:pt x="96" y="147"/>
                  </a:cubicBezTo>
                  <a:cubicBezTo>
                    <a:pt x="96" y="65"/>
                    <a:pt x="96" y="65"/>
                    <a:pt x="96" y="65"/>
                  </a:cubicBezTo>
                  <a:cubicBezTo>
                    <a:pt x="96" y="35"/>
                    <a:pt x="85" y="20"/>
                    <a:pt x="63" y="20"/>
                  </a:cubicBezTo>
                  <a:cubicBezTo>
                    <a:pt x="52" y="20"/>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4" y="27"/>
                    <a:pt x="24" y="27"/>
                    <a:pt x="24" y="27"/>
                  </a:cubicBezTo>
                  <a:cubicBezTo>
                    <a:pt x="34" y="9"/>
                    <a:pt x="50" y="0"/>
                    <a:pt x="71" y="0"/>
                  </a:cubicBezTo>
                  <a:cubicBezTo>
                    <a:pt x="87" y="0"/>
                    <a:pt x="99" y="5"/>
                    <a:pt x="107" y="15"/>
                  </a:cubicBezTo>
                  <a:cubicBezTo>
                    <a:pt x="115" y="26"/>
                    <a:pt x="120" y="40"/>
                    <a:pt x="120" y="59"/>
                  </a:cubicBezTo>
                  <a:lnTo>
                    <a:pt x="12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4" name="Freeform 94"/>
            <p:cNvSpPr>
              <a:spLocks/>
            </p:cNvSpPr>
            <p:nvPr/>
          </p:nvSpPr>
          <p:spPr bwMode="auto">
            <a:xfrm>
              <a:off x="6438" y="1892"/>
              <a:ext cx="199"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5" name="Freeform 95"/>
            <p:cNvSpPr>
              <a:spLocks noEditPoints="1"/>
            </p:cNvSpPr>
            <p:nvPr/>
          </p:nvSpPr>
          <p:spPr bwMode="auto">
            <a:xfrm>
              <a:off x="6665" y="1986"/>
              <a:ext cx="298" cy="360"/>
            </a:xfrm>
            <a:custGeom>
              <a:avLst/>
              <a:gdLst>
                <a:gd name="T0" fmla="*/ 126 w 126"/>
                <a:gd name="T1" fmla="*/ 81 h 151"/>
                <a:gd name="T2" fmla="*/ 24 w 126"/>
                <a:gd name="T3" fmla="*/ 81 h 151"/>
                <a:gd name="T4" fmla="*/ 37 w 126"/>
                <a:gd name="T5" fmla="*/ 118 h 151"/>
                <a:gd name="T6" fmla="*/ 71 w 126"/>
                <a:gd name="T7" fmla="*/ 131 h 151"/>
                <a:gd name="T8" fmla="*/ 115 w 126"/>
                <a:gd name="T9" fmla="*/ 115 h 151"/>
                <a:gd name="T10" fmla="*/ 115 w 126"/>
                <a:gd name="T11" fmla="*/ 137 h 151"/>
                <a:gd name="T12" fmla="*/ 65 w 126"/>
                <a:gd name="T13" fmla="*/ 151 h 151"/>
                <a:gd name="T14" fmla="*/ 17 w 126"/>
                <a:gd name="T15" fmla="*/ 131 h 151"/>
                <a:gd name="T16" fmla="*/ 0 w 126"/>
                <a:gd name="T17" fmla="*/ 76 h 151"/>
                <a:gd name="T18" fmla="*/ 9 w 126"/>
                <a:gd name="T19" fmla="*/ 37 h 151"/>
                <a:gd name="T20" fmla="*/ 33 w 126"/>
                <a:gd name="T21" fmla="*/ 10 h 151"/>
                <a:gd name="T22" fmla="*/ 66 w 126"/>
                <a:gd name="T23" fmla="*/ 0 h 151"/>
                <a:gd name="T24" fmla="*/ 110 w 126"/>
                <a:gd name="T25" fmla="*/ 18 h 151"/>
                <a:gd name="T26" fmla="*/ 126 w 126"/>
                <a:gd name="T27" fmla="*/ 69 h 151"/>
                <a:gd name="T28" fmla="*/ 126 w 126"/>
                <a:gd name="T29" fmla="*/ 81 h 151"/>
                <a:gd name="T30" fmla="*/ 102 w 126"/>
                <a:gd name="T31" fmla="*/ 62 h 151"/>
                <a:gd name="T32" fmla="*/ 92 w 126"/>
                <a:gd name="T33" fmla="*/ 31 h 151"/>
                <a:gd name="T34" fmla="*/ 66 w 126"/>
                <a:gd name="T35" fmla="*/ 20 h 151"/>
                <a:gd name="T36" fmla="*/ 39 w 126"/>
                <a:gd name="T37" fmla="*/ 31 h 151"/>
                <a:gd name="T38" fmla="*/ 24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4" y="97"/>
                    <a:pt x="29"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3" y="10"/>
                  </a:cubicBezTo>
                  <a:cubicBezTo>
                    <a:pt x="43" y="3"/>
                    <a:pt x="54" y="0"/>
                    <a:pt x="66" y="0"/>
                  </a:cubicBezTo>
                  <a:cubicBezTo>
                    <a:pt x="85" y="0"/>
                    <a:pt x="99" y="6"/>
                    <a:pt x="110" y="18"/>
                  </a:cubicBezTo>
                  <a:cubicBezTo>
                    <a:pt x="120" y="30"/>
                    <a:pt x="126" y="47"/>
                    <a:pt x="126" y="69"/>
                  </a:cubicBezTo>
                  <a:lnTo>
                    <a:pt x="126" y="81"/>
                  </a:lnTo>
                  <a:close/>
                  <a:moveTo>
                    <a:pt x="102" y="62"/>
                  </a:moveTo>
                  <a:cubicBezTo>
                    <a:pt x="102" y="48"/>
                    <a:pt x="99" y="38"/>
                    <a:pt x="92" y="31"/>
                  </a:cubicBezTo>
                  <a:cubicBezTo>
                    <a:pt x="86" y="23"/>
                    <a:pt x="77" y="20"/>
                    <a:pt x="66" y="20"/>
                  </a:cubicBezTo>
                  <a:cubicBezTo>
                    <a:pt x="55" y="20"/>
                    <a:pt x="46" y="23"/>
                    <a:pt x="39"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86" name="Freeform 96"/>
            <p:cNvSpPr>
              <a:spLocks/>
            </p:cNvSpPr>
            <p:nvPr/>
          </p:nvSpPr>
          <p:spPr bwMode="auto">
            <a:xfrm>
              <a:off x="7025" y="1988"/>
              <a:ext cx="177" cy="349"/>
            </a:xfrm>
            <a:custGeom>
              <a:avLst/>
              <a:gdLst>
                <a:gd name="T0" fmla="*/ 75 w 75"/>
                <a:gd name="T1" fmla="*/ 26 h 146"/>
                <a:gd name="T2" fmla="*/ 57 w 75"/>
                <a:gd name="T3" fmla="*/ 21 h 146"/>
                <a:gd name="T4" fmla="*/ 32 w 75"/>
                <a:gd name="T5" fmla="*/ 35 h 146"/>
                <a:gd name="T6" fmla="*/ 23 w 75"/>
                <a:gd name="T7" fmla="*/ 73 h 146"/>
                <a:gd name="T8" fmla="*/ 23 w 75"/>
                <a:gd name="T9" fmla="*/ 146 h 146"/>
                <a:gd name="T10" fmla="*/ 0 w 75"/>
                <a:gd name="T11" fmla="*/ 146 h 146"/>
                <a:gd name="T12" fmla="*/ 0 w 75"/>
                <a:gd name="T13" fmla="*/ 2 h 146"/>
                <a:gd name="T14" fmla="*/ 23 w 75"/>
                <a:gd name="T15" fmla="*/ 2 h 146"/>
                <a:gd name="T16" fmla="*/ 23 w 75"/>
                <a:gd name="T17" fmla="*/ 32 h 146"/>
                <a:gd name="T18" fmla="*/ 23 w 75"/>
                <a:gd name="T19" fmla="*/ 32 h 146"/>
                <a:gd name="T20" fmla="*/ 38 w 75"/>
                <a:gd name="T21" fmla="*/ 8 h 146"/>
                <a:gd name="T22" fmla="*/ 61 w 75"/>
                <a:gd name="T23" fmla="*/ 0 h 146"/>
                <a:gd name="T24" fmla="*/ 75 w 75"/>
                <a:gd name="T25" fmla="*/ 2 h 146"/>
                <a:gd name="T26" fmla="*/ 75 w 75"/>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46">
                  <a:moveTo>
                    <a:pt x="75" y="26"/>
                  </a:moveTo>
                  <a:cubicBezTo>
                    <a:pt x="71" y="23"/>
                    <a:pt x="65" y="21"/>
                    <a:pt x="57" y="21"/>
                  </a:cubicBezTo>
                  <a:cubicBezTo>
                    <a:pt x="47" y="21"/>
                    <a:pt x="39" y="26"/>
                    <a:pt x="32" y="35"/>
                  </a:cubicBezTo>
                  <a:cubicBezTo>
                    <a:pt x="26" y="45"/>
                    <a:pt x="23" y="58"/>
                    <a:pt x="23" y="73"/>
                  </a:cubicBezTo>
                  <a:cubicBezTo>
                    <a:pt x="23" y="146"/>
                    <a:pt x="23" y="146"/>
                    <a:pt x="23" y="146"/>
                  </a:cubicBezTo>
                  <a:cubicBezTo>
                    <a:pt x="0" y="146"/>
                    <a:pt x="0" y="146"/>
                    <a:pt x="0" y="146"/>
                  </a:cubicBezTo>
                  <a:cubicBezTo>
                    <a:pt x="0" y="2"/>
                    <a:pt x="0" y="2"/>
                    <a:pt x="0" y="2"/>
                  </a:cubicBezTo>
                  <a:cubicBezTo>
                    <a:pt x="23" y="2"/>
                    <a:pt x="23" y="2"/>
                    <a:pt x="23" y="2"/>
                  </a:cubicBezTo>
                  <a:cubicBezTo>
                    <a:pt x="23" y="32"/>
                    <a:pt x="23" y="32"/>
                    <a:pt x="23" y="32"/>
                  </a:cubicBezTo>
                  <a:cubicBezTo>
                    <a:pt x="23" y="32"/>
                    <a:pt x="23" y="32"/>
                    <a:pt x="23" y="32"/>
                  </a:cubicBezTo>
                  <a:cubicBezTo>
                    <a:pt x="26" y="22"/>
                    <a:pt x="31" y="14"/>
                    <a:pt x="38" y="8"/>
                  </a:cubicBezTo>
                  <a:cubicBezTo>
                    <a:pt x="45" y="3"/>
                    <a:pt x="52" y="0"/>
                    <a:pt x="61" y="0"/>
                  </a:cubicBezTo>
                  <a:cubicBezTo>
                    <a:pt x="67" y="0"/>
                    <a:pt x="71" y="0"/>
                    <a:pt x="75" y="2"/>
                  </a:cubicBezTo>
                  <a:lnTo>
                    <a:pt x="7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grpSp>
      <p:sp>
        <p:nvSpPr>
          <p:cNvPr id="87" name="Rectangle 86"/>
          <p:cNvSpPr/>
          <p:nvPr/>
        </p:nvSpPr>
        <p:spPr bwMode="auto">
          <a:xfrm>
            <a:off x="9821571" y="1712687"/>
            <a:ext cx="2340267" cy="3280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VS Team Services application insights</a:t>
            </a:r>
          </a:p>
        </p:txBody>
      </p:sp>
      <p:sp>
        <p:nvSpPr>
          <p:cNvPr id="88" name="Rectangle 87"/>
          <p:cNvSpPr/>
          <p:nvPr/>
        </p:nvSpPr>
        <p:spPr bwMode="auto">
          <a:xfrm>
            <a:off x="274639" y="4300983"/>
            <a:ext cx="2340267" cy="6150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Workstations</a:t>
            </a:r>
          </a:p>
          <a:p>
            <a:pPr defTabSz="932472" fontAlgn="base">
              <a:lnSpc>
                <a:spcPct val="90000"/>
              </a:lnSpc>
              <a:spcBef>
                <a:spcPts val="1200"/>
              </a:spcBef>
              <a:spcAft>
                <a:spcPct val="0"/>
              </a:spcAft>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Team foundation server</a:t>
            </a:r>
          </a:p>
        </p:txBody>
      </p:sp>
      <p:grpSp>
        <p:nvGrpSpPr>
          <p:cNvPr id="89" name="Group 88"/>
          <p:cNvGrpSpPr/>
          <p:nvPr/>
        </p:nvGrpSpPr>
        <p:grpSpPr>
          <a:xfrm>
            <a:off x="484872" y="4089819"/>
            <a:ext cx="1919800" cy="226378"/>
            <a:chOff x="2880493" y="1336648"/>
            <a:chExt cx="1919800" cy="226378"/>
          </a:xfrm>
        </p:grpSpPr>
        <p:sp>
          <p:nvSpPr>
            <p:cNvPr id="90" name="Freeform 89"/>
            <p:cNvSpPr>
              <a:spLocks noChangeAspect="1" noEditPoints="1"/>
            </p:cNvSpPr>
            <p:nvPr/>
          </p:nvSpPr>
          <p:spPr bwMode="auto">
            <a:xfrm>
              <a:off x="2880493" y="1336648"/>
              <a:ext cx="1280027" cy="226378"/>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96"/>
              <a:endParaRPr lang="en-US" sz="1768">
                <a:solidFill>
                  <a:srgbClr val="FFFFFF"/>
                </a:solidFill>
              </a:endParaRPr>
            </a:p>
          </p:txBody>
        </p:sp>
        <p:sp>
          <p:nvSpPr>
            <p:cNvPr id="91" name="Rectangle 90"/>
            <p:cNvSpPr/>
            <p:nvPr/>
          </p:nvSpPr>
          <p:spPr bwMode="auto">
            <a:xfrm>
              <a:off x="4204108" y="1352767"/>
              <a:ext cx="596185" cy="195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Online</a:t>
              </a:r>
            </a:p>
          </p:txBody>
        </p:sp>
      </p:grpSp>
      <p:pic>
        <p:nvPicPr>
          <p:cNvPr id="92" name="Picture 91"/>
          <p:cNvPicPr>
            <a:picLocks noChangeAspect="1"/>
          </p:cNvPicPr>
          <p:nvPr/>
        </p:nvPicPr>
        <p:blipFill>
          <a:blip r:embed="rId3"/>
          <a:stretch>
            <a:fillRect/>
          </a:stretch>
        </p:blipFill>
        <p:spPr>
          <a:xfrm>
            <a:off x="290286" y="1521476"/>
            <a:ext cx="2307771" cy="1862157"/>
          </a:xfrm>
          <a:prstGeom prst="rect">
            <a:avLst/>
          </a:prstGeom>
        </p:spPr>
      </p:pic>
      <p:sp>
        <p:nvSpPr>
          <p:cNvPr id="93" name="TextBox 92"/>
          <p:cNvSpPr txBox="1"/>
          <p:nvPr/>
        </p:nvSpPr>
        <p:spPr>
          <a:xfrm>
            <a:off x="1277206" y="1407227"/>
            <a:ext cx="723715" cy="193899"/>
          </a:xfrm>
          <a:prstGeom prst="rect">
            <a:avLst/>
          </a:prstGeom>
          <a:noFill/>
        </p:spPr>
        <p:txBody>
          <a:bodyPr wrap="square" lIns="0" tIns="0" rIns="0" bIns="0" rtlCol="0">
            <a:spAutoFit/>
          </a:bodyPr>
          <a:lstStyle/>
          <a:p>
            <a:pPr defTabSz="932396">
              <a:lnSpc>
                <a:spcPct val="90000"/>
              </a:lnSpc>
              <a:spcAft>
                <a:spcPts val="600"/>
              </a:spcAft>
            </a:pPr>
            <a:r>
              <a:rPr lang="en-US" sz="1400" dirty="0">
                <a:gradFill>
                  <a:gsLst>
                    <a:gs pos="2917">
                      <a:srgbClr val="505050"/>
                    </a:gs>
                    <a:gs pos="30000">
                      <a:srgbClr val="505050"/>
                    </a:gs>
                  </a:gsLst>
                  <a:lin ang="5400000" scaled="0"/>
                </a:gradFill>
              </a:rPr>
              <a:t>BIZ</a:t>
            </a:r>
          </a:p>
        </p:txBody>
      </p:sp>
      <p:sp>
        <p:nvSpPr>
          <p:cNvPr id="94" name="TextBox 93"/>
          <p:cNvSpPr txBox="1"/>
          <p:nvPr/>
        </p:nvSpPr>
        <p:spPr>
          <a:xfrm>
            <a:off x="576721" y="1669721"/>
            <a:ext cx="723715" cy="193899"/>
          </a:xfrm>
          <a:prstGeom prst="rect">
            <a:avLst/>
          </a:prstGeom>
          <a:noFill/>
        </p:spPr>
        <p:txBody>
          <a:bodyPr wrap="square" lIns="0" tIns="0" rIns="0" bIns="0" rtlCol="0">
            <a:spAutoFit/>
          </a:bodyPr>
          <a:lstStyle/>
          <a:p>
            <a:pPr defTabSz="932396">
              <a:lnSpc>
                <a:spcPct val="90000"/>
              </a:lnSpc>
              <a:spcAft>
                <a:spcPts val="600"/>
              </a:spcAft>
            </a:pPr>
            <a:r>
              <a:rPr lang="en-US" sz="1400" dirty="0">
                <a:gradFill>
                  <a:gsLst>
                    <a:gs pos="2917">
                      <a:srgbClr val="505050"/>
                    </a:gs>
                    <a:gs pos="30000">
                      <a:srgbClr val="505050"/>
                    </a:gs>
                  </a:gsLst>
                  <a:lin ang="5400000" scaled="0"/>
                </a:gradFill>
              </a:rPr>
              <a:t>DEV</a:t>
            </a:r>
          </a:p>
        </p:txBody>
      </p:sp>
      <p:sp>
        <p:nvSpPr>
          <p:cNvPr id="95" name="TextBox 94"/>
          <p:cNvSpPr txBox="1"/>
          <p:nvPr/>
        </p:nvSpPr>
        <p:spPr>
          <a:xfrm>
            <a:off x="2042814" y="1712041"/>
            <a:ext cx="723715" cy="193899"/>
          </a:xfrm>
          <a:prstGeom prst="rect">
            <a:avLst/>
          </a:prstGeom>
          <a:noFill/>
        </p:spPr>
        <p:txBody>
          <a:bodyPr wrap="square" lIns="0" tIns="0" rIns="0" bIns="0" rtlCol="0">
            <a:spAutoFit/>
          </a:bodyPr>
          <a:lstStyle/>
          <a:p>
            <a:pPr defTabSz="932396">
              <a:lnSpc>
                <a:spcPct val="90000"/>
              </a:lnSpc>
              <a:spcAft>
                <a:spcPts val="600"/>
              </a:spcAft>
            </a:pPr>
            <a:r>
              <a:rPr lang="en-US" sz="1400" dirty="0">
                <a:gradFill>
                  <a:gsLst>
                    <a:gs pos="2917">
                      <a:srgbClr val="505050"/>
                    </a:gs>
                    <a:gs pos="30000">
                      <a:srgbClr val="505050"/>
                    </a:gs>
                  </a:gsLst>
                  <a:lin ang="5400000" scaled="0"/>
                </a:gradFill>
              </a:rPr>
              <a:t>OPS</a:t>
            </a:r>
          </a:p>
        </p:txBody>
      </p:sp>
      <p:sp>
        <p:nvSpPr>
          <p:cNvPr id="96" name="Freeform 549"/>
          <p:cNvSpPr>
            <a:spLocks noChangeAspect="1" noEditPoints="1"/>
          </p:cNvSpPr>
          <p:nvPr/>
        </p:nvSpPr>
        <p:spPr bwMode="auto">
          <a:xfrm>
            <a:off x="484872" y="3585930"/>
            <a:ext cx="449502" cy="372360"/>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97" name="Freeform 549"/>
          <p:cNvSpPr>
            <a:spLocks noChangeAspect="1" noEditPoints="1"/>
          </p:cNvSpPr>
          <p:nvPr/>
        </p:nvSpPr>
        <p:spPr bwMode="auto">
          <a:xfrm>
            <a:off x="1233364" y="3585930"/>
            <a:ext cx="449502" cy="372360"/>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98" name="Freeform 549"/>
          <p:cNvSpPr>
            <a:spLocks noChangeAspect="1" noEditPoints="1"/>
          </p:cNvSpPr>
          <p:nvPr/>
        </p:nvSpPr>
        <p:spPr bwMode="auto">
          <a:xfrm>
            <a:off x="1981855" y="3585930"/>
            <a:ext cx="449502" cy="372360"/>
          </a:xfrm>
          <a:custGeom>
            <a:avLst/>
            <a:gdLst>
              <a:gd name="T0" fmla="*/ 251 w 400"/>
              <a:gd name="T1" fmla="*/ 312 h 331"/>
              <a:gd name="T2" fmla="*/ 246 w 400"/>
              <a:gd name="T3" fmla="*/ 306 h 331"/>
              <a:gd name="T4" fmla="*/ 245 w 400"/>
              <a:gd name="T5" fmla="*/ 285 h 331"/>
              <a:gd name="T6" fmla="*/ 212 w 400"/>
              <a:gd name="T7" fmla="*/ 285 h 331"/>
              <a:gd name="T8" fmla="*/ 190 w 400"/>
              <a:gd name="T9" fmla="*/ 285 h 331"/>
              <a:gd name="T10" fmla="*/ 156 w 400"/>
              <a:gd name="T11" fmla="*/ 285 h 331"/>
              <a:gd name="T12" fmla="*/ 155 w 400"/>
              <a:gd name="T13" fmla="*/ 306 h 331"/>
              <a:gd name="T14" fmla="*/ 150 w 400"/>
              <a:gd name="T15" fmla="*/ 312 h 331"/>
              <a:gd name="T16" fmla="*/ 132 w 400"/>
              <a:gd name="T17" fmla="*/ 328 h 331"/>
              <a:gd name="T18" fmla="*/ 135 w 400"/>
              <a:gd name="T19" fmla="*/ 331 h 331"/>
              <a:gd name="T20" fmla="*/ 190 w 400"/>
              <a:gd name="T21" fmla="*/ 331 h 331"/>
              <a:gd name="T22" fmla="*/ 212 w 400"/>
              <a:gd name="T23" fmla="*/ 331 h 331"/>
              <a:gd name="T24" fmla="*/ 266 w 400"/>
              <a:gd name="T25" fmla="*/ 331 h 331"/>
              <a:gd name="T26" fmla="*/ 269 w 400"/>
              <a:gd name="T27" fmla="*/ 328 h 331"/>
              <a:gd name="T28" fmla="*/ 251 w 400"/>
              <a:gd name="T29" fmla="*/ 312 h 331"/>
              <a:gd name="T30" fmla="*/ 388 w 400"/>
              <a:gd name="T31" fmla="*/ 0 h 331"/>
              <a:gd name="T32" fmla="*/ 12 w 400"/>
              <a:gd name="T33" fmla="*/ 0 h 331"/>
              <a:gd name="T34" fmla="*/ 0 w 400"/>
              <a:gd name="T35" fmla="*/ 12 h 331"/>
              <a:gd name="T36" fmla="*/ 0 w 400"/>
              <a:gd name="T37" fmla="*/ 265 h 331"/>
              <a:gd name="T38" fmla="*/ 12 w 400"/>
              <a:gd name="T39" fmla="*/ 277 h 331"/>
              <a:gd name="T40" fmla="*/ 388 w 400"/>
              <a:gd name="T41" fmla="*/ 277 h 331"/>
              <a:gd name="T42" fmla="*/ 400 w 400"/>
              <a:gd name="T43" fmla="*/ 265 h 331"/>
              <a:gd name="T44" fmla="*/ 400 w 400"/>
              <a:gd name="T45" fmla="*/ 12 h 331"/>
              <a:gd name="T46" fmla="*/ 388 w 400"/>
              <a:gd name="T47" fmla="*/ 0 h 331"/>
              <a:gd name="T48" fmla="*/ 381 w 400"/>
              <a:gd name="T49" fmla="*/ 227 h 331"/>
              <a:gd name="T50" fmla="*/ 19 w 400"/>
              <a:gd name="T51" fmla="*/ 227 h 331"/>
              <a:gd name="T52" fmla="*/ 19 w 400"/>
              <a:gd name="T53" fmla="*/ 20 h 331"/>
              <a:gd name="T54" fmla="*/ 381 w 400"/>
              <a:gd name="T55" fmla="*/ 20 h 331"/>
              <a:gd name="T56" fmla="*/ 381 w 400"/>
              <a:gd name="T57"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31">
                <a:moveTo>
                  <a:pt x="251" y="312"/>
                </a:moveTo>
                <a:cubicBezTo>
                  <a:pt x="251" y="312"/>
                  <a:pt x="247" y="308"/>
                  <a:pt x="246" y="306"/>
                </a:cubicBezTo>
                <a:cubicBezTo>
                  <a:pt x="245" y="302"/>
                  <a:pt x="245" y="290"/>
                  <a:pt x="245" y="285"/>
                </a:cubicBezTo>
                <a:cubicBezTo>
                  <a:pt x="212" y="285"/>
                  <a:pt x="212" y="285"/>
                  <a:pt x="212" y="285"/>
                </a:cubicBezTo>
                <a:cubicBezTo>
                  <a:pt x="190" y="285"/>
                  <a:pt x="190" y="285"/>
                  <a:pt x="190" y="285"/>
                </a:cubicBezTo>
                <a:cubicBezTo>
                  <a:pt x="156" y="285"/>
                  <a:pt x="156" y="285"/>
                  <a:pt x="156" y="285"/>
                </a:cubicBezTo>
                <a:cubicBezTo>
                  <a:pt x="156" y="290"/>
                  <a:pt x="157" y="302"/>
                  <a:pt x="155" y="306"/>
                </a:cubicBezTo>
                <a:cubicBezTo>
                  <a:pt x="154" y="308"/>
                  <a:pt x="150" y="312"/>
                  <a:pt x="150" y="312"/>
                </a:cubicBezTo>
                <a:cubicBezTo>
                  <a:pt x="132" y="328"/>
                  <a:pt x="132" y="328"/>
                  <a:pt x="132" y="328"/>
                </a:cubicBezTo>
                <a:cubicBezTo>
                  <a:pt x="132" y="330"/>
                  <a:pt x="134" y="331"/>
                  <a:pt x="135" y="331"/>
                </a:cubicBezTo>
                <a:cubicBezTo>
                  <a:pt x="190" y="331"/>
                  <a:pt x="190" y="331"/>
                  <a:pt x="190" y="331"/>
                </a:cubicBezTo>
                <a:cubicBezTo>
                  <a:pt x="212" y="331"/>
                  <a:pt x="212" y="331"/>
                  <a:pt x="212" y="331"/>
                </a:cubicBezTo>
                <a:cubicBezTo>
                  <a:pt x="266" y="331"/>
                  <a:pt x="266" y="331"/>
                  <a:pt x="266" y="331"/>
                </a:cubicBezTo>
                <a:cubicBezTo>
                  <a:pt x="267" y="331"/>
                  <a:pt x="269" y="330"/>
                  <a:pt x="269" y="328"/>
                </a:cubicBezTo>
                <a:lnTo>
                  <a:pt x="251" y="312"/>
                </a:lnTo>
                <a:close/>
                <a:moveTo>
                  <a:pt x="388" y="0"/>
                </a:moveTo>
                <a:cubicBezTo>
                  <a:pt x="12" y="0"/>
                  <a:pt x="12" y="0"/>
                  <a:pt x="12" y="0"/>
                </a:cubicBezTo>
                <a:cubicBezTo>
                  <a:pt x="5" y="0"/>
                  <a:pt x="0" y="5"/>
                  <a:pt x="0" y="12"/>
                </a:cubicBezTo>
                <a:cubicBezTo>
                  <a:pt x="0" y="265"/>
                  <a:pt x="0" y="265"/>
                  <a:pt x="0" y="265"/>
                </a:cubicBezTo>
                <a:cubicBezTo>
                  <a:pt x="0" y="272"/>
                  <a:pt x="5" y="277"/>
                  <a:pt x="12" y="277"/>
                </a:cubicBezTo>
                <a:cubicBezTo>
                  <a:pt x="388" y="277"/>
                  <a:pt x="388" y="277"/>
                  <a:pt x="388" y="277"/>
                </a:cubicBezTo>
                <a:cubicBezTo>
                  <a:pt x="395" y="277"/>
                  <a:pt x="400" y="272"/>
                  <a:pt x="400" y="265"/>
                </a:cubicBezTo>
                <a:cubicBezTo>
                  <a:pt x="400" y="12"/>
                  <a:pt x="400" y="12"/>
                  <a:pt x="400" y="12"/>
                </a:cubicBezTo>
                <a:cubicBezTo>
                  <a:pt x="400" y="5"/>
                  <a:pt x="395" y="0"/>
                  <a:pt x="388" y="0"/>
                </a:cubicBezTo>
                <a:close/>
                <a:moveTo>
                  <a:pt x="381" y="227"/>
                </a:moveTo>
                <a:cubicBezTo>
                  <a:pt x="19" y="227"/>
                  <a:pt x="19" y="227"/>
                  <a:pt x="19" y="227"/>
                </a:cubicBezTo>
                <a:cubicBezTo>
                  <a:pt x="19" y="20"/>
                  <a:pt x="19" y="20"/>
                  <a:pt x="19" y="20"/>
                </a:cubicBezTo>
                <a:cubicBezTo>
                  <a:pt x="381" y="20"/>
                  <a:pt x="381" y="20"/>
                  <a:pt x="381" y="20"/>
                </a:cubicBezTo>
                <a:lnTo>
                  <a:pt x="381" y="227"/>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pPr defTabSz="932396"/>
            <a:endParaRPr lang="en-US" sz="1768">
              <a:solidFill>
                <a:srgbClr val="505050"/>
              </a:solidFill>
            </a:endParaRPr>
          </a:p>
        </p:txBody>
      </p:sp>
      <p:sp>
        <p:nvSpPr>
          <p:cNvPr id="99" name="Freeform 98"/>
          <p:cNvSpPr/>
          <p:nvPr/>
        </p:nvSpPr>
        <p:spPr bwMode="auto">
          <a:xfrm>
            <a:off x="639129" y="3656191"/>
            <a:ext cx="140988" cy="140269"/>
          </a:xfrm>
          <a:custGeom>
            <a:avLst/>
            <a:gdLst>
              <a:gd name="connsiteX0" fmla="*/ 91453 w 875543"/>
              <a:gd name="connsiteY0" fmla="*/ 312021 h 871075"/>
              <a:gd name="connsiteX1" fmla="*/ 91453 w 875543"/>
              <a:gd name="connsiteY1" fmla="*/ 560560 h 871075"/>
              <a:gd name="connsiteX2" fmla="*/ 216990 w 875543"/>
              <a:gd name="connsiteY2" fmla="*/ 436291 h 871075"/>
              <a:gd name="connsiteX3" fmla="*/ 651451 w 875543"/>
              <a:gd name="connsiteY3" fmla="*/ 262633 h 871075"/>
              <a:gd name="connsiteX4" fmla="*/ 429709 w 875543"/>
              <a:gd name="connsiteY4" fmla="*/ 436291 h 871075"/>
              <a:gd name="connsiteX5" fmla="*/ 651451 w 875543"/>
              <a:gd name="connsiteY5" fmla="*/ 609949 h 871075"/>
              <a:gd name="connsiteX6" fmla="*/ 651451 w 875543"/>
              <a:gd name="connsiteY6" fmla="*/ 0 h 871075"/>
              <a:gd name="connsiteX7" fmla="*/ 655970 w 875543"/>
              <a:gd name="connsiteY7" fmla="*/ 1744 h 871075"/>
              <a:gd name="connsiteX8" fmla="*/ 656210 w 875543"/>
              <a:gd name="connsiteY8" fmla="*/ 1506 h 871075"/>
              <a:gd name="connsiteX9" fmla="*/ 656614 w 875543"/>
              <a:gd name="connsiteY9" fmla="*/ 1992 h 871075"/>
              <a:gd name="connsiteX10" fmla="*/ 871680 w 875543"/>
              <a:gd name="connsiteY10" fmla="*/ 85003 h 871075"/>
              <a:gd name="connsiteX11" fmla="*/ 875543 w 875543"/>
              <a:gd name="connsiteY11" fmla="*/ 785186 h 871075"/>
              <a:gd name="connsiteX12" fmla="*/ 659472 w 875543"/>
              <a:gd name="connsiteY12" fmla="*/ 867144 h 871075"/>
              <a:gd name="connsiteX13" fmla="*/ 656210 w 875543"/>
              <a:gd name="connsiteY13" fmla="*/ 871075 h 871075"/>
              <a:gd name="connsiteX14" fmla="*/ 654243 w 875543"/>
              <a:gd name="connsiteY14" fmla="*/ 869127 h 871075"/>
              <a:gd name="connsiteX15" fmla="*/ 651451 w 875543"/>
              <a:gd name="connsiteY15" fmla="*/ 870186 h 871075"/>
              <a:gd name="connsiteX16" fmla="*/ 651451 w 875543"/>
              <a:gd name="connsiteY16" fmla="*/ 866364 h 871075"/>
              <a:gd name="connsiteX17" fmla="*/ 328106 w 875543"/>
              <a:gd name="connsiteY17" fmla="*/ 546284 h 871075"/>
              <a:gd name="connsiteX18" fmla="*/ 310948 w 875543"/>
              <a:gd name="connsiteY18" fmla="*/ 529299 h 871075"/>
              <a:gd name="connsiteX19" fmla="*/ 91720 w 875543"/>
              <a:gd name="connsiteY19" fmla="*/ 700988 h 871075"/>
              <a:gd name="connsiteX20" fmla="*/ 0 w 875543"/>
              <a:gd name="connsiteY20" fmla="*/ 651089 h 871075"/>
              <a:gd name="connsiteX21" fmla="*/ 3860 w 875543"/>
              <a:gd name="connsiteY21" fmla="*/ 647268 h 871075"/>
              <a:gd name="connsiteX22" fmla="*/ 3860 w 875543"/>
              <a:gd name="connsiteY22" fmla="*/ 225313 h 871075"/>
              <a:gd name="connsiteX23" fmla="*/ 0 w 875543"/>
              <a:gd name="connsiteY23" fmla="*/ 221492 h 871075"/>
              <a:gd name="connsiteX24" fmla="*/ 3860 w 875543"/>
              <a:gd name="connsiteY24" fmla="*/ 219393 h 871075"/>
              <a:gd name="connsiteX25" fmla="*/ 3860 w 875543"/>
              <a:gd name="connsiteY25" fmla="*/ 217227 h 871075"/>
              <a:gd name="connsiteX26" fmla="*/ 7841 w 875543"/>
              <a:gd name="connsiteY26" fmla="*/ 217227 h 871075"/>
              <a:gd name="connsiteX27" fmla="*/ 91720 w 875543"/>
              <a:gd name="connsiteY27" fmla="*/ 171593 h 871075"/>
              <a:gd name="connsiteX28" fmla="*/ 310948 w 875543"/>
              <a:gd name="connsiteY28" fmla="*/ 343282 h 871075"/>
              <a:gd name="connsiteX29" fmla="*/ 328106 w 875543"/>
              <a:gd name="connsiteY29" fmla="*/ 326298 h 871075"/>
              <a:gd name="connsiteX30" fmla="*/ 651451 w 875543"/>
              <a:gd name="connsiteY30" fmla="*/ 6217 h 8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5543" h="871075">
                <a:moveTo>
                  <a:pt x="91453" y="312021"/>
                </a:moveTo>
                <a:lnTo>
                  <a:pt x="91453" y="560560"/>
                </a:lnTo>
                <a:lnTo>
                  <a:pt x="216990" y="436291"/>
                </a:lnTo>
                <a:close/>
                <a:moveTo>
                  <a:pt x="651451" y="262633"/>
                </a:moveTo>
                <a:lnTo>
                  <a:pt x="429709" y="436291"/>
                </a:lnTo>
                <a:lnTo>
                  <a:pt x="651451" y="609949"/>
                </a:lnTo>
                <a:close/>
                <a:moveTo>
                  <a:pt x="651451" y="0"/>
                </a:moveTo>
                <a:lnTo>
                  <a:pt x="655970" y="1744"/>
                </a:lnTo>
                <a:lnTo>
                  <a:pt x="656210" y="1506"/>
                </a:lnTo>
                <a:lnTo>
                  <a:pt x="656614" y="1992"/>
                </a:lnTo>
                <a:lnTo>
                  <a:pt x="871680" y="85003"/>
                </a:lnTo>
                <a:cubicBezTo>
                  <a:pt x="872968" y="320974"/>
                  <a:pt x="874255" y="549216"/>
                  <a:pt x="875543" y="785186"/>
                </a:cubicBezTo>
                <a:lnTo>
                  <a:pt x="659472" y="867144"/>
                </a:lnTo>
                <a:lnTo>
                  <a:pt x="656210" y="871075"/>
                </a:lnTo>
                <a:lnTo>
                  <a:pt x="654243" y="869127"/>
                </a:lnTo>
                <a:lnTo>
                  <a:pt x="651451" y="870186"/>
                </a:lnTo>
                <a:lnTo>
                  <a:pt x="651451" y="866364"/>
                </a:lnTo>
                <a:lnTo>
                  <a:pt x="328106" y="546284"/>
                </a:lnTo>
                <a:lnTo>
                  <a:pt x="310948" y="529299"/>
                </a:lnTo>
                <a:lnTo>
                  <a:pt x="91720" y="700988"/>
                </a:lnTo>
                <a:lnTo>
                  <a:pt x="0" y="651089"/>
                </a:lnTo>
                <a:lnTo>
                  <a:pt x="3860" y="647268"/>
                </a:lnTo>
                <a:lnTo>
                  <a:pt x="3860" y="225313"/>
                </a:lnTo>
                <a:lnTo>
                  <a:pt x="0" y="221492"/>
                </a:lnTo>
                <a:lnTo>
                  <a:pt x="3860" y="219393"/>
                </a:lnTo>
                <a:lnTo>
                  <a:pt x="3860" y="217227"/>
                </a:lnTo>
                <a:lnTo>
                  <a:pt x="7841" y="217227"/>
                </a:lnTo>
                <a:lnTo>
                  <a:pt x="91720" y="171593"/>
                </a:lnTo>
                <a:lnTo>
                  <a:pt x="310948" y="343282"/>
                </a:lnTo>
                <a:lnTo>
                  <a:pt x="328106" y="326298"/>
                </a:lnTo>
                <a:lnTo>
                  <a:pt x="651451" y="6217"/>
                </a:ln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algn="ctr" defTabSz="932396"/>
            <a:endParaRPr lang="en-US" sz="1768">
              <a:solidFill>
                <a:srgbClr val="505050"/>
              </a:solidFill>
            </a:endParaRPr>
          </a:p>
        </p:txBody>
      </p:sp>
      <p:sp>
        <p:nvSpPr>
          <p:cNvPr id="100" name="Freeform 99"/>
          <p:cNvSpPr/>
          <p:nvPr/>
        </p:nvSpPr>
        <p:spPr bwMode="auto">
          <a:xfrm>
            <a:off x="2136112" y="3656191"/>
            <a:ext cx="140988" cy="140269"/>
          </a:xfrm>
          <a:custGeom>
            <a:avLst/>
            <a:gdLst>
              <a:gd name="connsiteX0" fmla="*/ 91453 w 875543"/>
              <a:gd name="connsiteY0" fmla="*/ 312021 h 871075"/>
              <a:gd name="connsiteX1" fmla="*/ 91453 w 875543"/>
              <a:gd name="connsiteY1" fmla="*/ 560560 h 871075"/>
              <a:gd name="connsiteX2" fmla="*/ 216990 w 875543"/>
              <a:gd name="connsiteY2" fmla="*/ 436291 h 871075"/>
              <a:gd name="connsiteX3" fmla="*/ 651451 w 875543"/>
              <a:gd name="connsiteY3" fmla="*/ 262633 h 871075"/>
              <a:gd name="connsiteX4" fmla="*/ 429709 w 875543"/>
              <a:gd name="connsiteY4" fmla="*/ 436291 h 871075"/>
              <a:gd name="connsiteX5" fmla="*/ 651451 w 875543"/>
              <a:gd name="connsiteY5" fmla="*/ 609949 h 871075"/>
              <a:gd name="connsiteX6" fmla="*/ 651451 w 875543"/>
              <a:gd name="connsiteY6" fmla="*/ 0 h 871075"/>
              <a:gd name="connsiteX7" fmla="*/ 655970 w 875543"/>
              <a:gd name="connsiteY7" fmla="*/ 1744 h 871075"/>
              <a:gd name="connsiteX8" fmla="*/ 656210 w 875543"/>
              <a:gd name="connsiteY8" fmla="*/ 1506 h 871075"/>
              <a:gd name="connsiteX9" fmla="*/ 656614 w 875543"/>
              <a:gd name="connsiteY9" fmla="*/ 1992 h 871075"/>
              <a:gd name="connsiteX10" fmla="*/ 871680 w 875543"/>
              <a:gd name="connsiteY10" fmla="*/ 85003 h 871075"/>
              <a:gd name="connsiteX11" fmla="*/ 875543 w 875543"/>
              <a:gd name="connsiteY11" fmla="*/ 785186 h 871075"/>
              <a:gd name="connsiteX12" fmla="*/ 659472 w 875543"/>
              <a:gd name="connsiteY12" fmla="*/ 867144 h 871075"/>
              <a:gd name="connsiteX13" fmla="*/ 656210 w 875543"/>
              <a:gd name="connsiteY13" fmla="*/ 871075 h 871075"/>
              <a:gd name="connsiteX14" fmla="*/ 654243 w 875543"/>
              <a:gd name="connsiteY14" fmla="*/ 869127 h 871075"/>
              <a:gd name="connsiteX15" fmla="*/ 651451 w 875543"/>
              <a:gd name="connsiteY15" fmla="*/ 870186 h 871075"/>
              <a:gd name="connsiteX16" fmla="*/ 651451 w 875543"/>
              <a:gd name="connsiteY16" fmla="*/ 866364 h 871075"/>
              <a:gd name="connsiteX17" fmla="*/ 328106 w 875543"/>
              <a:gd name="connsiteY17" fmla="*/ 546284 h 871075"/>
              <a:gd name="connsiteX18" fmla="*/ 310948 w 875543"/>
              <a:gd name="connsiteY18" fmla="*/ 529299 h 871075"/>
              <a:gd name="connsiteX19" fmla="*/ 91720 w 875543"/>
              <a:gd name="connsiteY19" fmla="*/ 700988 h 871075"/>
              <a:gd name="connsiteX20" fmla="*/ 0 w 875543"/>
              <a:gd name="connsiteY20" fmla="*/ 651089 h 871075"/>
              <a:gd name="connsiteX21" fmla="*/ 3860 w 875543"/>
              <a:gd name="connsiteY21" fmla="*/ 647268 h 871075"/>
              <a:gd name="connsiteX22" fmla="*/ 3860 w 875543"/>
              <a:gd name="connsiteY22" fmla="*/ 225313 h 871075"/>
              <a:gd name="connsiteX23" fmla="*/ 0 w 875543"/>
              <a:gd name="connsiteY23" fmla="*/ 221492 h 871075"/>
              <a:gd name="connsiteX24" fmla="*/ 3860 w 875543"/>
              <a:gd name="connsiteY24" fmla="*/ 219393 h 871075"/>
              <a:gd name="connsiteX25" fmla="*/ 3860 w 875543"/>
              <a:gd name="connsiteY25" fmla="*/ 217227 h 871075"/>
              <a:gd name="connsiteX26" fmla="*/ 7841 w 875543"/>
              <a:gd name="connsiteY26" fmla="*/ 217227 h 871075"/>
              <a:gd name="connsiteX27" fmla="*/ 91720 w 875543"/>
              <a:gd name="connsiteY27" fmla="*/ 171593 h 871075"/>
              <a:gd name="connsiteX28" fmla="*/ 310948 w 875543"/>
              <a:gd name="connsiteY28" fmla="*/ 343282 h 871075"/>
              <a:gd name="connsiteX29" fmla="*/ 328106 w 875543"/>
              <a:gd name="connsiteY29" fmla="*/ 326298 h 871075"/>
              <a:gd name="connsiteX30" fmla="*/ 651451 w 875543"/>
              <a:gd name="connsiteY30" fmla="*/ 6217 h 8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5543" h="871075">
                <a:moveTo>
                  <a:pt x="91453" y="312021"/>
                </a:moveTo>
                <a:lnTo>
                  <a:pt x="91453" y="560560"/>
                </a:lnTo>
                <a:lnTo>
                  <a:pt x="216990" y="436291"/>
                </a:lnTo>
                <a:close/>
                <a:moveTo>
                  <a:pt x="651451" y="262633"/>
                </a:moveTo>
                <a:lnTo>
                  <a:pt x="429709" y="436291"/>
                </a:lnTo>
                <a:lnTo>
                  <a:pt x="651451" y="609949"/>
                </a:lnTo>
                <a:close/>
                <a:moveTo>
                  <a:pt x="651451" y="0"/>
                </a:moveTo>
                <a:lnTo>
                  <a:pt x="655970" y="1744"/>
                </a:lnTo>
                <a:lnTo>
                  <a:pt x="656210" y="1506"/>
                </a:lnTo>
                <a:lnTo>
                  <a:pt x="656614" y="1992"/>
                </a:lnTo>
                <a:lnTo>
                  <a:pt x="871680" y="85003"/>
                </a:lnTo>
                <a:cubicBezTo>
                  <a:pt x="872968" y="320974"/>
                  <a:pt x="874255" y="549216"/>
                  <a:pt x="875543" y="785186"/>
                </a:cubicBezTo>
                <a:lnTo>
                  <a:pt x="659472" y="867144"/>
                </a:lnTo>
                <a:lnTo>
                  <a:pt x="656210" y="871075"/>
                </a:lnTo>
                <a:lnTo>
                  <a:pt x="654243" y="869127"/>
                </a:lnTo>
                <a:lnTo>
                  <a:pt x="651451" y="870186"/>
                </a:lnTo>
                <a:lnTo>
                  <a:pt x="651451" y="866364"/>
                </a:lnTo>
                <a:lnTo>
                  <a:pt x="328106" y="546284"/>
                </a:lnTo>
                <a:lnTo>
                  <a:pt x="310948" y="529299"/>
                </a:lnTo>
                <a:lnTo>
                  <a:pt x="91720" y="700988"/>
                </a:lnTo>
                <a:lnTo>
                  <a:pt x="0" y="651089"/>
                </a:lnTo>
                <a:lnTo>
                  <a:pt x="3860" y="647268"/>
                </a:lnTo>
                <a:lnTo>
                  <a:pt x="3860" y="225313"/>
                </a:lnTo>
                <a:lnTo>
                  <a:pt x="0" y="221492"/>
                </a:lnTo>
                <a:lnTo>
                  <a:pt x="3860" y="219393"/>
                </a:lnTo>
                <a:lnTo>
                  <a:pt x="3860" y="217227"/>
                </a:lnTo>
                <a:lnTo>
                  <a:pt x="7841" y="217227"/>
                </a:lnTo>
                <a:lnTo>
                  <a:pt x="91720" y="171593"/>
                </a:lnTo>
                <a:lnTo>
                  <a:pt x="310948" y="343282"/>
                </a:lnTo>
                <a:lnTo>
                  <a:pt x="328106" y="326298"/>
                </a:lnTo>
                <a:lnTo>
                  <a:pt x="651451" y="6217"/>
                </a:ln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algn="ctr" defTabSz="932396"/>
            <a:endParaRPr lang="en-US" sz="1768">
              <a:solidFill>
                <a:srgbClr val="505050"/>
              </a:solidFill>
            </a:endParaRPr>
          </a:p>
        </p:txBody>
      </p:sp>
      <p:sp>
        <p:nvSpPr>
          <p:cNvPr id="101" name="Freeform 100"/>
          <p:cNvSpPr/>
          <p:nvPr/>
        </p:nvSpPr>
        <p:spPr bwMode="auto">
          <a:xfrm>
            <a:off x="1387621" y="3656191"/>
            <a:ext cx="140988" cy="140269"/>
          </a:xfrm>
          <a:custGeom>
            <a:avLst/>
            <a:gdLst>
              <a:gd name="connsiteX0" fmla="*/ 91453 w 875543"/>
              <a:gd name="connsiteY0" fmla="*/ 312021 h 871075"/>
              <a:gd name="connsiteX1" fmla="*/ 91453 w 875543"/>
              <a:gd name="connsiteY1" fmla="*/ 560560 h 871075"/>
              <a:gd name="connsiteX2" fmla="*/ 216990 w 875543"/>
              <a:gd name="connsiteY2" fmla="*/ 436291 h 871075"/>
              <a:gd name="connsiteX3" fmla="*/ 651451 w 875543"/>
              <a:gd name="connsiteY3" fmla="*/ 262633 h 871075"/>
              <a:gd name="connsiteX4" fmla="*/ 429709 w 875543"/>
              <a:gd name="connsiteY4" fmla="*/ 436291 h 871075"/>
              <a:gd name="connsiteX5" fmla="*/ 651451 w 875543"/>
              <a:gd name="connsiteY5" fmla="*/ 609949 h 871075"/>
              <a:gd name="connsiteX6" fmla="*/ 651451 w 875543"/>
              <a:gd name="connsiteY6" fmla="*/ 0 h 871075"/>
              <a:gd name="connsiteX7" fmla="*/ 655970 w 875543"/>
              <a:gd name="connsiteY7" fmla="*/ 1744 h 871075"/>
              <a:gd name="connsiteX8" fmla="*/ 656210 w 875543"/>
              <a:gd name="connsiteY8" fmla="*/ 1506 h 871075"/>
              <a:gd name="connsiteX9" fmla="*/ 656614 w 875543"/>
              <a:gd name="connsiteY9" fmla="*/ 1992 h 871075"/>
              <a:gd name="connsiteX10" fmla="*/ 871680 w 875543"/>
              <a:gd name="connsiteY10" fmla="*/ 85003 h 871075"/>
              <a:gd name="connsiteX11" fmla="*/ 875543 w 875543"/>
              <a:gd name="connsiteY11" fmla="*/ 785186 h 871075"/>
              <a:gd name="connsiteX12" fmla="*/ 659472 w 875543"/>
              <a:gd name="connsiteY12" fmla="*/ 867144 h 871075"/>
              <a:gd name="connsiteX13" fmla="*/ 656210 w 875543"/>
              <a:gd name="connsiteY13" fmla="*/ 871075 h 871075"/>
              <a:gd name="connsiteX14" fmla="*/ 654243 w 875543"/>
              <a:gd name="connsiteY14" fmla="*/ 869127 h 871075"/>
              <a:gd name="connsiteX15" fmla="*/ 651451 w 875543"/>
              <a:gd name="connsiteY15" fmla="*/ 870186 h 871075"/>
              <a:gd name="connsiteX16" fmla="*/ 651451 w 875543"/>
              <a:gd name="connsiteY16" fmla="*/ 866364 h 871075"/>
              <a:gd name="connsiteX17" fmla="*/ 328106 w 875543"/>
              <a:gd name="connsiteY17" fmla="*/ 546284 h 871075"/>
              <a:gd name="connsiteX18" fmla="*/ 310948 w 875543"/>
              <a:gd name="connsiteY18" fmla="*/ 529299 h 871075"/>
              <a:gd name="connsiteX19" fmla="*/ 91720 w 875543"/>
              <a:gd name="connsiteY19" fmla="*/ 700988 h 871075"/>
              <a:gd name="connsiteX20" fmla="*/ 0 w 875543"/>
              <a:gd name="connsiteY20" fmla="*/ 651089 h 871075"/>
              <a:gd name="connsiteX21" fmla="*/ 3860 w 875543"/>
              <a:gd name="connsiteY21" fmla="*/ 647268 h 871075"/>
              <a:gd name="connsiteX22" fmla="*/ 3860 w 875543"/>
              <a:gd name="connsiteY22" fmla="*/ 225313 h 871075"/>
              <a:gd name="connsiteX23" fmla="*/ 0 w 875543"/>
              <a:gd name="connsiteY23" fmla="*/ 221492 h 871075"/>
              <a:gd name="connsiteX24" fmla="*/ 3860 w 875543"/>
              <a:gd name="connsiteY24" fmla="*/ 219393 h 871075"/>
              <a:gd name="connsiteX25" fmla="*/ 3860 w 875543"/>
              <a:gd name="connsiteY25" fmla="*/ 217227 h 871075"/>
              <a:gd name="connsiteX26" fmla="*/ 7841 w 875543"/>
              <a:gd name="connsiteY26" fmla="*/ 217227 h 871075"/>
              <a:gd name="connsiteX27" fmla="*/ 91720 w 875543"/>
              <a:gd name="connsiteY27" fmla="*/ 171593 h 871075"/>
              <a:gd name="connsiteX28" fmla="*/ 310948 w 875543"/>
              <a:gd name="connsiteY28" fmla="*/ 343282 h 871075"/>
              <a:gd name="connsiteX29" fmla="*/ 328106 w 875543"/>
              <a:gd name="connsiteY29" fmla="*/ 326298 h 871075"/>
              <a:gd name="connsiteX30" fmla="*/ 651451 w 875543"/>
              <a:gd name="connsiteY30" fmla="*/ 6217 h 8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5543" h="871075">
                <a:moveTo>
                  <a:pt x="91453" y="312021"/>
                </a:moveTo>
                <a:lnTo>
                  <a:pt x="91453" y="560560"/>
                </a:lnTo>
                <a:lnTo>
                  <a:pt x="216990" y="436291"/>
                </a:lnTo>
                <a:close/>
                <a:moveTo>
                  <a:pt x="651451" y="262633"/>
                </a:moveTo>
                <a:lnTo>
                  <a:pt x="429709" y="436291"/>
                </a:lnTo>
                <a:lnTo>
                  <a:pt x="651451" y="609949"/>
                </a:lnTo>
                <a:close/>
                <a:moveTo>
                  <a:pt x="651451" y="0"/>
                </a:moveTo>
                <a:lnTo>
                  <a:pt x="655970" y="1744"/>
                </a:lnTo>
                <a:lnTo>
                  <a:pt x="656210" y="1506"/>
                </a:lnTo>
                <a:lnTo>
                  <a:pt x="656614" y="1992"/>
                </a:lnTo>
                <a:lnTo>
                  <a:pt x="871680" y="85003"/>
                </a:lnTo>
                <a:cubicBezTo>
                  <a:pt x="872968" y="320974"/>
                  <a:pt x="874255" y="549216"/>
                  <a:pt x="875543" y="785186"/>
                </a:cubicBezTo>
                <a:lnTo>
                  <a:pt x="659472" y="867144"/>
                </a:lnTo>
                <a:lnTo>
                  <a:pt x="656210" y="871075"/>
                </a:lnTo>
                <a:lnTo>
                  <a:pt x="654243" y="869127"/>
                </a:lnTo>
                <a:lnTo>
                  <a:pt x="651451" y="870186"/>
                </a:lnTo>
                <a:lnTo>
                  <a:pt x="651451" y="866364"/>
                </a:lnTo>
                <a:lnTo>
                  <a:pt x="328106" y="546284"/>
                </a:lnTo>
                <a:lnTo>
                  <a:pt x="310948" y="529299"/>
                </a:lnTo>
                <a:lnTo>
                  <a:pt x="91720" y="700988"/>
                </a:lnTo>
                <a:lnTo>
                  <a:pt x="0" y="651089"/>
                </a:lnTo>
                <a:lnTo>
                  <a:pt x="3860" y="647268"/>
                </a:lnTo>
                <a:lnTo>
                  <a:pt x="3860" y="225313"/>
                </a:lnTo>
                <a:lnTo>
                  <a:pt x="0" y="221492"/>
                </a:lnTo>
                <a:lnTo>
                  <a:pt x="3860" y="219393"/>
                </a:lnTo>
                <a:lnTo>
                  <a:pt x="3860" y="217227"/>
                </a:lnTo>
                <a:lnTo>
                  <a:pt x="7841" y="217227"/>
                </a:lnTo>
                <a:lnTo>
                  <a:pt x="91720" y="171593"/>
                </a:lnTo>
                <a:lnTo>
                  <a:pt x="310948" y="343282"/>
                </a:lnTo>
                <a:lnTo>
                  <a:pt x="328106" y="326298"/>
                </a:lnTo>
                <a:lnTo>
                  <a:pt x="651451" y="6217"/>
                </a:ln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algn="ctr" defTabSz="932396"/>
            <a:endParaRPr lang="en-US" sz="1768">
              <a:solidFill>
                <a:srgbClr val="505050"/>
              </a:solidFill>
            </a:endParaRPr>
          </a:p>
        </p:txBody>
      </p:sp>
      <p:grpSp>
        <p:nvGrpSpPr>
          <p:cNvPr id="102" name="Group 101"/>
          <p:cNvGrpSpPr/>
          <p:nvPr/>
        </p:nvGrpSpPr>
        <p:grpSpPr>
          <a:xfrm>
            <a:off x="3844870" y="5968061"/>
            <a:ext cx="1919800" cy="226378"/>
            <a:chOff x="2880493" y="1336648"/>
            <a:chExt cx="1919800" cy="226378"/>
          </a:xfrm>
        </p:grpSpPr>
        <p:sp>
          <p:nvSpPr>
            <p:cNvPr id="103" name="Freeform 102"/>
            <p:cNvSpPr>
              <a:spLocks noChangeAspect="1" noEditPoints="1"/>
            </p:cNvSpPr>
            <p:nvPr/>
          </p:nvSpPr>
          <p:spPr bwMode="auto">
            <a:xfrm>
              <a:off x="2880493" y="1336648"/>
              <a:ext cx="1280027" cy="226378"/>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ctr" anchorCtr="0" compatLnSpc="1">
              <a:prstTxWarp prst="textNoShape">
                <a:avLst/>
              </a:prstTxWarp>
            </a:bodyPr>
            <a:lstStyle/>
            <a:p>
              <a:pPr defTabSz="932396"/>
              <a:endParaRPr lang="en-US" sz="1768">
                <a:solidFill>
                  <a:srgbClr val="FFFFFF"/>
                </a:solidFill>
              </a:endParaRPr>
            </a:p>
          </p:txBody>
        </p:sp>
        <p:sp>
          <p:nvSpPr>
            <p:cNvPr id="104" name="Rectangle 103"/>
            <p:cNvSpPr/>
            <p:nvPr/>
          </p:nvSpPr>
          <p:spPr bwMode="auto">
            <a:xfrm>
              <a:off x="4204108" y="1352767"/>
              <a:ext cx="596185" cy="195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Online</a:t>
              </a:r>
            </a:p>
          </p:txBody>
        </p:sp>
      </p:grpSp>
      <p:sp>
        <p:nvSpPr>
          <p:cNvPr id="105" name="Rectangle 104"/>
          <p:cNvSpPr/>
          <p:nvPr/>
        </p:nvSpPr>
        <p:spPr bwMode="auto">
          <a:xfrm>
            <a:off x="793755" y="6012327"/>
            <a:ext cx="2083464" cy="137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Team foundation server</a:t>
            </a:r>
          </a:p>
        </p:txBody>
      </p:sp>
      <p:grpSp>
        <p:nvGrpSpPr>
          <p:cNvPr id="106" name="Group 75"/>
          <p:cNvGrpSpPr>
            <a:grpSpLocks noChangeAspect="1"/>
          </p:cNvGrpSpPr>
          <p:nvPr/>
        </p:nvGrpSpPr>
        <p:grpSpPr bwMode="auto">
          <a:xfrm>
            <a:off x="9579091" y="5984027"/>
            <a:ext cx="1928970" cy="194446"/>
            <a:chOff x="476" y="1821"/>
            <a:chExt cx="6726" cy="678"/>
          </a:xfrm>
          <a:solidFill>
            <a:schemeClr val="bg1"/>
          </a:solidFill>
        </p:grpSpPr>
        <p:sp>
          <p:nvSpPr>
            <p:cNvPr id="107" name="Freeform 76"/>
            <p:cNvSpPr>
              <a:spLocks/>
            </p:cNvSpPr>
            <p:nvPr/>
          </p:nvSpPr>
          <p:spPr bwMode="auto">
            <a:xfrm>
              <a:off x="476" y="1857"/>
              <a:ext cx="485" cy="480"/>
            </a:xfrm>
            <a:custGeom>
              <a:avLst/>
              <a:gdLst>
                <a:gd name="T0" fmla="*/ 205 w 205"/>
                <a:gd name="T1" fmla="*/ 201 h 201"/>
                <a:gd name="T2" fmla="*/ 182 w 205"/>
                <a:gd name="T3" fmla="*/ 201 h 201"/>
                <a:gd name="T4" fmla="*/ 182 w 205"/>
                <a:gd name="T5" fmla="*/ 66 h 201"/>
                <a:gd name="T6" fmla="*/ 184 w 205"/>
                <a:gd name="T7" fmla="*/ 27 h 201"/>
                <a:gd name="T8" fmla="*/ 183 w 205"/>
                <a:gd name="T9" fmla="*/ 27 h 201"/>
                <a:gd name="T10" fmla="*/ 177 w 205"/>
                <a:gd name="T11" fmla="*/ 46 h 201"/>
                <a:gd name="T12" fmla="*/ 108 w 205"/>
                <a:gd name="T13" fmla="*/ 201 h 201"/>
                <a:gd name="T14" fmla="*/ 97 w 205"/>
                <a:gd name="T15" fmla="*/ 201 h 201"/>
                <a:gd name="T16" fmla="*/ 28 w 205"/>
                <a:gd name="T17" fmla="*/ 48 h 201"/>
                <a:gd name="T18" fmla="*/ 22 w 205"/>
                <a:gd name="T19" fmla="*/ 27 h 201"/>
                <a:gd name="T20" fmla="*/ 21 w 205"/>
                <a:gd name="T21" fmla="*/ 27 h 201"/>
                <a:gd name="T22" fmla="*/ 22 w 205"/>
                <a:gd name="T23" fmla="*/ 66 h 201"/>
                <a:gd name="T24" fmla="*/ 22 w 205"/>
                <a:gd name="T25" fmla="*/ 201 h 201"/>
                <a:gd name="T26" fmla="*/ 0 w 205"/>
                <a:gd name="T27" fmla="*/ 201 h 201"/>
                <a:gd name="T28" fmla="*/ 0 w 205"/>
                <a:gd name="T29" fmla="*/ 0 h 201"/>
                <a:gd name="T30" fmla="*/ 31 w 205"/>
                <a:gd name="T31" fmla="*/ 0 h 201"/>
                <a:gd name="T32" fmla="*/ 93 w 205"/>
                <a:gd name="T33" fmla="*/ 140 h 201"/>
                <a:gd name="T34" fmla="*/ 102 w 205"/>
                <a:gd name="T35" fmla="*/ 165 h 201"/>
                <a:gd name="T36" fmla="*/ 103 w 205"/>
                <a:gd name="T37" fmla="*/ 165 h 201"/>
                <a:gd name="T38" fmla="*/ 113 w 205"/>
                <a:gd name="T39" fmla="*/ 140 h 201"/>
                <a:gd name="T40" fmla="*/ 176 w 205"/>
                <a:gd name="T41" fmla="*/ 0 h 201"/>
                <a:gd name="T42" fmla="*/ 205 w 205"/>
                <a:gd name="T43" fmla="*/ 0 h 201"/>
                <a:gd name="T44" fmla="*/ 205 w 205"/>
                <a:gd name="T4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201">
                  <a:moveTo>
                    <a:pt x="205" y="201"/>
                  </a:moveTo>
                  <a:cubicBezTo>
                    <a:pt x="182" y="201"/>
                    <a:pt x="182" y="201"/>
                    <a:pt x="182" y="201"/>
                  </a:cubicBezTo>
                  <a:cubicBezTo>
                    <a:pt x="182" y="66"/>
                    <a:pt x="182" y="66"/>
                    <a:pt x="182" y="66"/>
                  </a:cubicBezTo>
                  <a:cubicBezTo>
                    <a:pt x="182" y="55"/>
                    <a:pt x="182" y="42"/>
                    <a:pt x="184" y="27"/>
                  </a:cubicBezTo>
                  <a:cubicBezTo>
                    <a:pt x="183" y="27"/>
                    <a:pt x="183" y="27"/>
                    <a:pt x="183" y="27"/>
                  </a:cubicBezTo>
                  <a:cubicBezTo>
                    <a:pt x="181" y="36"/>
                    <a:pt x="179" y="42"/>
                    <a:pt x="177" y="46"/>
                  </a:cubicBezTo>
                  <a:cubicBezTo>
                    <a:pt x="108" y="201"/>
                    <a:pt x="108" y="201"/>
                    <a:pt x="108" y="201"/>
                  </a:cubicBezTo>
                  <a:cubicBezTo>
                    <a:pt x="97" y="201"/>
                    <a:pt x="97" y="201"/>
                    <a:pt x="97" y="201"/>
                  </a:cubicBezTo>
                  <a:cubicBezTo>
                    <a:pt x="28" y="48"/>
                    <a:pt x="28" y="48"/>
                    <a:pt x="28" y="48"/>
                  </a:cubicBezTo>
                  <a:cubicBezTo>
                    <a:pt x="26" y="43"/>
                    <a:pt x="24" y="36"/>
                    <a:pt x="22" y="27"/>
                  </a:cubicBezTo>
                  <a:cubicBezTo>
                    <a:pt x="21" y="27"/>
                    <a:pt x="21" y="27"/>
                    <a:pt x="21" y="27"/>
                  </a:cubicBezTo>
                  <a:cubicBezTo>
                    <a:pt x="22" y="35"/>
                    <a:pt x="22" y="48"/>
                    <a:pt x="22" y="66"/>
                  </a:cubicBezTo>
                  <a:cubicBezTo>
                    <a:pt x="22" y="201"/>
                    <a:pt x="22" y="201"/>
                    <a:pt x="22" y="201"/>
                  </a:cubicBezTo>
                  <a:cubicBezTo>
                    <a:pt x="0" y="201"/>
                    <a:pt x="0" y="201"/>
                    <a:pt x="0" y="201"/>
                  </a:cubicBezTo>
                  <a:cubicBezTo>
                    <a:pt x="0" y="0"/>
                    <a:pt x="0" y="0"/>
                    <a:pt x="0" y="0"/>
                  </a:cubicBezTo>
                  <a:cubicBezTo>
                    <a:pt x="31" y="0"/>
                    <a:pt x="31" y="0"/>
                    <a:pt x="31" y="0"/>
                  </a:cubicBezTo>
                  <a:cubicBezTo>
                    <a:pt x="93" y="140"/>
                    <a:pt x="93" y="140"/>
                    <a:pt x="93" y="140"/>
                  </a:cubicBezTo>
                  <a:cubicBezTo>
                    <a:pt x="97" y="151"/>
                    <a:pt x="100" y="159"/>
                    <a:pt x="102" y="165"/>
                  </a:cubicBezTo>
                  <a:cubicBezTo>
                    <a:pt x="103" y="165"/>
                    <a:pt x="103" y="165"/>
                    <a:pt x="103" y="165"/>
                  </a:cubicBezTo>
                  <a:cubicBezTo>
                    <a:pt x="108" y="152"/>
                    <a:pt x="111" y="143"/>
                    <a:pt x="113" y="140"/>
                  </a:cubicBezTo>
                  <a:cubicBezTo>
                    <a:pt x="176" y="0"/>
                    <a:pt x="176" y="0"/>
                    <a:pt x="176" y="0"/>
                  </a:cubicBezTo>
                  <a:cubicBezTo>
                    <a:pt x="205" y="0"/>
                    <a:pt x="205" y="0"/>
                    <a:pt x="205" y="0"/>
                  </a:cubicBezTo>
                  <a:lnTo>
                    <a:pt x="20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08" name="Freeform 77"/>
            <p:cNvSpPr>
              <a:spLocks noEditPoints="1"/>
            </p:cNvSpPr>
            <p:nvPr/>
          </p:nvSpPr>
          <p:spPr bwMode="auto">
            <a:xfrm>
              <a:off x="1053" y="1835"/>
              <a:ext cx="71" cy="502"/>
            </a:xfrm>
            <a:custGeom>
              <a:avLst/>
              <a:gdLst>
                <a:gd name="T0" fmla="*/ 30 w 30"/>
                <a:gd name="T1" fmla="*/ 15 h 210"/>
                <a:gd name="T2" fmla="*/ 26 w 30"/>
                <a:gd name="T3" fmla="*/ 26 h 210"/>
                <a:gd name="T4" fmla="*/ 15 w 30"/>
                <a:gd name="T5" fmla="*/ 30 h 210"/>
                <a:gd name="T6" fmla="*/ 4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6"/>
                  </a:cubicBezTo>
                  <a:cubicBezTo>
                    <a:pt x="23" y="28"/>
                    <a:pt x="19" y="30"/>
                    <a:pt x="15" y="30"/>
                  </a:cubicBezTo>
                  <a:cubicBezTo>
                    <a:pt x="11" y="30"/>
                    <a:pt x="7" y="28"/>
                    <a:pt x="4" y="26"/>
                  </a:cubicBezTo>
                  <a:cubicBezTo>
                    <a:pt x="2" y="23"/>
                    <a:pt x="0" y="19"/>
                    <a:pt x="0" y="15"/>
                  </a:cubicBezTo>
                  <a:cubicBezTo>
                    <a:pt x="0" y="11"/>
                    <a:pt x="2" y="7"/>
                    <a:pt x="4" y="4"/>
                  </a:cubicBezTo>
                  <a:cubicBezTo>
                    <a:pt x="7" y="1"/>
                    <a:pt x="11" y="0"/>
                    <a:pt x="15" y="0"/>
                  </a:cubicBezTo>
                  <a:cubicBezTo>
                    <a:pt x="19"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09" name="Freeform 78"/>
            <p:cNvSpPr>
              <a:spLocks/>
            </p:cNvSpPr>
            <p:nvPr/>
          </p:nvSpPr>
          <p:spPr bwMode="auto">
            <a:xfrm>
              <a:off x="1181" y="1986"/>
              <a:ext cx="258" cy="360"/>
            </a:xfrm>
            <a:custGeom>
              <a:avLst/>
              <a:gdLst>
                <a:gd name="T0" fmla="*/ 108 w 109"/>
                <a:gd name="T1" fmla="*/ 141 h 151"/>
                <a:gd name="T2" fmla="*/ 69 w 109"/>
                <a:gd name="T3" fmla="*/ 151 h 151"/>
                <a:gd name="T4" fmla="*/ 33 w 109"/>
                <a:gd name="T5" fmla="*/ 142 h 151"/>
                <a:gd name="T6" fmla="*/ 9 w 109"/>
                <a:gd name="T7" fmla="*/ 116 h 151"/>
                <a:gd name="T8" fmla="*/ 0 w 109"/>
                <a:gd name="T9" fmla="*/ 79 h 151"/>
                <a:gd name="T10" fmla="*/ 21 w 109"/>
                <a:gd name="T11" fmla="*/ 21 h 151"/>
                <a:gd name="T12" fmla="*/ 75 w 109"/>
                <a:gd name="T13" fmla="*/ 0 h 151"/>
                <a:gd name="T14" fmla="*/ 109 w 109"/>
                <a:gd name="T15" fmla="*/ 7 h 151"/>
                <a:gd name="T16" fmla="*/ 109 w 109"/>
                <a:gd name="T17" fmla="*/ 31 h 151"/>
                <a:gd name="T18" fmla="*/ 74 w 109"/>
                <a:gd name="T19" fmla="*/ 20 h 151"/>
                <a:gd name="T20" fmla="*/ 38 w 109"/>
                <a:gd name="T21" fmla="*/ 35 h 151"/>
                <a:gd name="T22" fmla="*/ 24 w 109"/>
                <a:gd name="T23" fmla="*/ 77 h 151"/>
                <a:gd name="T24" fmla="*/ 37 w 109"/>
                <a:gd name="T25" fmla="*/ 117 h 151"/>
                <a:gd name="T26" fmla="*/ 73 w 109"/>
                <a:gd name="T27" fmla="*/ 131 h 151"/>
                <a:gd name="T28" fmla="*/ 108 w 109"/>
                <a:gd name="T29" fmla="*/ 119 h 151"/>
                <a:gd name="T30" fmla="*/ 108 w 109"/>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1">
                  <a:moveTo>
                    <a:pt x="108" y="141"/>
                  </a:moveTo>
                  <a:cubicBezTo>
                    <a:pt x="97" y="147"/>
                    <a:pt x="84" y="151"/>
                    <a:pt x="69" y="151"/>
                  </a:cubicBezTo>
                  <a:cubicBezTo>
                    <a:pt x="56" y="151"/>
                    <a:pt x="44" y="148"/>
                    <a:pt x="33" y="142"/>
                  </a:cubicBezTo>
                  <a:cubicBezTo>
                    <a:pt x="23" y="136"/>
                    <a:pt x="15" y="127"/>
                    <a:pt x="9" y="116"/>
                  </a:cubicBezTo>
                  <a:cubicBezTo>
                    <a:pt x="3" y="105"/>
                    <a:pt x="0" y="93"/>
                    <a:pt x="0" y="79"/>
                  </a:cubicBezTo>
                  <a:cubicBezTo>
                    <a:pt x="0" y="55"/>
                    <a:pt x="7" y="36"/>
                    <a:pt x="21" y="21"/>
                  </a:cubicBezTo>
                  <a:cubicBezTo>
                    <a:pt x="34" y="7"/>
                    <a:pt x="53" y="0"/>
                    <a:pt x="75" y="0"/>
                  </a:cubicBezTo>
                  <a:cubicBezTo>
                    <a:pt x="88" y="0"/>
                    <a:pt x="99" y="2"/>
                    <a:pt x="109" y="7"/>
                  </a:cubicBezTo>
                  <a:cubicBezTo>
                    <a:pt x="109" y="31"/>
                    <a:pt x="109" y="31"/>
                    <a:pt x="109" y="31"/>
                  </a:cubicBezTo>
                  <a:cubicBezTo>
                    <a:pt x="98" y="23"/>
                    <a:pt x="86" y="20"/>
                    <a:pt x="74" y="20"/>
                  </a:cubicBezTo>
                  <a:cubicBezTo>
                    <a:pt x="59" y="20"/>
                    <a:pt x="47" y="25"/>
                    <a:pt x="38" y="35"/>
                  </a:cubicBezTo>
                  <a:cubicBezTo>
                    <a:pt x="29" y="46"/>
                    <a:pt x="24" y="60"/>
                    <a:pt x="24" y="77"/>
                  </a:cubicBezTo>
                  <a:cubicBezTo>
                    <a:pt x="24" y="94"/>
                    <a:pt x="28" y="107"/>
                    <a:pt x="37" y="117"/>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0" name="Freeform 79"/>
            <p:cNvSpPr>
              <a:spLocks/>
            </p:cNvSpPr>
            <p:nvPr/>
          </p:nvSpPr>
          <p:spPr bwMode="auto">
            <a:xfrm>
              <a:off x="1500" y="1988"/>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3"/>
                    <a:pt x="66" y="21"/>
                    <a:pt x="58" y="21"/>
                  </a:cubicBezTo>
                  <a:cubicBezTo>
                    <a:pt x="48" y="21"/>
                    <a:pt x="39" y="26"/>
                    <a:pt x="33" y="35"/>
                  </a:cubicBezTo>
                  <a:cubicBezTo>
                    <a:pt x="27" y="45"/>
                    <a:pt x="24" y="58"/>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1" name="Freeform 80"/>
            <p:cNvSpPr>
              <a:spLocks noEditPoints="1"/>
            </p:cNvSpPr>
            <p:nvPr/>
          </p:nvSpPr>
          <p:spPr bwMode="auto">
            <a:xfrm>
              <a:off x="1685" y="1986"/>
              <a:ext cx="335" cy="360"/>
            </a:xfrm>
            <a:custGeom>
              <a:avLst/>
              <a:gdLst>
                <a:gd name="T0" fmla="*/ 142 w 142"/>
                <a:gd name="T1" fmla="*/ 75 h 151"/>
                <a:gd name="T2" fmla="*/ 122 w 142"/>
                <a:gd name="T3" fmla="*/ 130 h 151"/>
                <a:gd name="T4" fmla="*/ 70 w 142"/>
                <a:gd name="T5" fmla="*/ 151 h 151"/>
                <a:gd name="T6" fmla="*/ 19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8 w 142"/>
                <a:gd name="T19" fmla="*/ 76 h 151"/>
                <a:gd name="T20" fmla="*/ 106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6 w 142"/>
                <a:gd name="T33" fmla="*/ 117 h 151"/>
                <a:gd name="T34" fmla="*/ 118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5" y="116"/>
                    <a:pt x="122" y="130"/>
                  </a:cubicBezTo>
                  <a:cubicBezTo>
                    <a:pt x="109" y="144"/>
                    <a:pt x="92" y="151"/>
                    <a:pt x="70" y="151"/>
                  </a:cubicBezTo>
                  <a:cubicBezTo>
                    <a:pt x="49" y="151"/>
                    <a:pt x="32" y="144"/>
                    <a:pt x="19"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8" y="76"/>
                  </a:moveTo>
                  <a:cubicBezTo>
                    <a:pt x="118" y="58"/>
                    <a:pt x="114" y="44"/>
                    <a:pt x="106" y="34"/>
                  </a:cubicBezTo>
                  <a:cubicBezTo>
                    <a:pt x="98" y="24"/>
                    <a:pt x="87" y="20"/>
                    <a:pt x="72" y="20"/>
                  </a:cubicBezTo>
                  <a:cubicBezTo>
                    <a:pt x="57" y="20"/>
                    <a:pt x="45" y="24"/>
                    <a:pt x="37" y="34"/>
                  </a:cubicBezTo>
                  <a:cubicBezTo>
                    <a:pt x="28" y="44"/>
                    <a:pt x="24" y="58"/>
                    <a:pt x="24" y="76"/>
                  </a:cubicBezTo>
                  <a:cubicBezTo>
                    <a:pt x="24" y="93"/>
                    <a:pt x="28" y="107"/>
                    <a:pt x="37" y="117"/>
                  </a:cubicBezTo>
                  <a:cubicBezTo>
                    <a:pt x="45" y="126"/>
                    <a:pt x="57" y="131"/>
                    <a:pt x="72" y="131"/>
                  </a:cubicBezTo>
                  <a:cubicBezTo>
                    <a:pt x="87" y="131"/>
                    <a:pt x="98" y="126"/>
                    <a:pt x="106" y="117"/>
                  </a:cubicBezTo>
                  <a:cubicBezTo>
                    <a:pt x="114" y="107"/>
                    <a:pt x="118" y="94"/>
                    <a:pt x="11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2" name="Freeform 81"/>
            <p:cNvSpPr>
              <a:spLocks/>
            </p:cNvSpPr>
            <p:nvPr/>
          </p:nvSpPr>
          <p:spPr bwMode="auto">
            <a:xfrm>
              <a:off x="2063" y="1986"/>
              <a:ext cx="208" cy="360"/>
            </a:xfrm>
            <a:custGeom>
              <a:avLst/>
              <a:gdLst>
                <a:gd name="T0" fmla="*/ 88 w 88"/>
                <a:gd name="T1" fmla="*/ 109 h 151"/>
                <a:gd name="T2" fmla="*/ 74 w 88"/>
                <a:gd name="T3" fmla="*/ 139 h 151"/>
                <a:gd name="T4" fmla="*/ 36 w 88"/>
                <a:gd name="T5" fmla="*/ 151 h 151"/>
                <a:gd name="T6" fmla="*/ 0 w 88"/>
                <a:gd name="T7" fmla="*/ 142 h 151"/>
                <a:gd name="T8" fmla="*/ 0 w 88"/>
                <a:gd name="T9" fmla="*/ 117 h 151"/>
                <a:gd name="T10" fmla="*/ 37 w 88"/>
                <a:gd name="T11" fmla="*/ 131 h 151"/>
                <a:gd name="T12" fmla="*/ 65 w 88"/>
                <a:gd name="T13" fmla="*/ 111 h 151"/>
                <a:gd name="T14" fmla="*/ 60 w 88"/>
                <a:gd name="T15" fmla="*/ 98 h 151"/>
                <a:gd name="T16" fmla="*/ 35 w 88"/>
                <a:gd name="T17" fmla="*/ 84 h 151"/>
                <a:gd name="T18" fmla="*/ 8 w 88"/>
                <a:gd name="T19" fmla="*/ 66 h 151"/>
                <a:gd name="T20" fmla="*/ 0 w 88"/>
                <a:gd name="T21" fmla="*/ 42 h 151"/>
                <a:gd name="T22" fmla="*/ 15 w 88"/>
                <a:gd name="T23" fmla="*/ 12 h 151"/>
                <a:gd name="T24" fmla="*/ 51 w 88"/>
                <a:gd name="T25" fmla="*/ 0 h 151"/>
                <a:gd name="T26" fmla="*/ 82 w 88"/>
                <a:gd name="T27" fmla="*/ 7 h 151"/>
                <a:gd name="T28" fmla="*/ 82 w 88"/>
                <a:gd name="T29" fmla="*/ 30 h 151"/>
                <a:gd name="T30" fmla="*/ 49 w 88"/>
                <a:gd name="T31" fmla="*/ 20 h 151"/>
                <a:gd name="T32" fmla="*/ 31 w 88"/>
                <a:gd name="T33" fmla="*/ 25 h 151"/>
                <a:gd name="T34" fmla="*/ 24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4" y="131"/>
                    <a:pt x="74" y="139"/>
                  </a:cubicBezTo>
                  <a:cubicBezTo>
                    <a:pt x="64" y="147"/>
                    <a:pt x="52" y="151"/>
                    <a:pt x="36" y="151"/>
                  </a:cubicBezTo>
                  <a:cubicBezTo>
                    <a:pt x="22" y="151"/>
                    <a:pt x="10" y="148"/>
                    <a:pt x="0" y="142"/>
                  </a:cubicBezTo>
                  <a:cubicBezTo>
                    <a:pt x="0" y="117"/>
                    <a:pt x="0" y="117"/>
                    <a:pt x="0" y="117"/>
                  </a:cubicBezTo>
                  <a:cubicBezTo>
                    <a:pt x="11" y="127"/>
                    <a:pt x="24" y="131"/>
                    <a:pt x="37" y="131"/>
                  </a:cubicBezTo>
                  <a:cubicBezTo>
                    <a:pt x="56" y="131"/>
                    <a:pt x="65" y="124"/>
                    <a:pt x="65" y="111"/>
                  </a:cubicBezTo>
                  <a:cubicBezTo>
                    <a:pt x="65" y="106"/>
                    <a:pt x="63" y="101"/>
                    <a:pt x="60" y="98"/>
                  </a:cubicBezTo>
                  <a:cubicBezTo>
                    <a:pt x="56" y="94"/>
                    <a:pt x="48" y="90"/>
                    <a:pt x="35" y="84"/>
                  </a:cubicBezTo>
                  <a:cubicBezTo>
                    <a:pt x="22" y="79"/>
                    <a:pt x="13" y="73"/>
                    <a:pt x="8" y="66"/>
                  </a:cubicBezTo>
                  <a:cubicBezTo>
                    <a:pt x="3" y="60"/>
                    <a:pt x="0" y="52"/>
                    <a:pt x="0" y="42"/>
                  </a:cubicBezTo>
                  <a:cubicBezTo>
                    <a:pt x="0" y="30"/>
                    <a:pt x="5" y="20"/>
                    <a:pt x="15" y="12"/>
                  </a:cubicBezTo>
                  <a:cubicBezTo>
                    <a:pt x="24" y="4"/>
                    <a:pt x="36" y="0"/>
                    <a:pt x="51" y="0"/>
                  </a:cubicBezTo>
                  <a:cubicBezTo>
                    <a:pt x="62" y="0"/>
                    <a:pt x="73" y="2"/>
                    <a:pt x="82" y="7"/>
                  </a:cubicBezTo>
                  <a:cubicBezTo>
                    <a:pt x="82" y="30"/>
                    <a:pt x="82" y="30"/>
                    <a:pt x="82" y="30"/>
                  </a:cubicBezTo>
                  <a:cubicBezTo>
                    <a:pt x="72" y="23"/>
                    <a:pt x="62" y="20"/>
                    <a:pt x="49" y="20"/>
                  </a:cubicBezTo>
                  <a:cubicBezTo>
                    <a:pt x="42" y="20"/>
                    <a:pt x="36" y="21"/>
                    <a:pt x="31" y="25"/>
                  </a:cubicBezTo>
                  <a:cubicBezTo>
                    <a:pt x="26" y="29"/>
                    <a:pt x="24" y="34"/>
                    <a:pt x="24" y="40"/>
                  </a:cubicBezTo>
                  <a:cubicBezTo>
                    <a:pt x="24" y="46"/>
                    <a:pt x="26" y="51"/>
                    <a:pt x="29" y="54"/>
                  </a:cubicBezTo>
                  <a:cubicBezTo>
                    <a:pt x="33" y="58"/>
                    <a:pt x="40" y="62"/>
                    <a:pt x="51" y="66"/>
                  </a:cubicBezTo>
                  <a:cubicBezTo>
                    <a:pt x="65" y="72"/>
                    <a:pt x="75" y="78"/>
                    <a:pt x="80" y="85"/>
                  </a:cubicBezTo>
                  <a:cubicBezTo>
                    <a:pt x="86"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3" name="Freeform 82"/>
            <p:cNvSpPr>
              <a:spLocks noEditPoints="1"/>
            </p:cNvSpPr>
            <p:nvPr/>
          </p:nvSpPr>
          <p:spPr bwMode="auto">
            <a:xfrm>
              <a:off x="2307" y="1986"/>
              <a:ext cx="335" cy="360"/>
            </a:xfrm>
            <a:custGeom>
              <a:avLst/>
              <a:gdLst>
                <a:gd name="T0" fmla="*/ 142 w 142"/>
                <a:gd name="T1" fmla="*/ 75 h 151"/>
                <a:gd name="T2" fmla="*/ 123 w 142"/>
                <a:gd name="T3" fmla="*/ 130 h 151"/>
                <a:gd name="T4" fmla="*/ 71 w 142"/>
                <a:gd name="T5" fmla="*/ 151 h 151"/>
                <a:gd name="T6" fmla="*/ 20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9 w 142"/>
                <a:gd name="T19" fmla="*/ 76 h 151"/>
                <a:gd name="T20" fmla="*/ 107 w 142"/>
                <a:gd name="T21" fmla="*/ 34 h 151"/>
                <a:gd name="T22" fmla="*/ 72 w 142"/>
                <a:gd name="T23" fmla="*/ 20 h 151"/>
                <a:gd name="T24" fmla="*/ 37 w 142"/>
                <a:gd name="T25" fmla="*/ 34 h 151"/>
                <a:gd name="T26" fmla="*/ 24 w 142"/>
                <a:gd name="T27" fmla="*/ 76 h 151"/>
                <a:gd name="T28" fmla="*/ 37 w 142"/>
                <a:gd name="T29" fmla="*/ 117 h 151"/>
                <a:gd name="T30" fmla="*/ 72 w 142"/>
                <a:gd name="T31" fmla="*/ 131 h 151"/>
                <a:gd name="T32" fmla="*/ 107 w 142"/>
                <a:gd name="T33" fmla="*/ 117 h 151"/>
                <a:gd name="T34" fmla="*/ 119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6" y="116"/>
                    <a:pt x="123" y="130"/>
                  </a:cubicBezTo>
                  <a:cubicBezTo>
                    <a:pt x="110" y="144"/>
                    <a:pt x="92" y="151"/>
                    <a:pt x="71" y="151"/>
                  </a:cubicBezTo>
                  <a:cubicBezTo>
                    <a:pt x="49" y="151"/>
                    <a:pt x="32" y="144"/>
                    <a:pt x="20" y="131"/>
                  </a:cubicBezTo>
                  <a:cubicBezTo>
                    <a:pt x="7" y="117"/>
                    <a:pt x="0" y="99"/>
                    <a:pt x="0" y="77"/>
                  </a:cubicBezTo>
                  <a:cubicBezTo>
                    <a:pt x="0" y="53"/>
                    <a:pt x="7" y="34"/>
                    <a:pt x="20" y="21"/>
                  </a:cubicBezTo>
                  <a:cubicBezTo>
                    <a:pt x="33" y="7"/>
                    <a:pt x="51" y="0"/>
                    <a:pt x="74" y="0"/>
                  </a:cubicBezTo>
                  <a:cubicBezTo>
                    <a:pt x="95" y="0"/>
                    <a:pt x="112" y="7"/>
                    <a:pt x="124" y="20"/>
                  </a:cubicBezTo>
                  <a:cubicBezTo>
                    <a:pt x="136" y="33"/>
                    <a:pt x="142" y="52"/>
                    <a:pt x="142" y="75"/>
                  </a:cubicBezTo>
                  <a:close/>
                  <a:moveTo>
                    <a:pt x="119" y="76"/>
                  </a:moveTo>
                  <a:cubicBezTo>
                    <a:pt x="119" y="58"/>
                    <a:pt x="115" y="44"/>
                    <a:pt x="107" y="34"/>
                  </a:cubicBezTo>
                  <a:cubicBezTo>
                    <a:pt x="99" y="24"/>
                    <a:pt x="87" y="20"/>
                    <a:pt x="72" y="20"/>
                  </a:cubicBezTo>
                  <a:cubicBezTo>
                    <a:pt x="57" y="20"/>
                    <a:pt x="46" y="24"/>
                    <a:pt x="37" y="34"/>
                  </a:cubicBezTo>
                  <a:cubicBezTo>
                    <a:pt x="28" y="44"/>
                    <a:pt x="24" y="58"/>
                    <a:pt x="24" y="76"/>
                  </a:cubicBezTo>
                  <a:cubicBezTo>
                    <a:pt x="24" y="93"/>
                    <a:pt x="28" y="107"/>
                    <a:pt x="37" y="117"/>
                  </a:cubicBezTo>
                  <a:cubicBezTo>
                    <a:pt x="46" y="126"/>
                    <a:pt x="57" y="131"/>
                    <a:pt x="72" y="131"/>
                  </a:cubicBezTo>
                  <a:cubicBezTo>
                    <a:pt x="87" y="131"/>
                    <a:pt x="99" y="126"/>
                    <a:pt x="107" y="117"/>
                  </a:cubicBezTo>
                  <a:cubicBezTo>
                    <a:pt x="115" y="107"/>
                    <a:pt x="119" y="94"/>
                    <a:pt x="11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4" name="Freeform 83"/>
            <p:cNvSpPr>
              <a:spLocks/>
            </p:cNvSpPr>
            <p:nvPr/>
          </p:nvSpPr>
          <p:spPr bwMode="auto">
            <a:xfrm>
              <a:off x="2659" y="1821"/>
              <a:ext cx="206" cy="516"/>
            </a:xfrm>
            <a:custGeom>
              <a:avLst/>
              <a:gdLst>
                <a:gd name="T0" fmla="*/ 87 w 87"/>
                <a:gd name="T1" fmla="*/ 23 h 216"/>
                <a:gd name="T2" fmla="*/ 72 w 87"/>
                <a:gd name="T3" fmla="*/ 20 h 216"/>
                <a:gd name="T4" fmla="*/ 48 w 87"/>
                <a:gd name="T5" fmla="*/ 50 h 216"/>
                <a:gd name="T6" fmla="*/ 48 w 87"/>
                <a:gd name="T7" fmla="*/ 72 h 216"/>
                <a:gd name="T8" fmla="*/ 81 w 87"/>
                <a:gd name="T9" fmla="*/ 72 h 216"/>
                <a:gd name="T10" fmla="*/ 81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7 w 87"/>
                <a:gd name="T29" fmla="*/ 14 h 216"/>
                <a:gd name="T30" fmla="*/ 70 w 87"/>
                <a:gd name="T31" fmla="*/ 0 h 216"/>
                <a:gd name="T32" fmla="*/ 87 w 87"/>
                <a:gd name="T33" fmla="*/ 3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1" y="72"/>
                    <a:pt x="81" y="72"/>
                    <a:pt x="81" y="72"/>
                  </a:cubicBezTo>
                  <a:cubicBezTo>
                    <a:pt x="81" y="92"/>
                    <a:pt x="81" y="92"/>
                    <a:pt x="81"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3"/>
                    <a:pt x="37" y="14"/>
                  </a:cubicBezTo>
                  <a:cubicBezTo>
                    <a:pt x="46" y="5"/>
                    <a:pt x="57" y="0"/>
                    <a:pt x="70" y="0"/>
                  </a:cubicBezTo>
                  <a:cubicBezTo>
                    <a:pt x="77" y="0"/>
                    <a:pt x="83" y="1"/>
                    <a:pt x="87" y="3"/>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5" name="Freeform 84"/>
            <p:cNvSpPr>
              <a:spLocks/>
            </p:cNvSpPr>
            <p:nvPr/>
          </p:nvSpPr>
          <p:spPr bwMode="auto">
            <a:xfrm>
              <a:off x="2851" y="1892"/>
              <a:ext cx="198"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9"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2"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6" name="Freeform 85"/>
            <p:cNvSpPr>
              <a:spLocks/>
            </p:cNvSpPr>
            <p:nvPr/>
          </p:nvSpPr>
          <p:spPr bwMode="auto">
            <a:xfrm>
              <a:off x="3229" y="1847"/>
              <a:ext cx="265" cy="499"/>
            </a:xfrm>
            <a:custGeom>
              <a:avLst/>
              <a:gdLst>
                <a:gd name="T0" fmla="*/ 112 w 112"/>
                <a:gd name="T1" fmla="*/ 154 h 209"/>
                <a:gd name="T2" fmla="*/ 94 w 112"/>
                <a:gd name="T3" fmla="*/ 194 h 209"/>
                <a:gd name="T4" fmla="*/ 46 w 112"/>
                <a:gd name="T5" fmla="*/ 209 h 209"/>
                <a:gd name="T6" fmla="*/ 20 w 112"/>
                <a:gd name="T7" fmla="*/ 205 h 209"/>
                <a:gd name="T8" fmla="*/ 0 w 112"/>
                <a:gd name="T9" fmla="*/ 197 h 209"/>
                <a:gd name="T10" fmla="*/ 0 w 112"/>
                <a:gd name="T11" fmla="*/ 169 h 209"/>
                <a:gd name="T12" fmla="*/ 23 w 112"/>
                <a:gd name="T13" fmla="*/ 182 h 209"/>
                <a:gd name="T14" fmla="*/ 49 w 112"/>
                <a:gd name="T15" fmla="*/ 187 h 209"/>
                <a:gd name="T16" fmla="*/ 88 w 112"/>
                <a:gd name="T17" fmla="*/ 157 h 209"/>
                <a:gd name="T18" fmla="*/ 79 w 112"/>
                <a:gd name="T19" fmla="*/ 136 h 209"/>
                <a:gd name="T20" fmla="*/ 45 w 112"/>
                <a:gd name="T21" fmla="*/ 112 h 209"/>
                <a:gd name="T22" fmla="*/ 10 w 112"/>
                <a:gd name="T23" fmla="*/ 85 h 209"/>
                <a:gd name="T24" fmla="*/ 0 w 112"/>
                <a:gd name="T25" fmla="*/ 54 h 209"/>
                <a:gd name="T26" fmla="*/ 18 w 112"/>
                <a:gd name="T27" fmla="*/ 15 h 209"/>
                <a:gd name="T28" fmla="*/ 64 w 112"/>
                <a:gd name="T29" fmla="*/ 0 h 209"/>
                <a:gd name="T30" fmla="*/ 104 w 112"/>
                <a:gd name="T31" fmla="*/ 7 h 209"/>
                <a:gd name="T32" fmla="*/ 104 w 112"/>
                <a:gd name="T33" fmla="*/ 34 h 209"/>
                <a:gd name="T34" fmla="*/ 63 w 112"/>
                <a:gd name="T35" fmla="*/ 22 h 209"/>
                <a:gd name="T36" fmla="*/ 36 w 112"/>
                <a:gd name="T37" fmla="*/ 30 h 209"/>
                <a:gd name="T38" fmla="*/ 25 w 112"/>
                <a:gd name="T39" fmla="*/ 52 h 209"/>
                <a:gd name="T40" fmla="*/ 28 w 112"/>
                <a:gd name="T41" fmla="*/ 68 h 209"/>
                <a:gd name="T42" fmla="*/ 39 w 112"/>
                <a:gd name="T43" fmla="*/ 80 h 209"/>
                <a:gd name="T44" fmla="*/ 64 w 112"/>
                <a:gd name="T45" fmla="*/ 96 h 209"/>
                <a:gd name="T46" fmla="*/ 102 w 112"/>
                <a:gd name="T47" fmla="*/ 124 h 209"/>
                <a:gd name="T48" fmla="*/ 112 w 112"/>
                <a:gd name="T49" fmla="*/ 15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209">
                  <a:moveTo>
                    <a:pt x="112" y="154"/>
                  </a:moveTo>
                  <a:cubicBezTo>
                    <a:pt x="112" y="171"/>
                    <a:pt x="106" y="185"/>
                    <a:pt x="94" y="194"/>
                  </a:cubicBezTo>
                  <a:cubicBezTo>
                    <a:pt x="82" y="204"/>
                    <a:pt x="66" y="209"/>
                    <a:pt x="46" y="209"/>
                  </a:cubicBezTo>
                  <a:cubicBezTo>
                    <a:pt x="38" y="209"/>
                    <a:pt x="30" y="208"/>
                    <a:pt x="20" y="205"/>
                  </a:cubicBezTo>
                  <a:cubicBezTo>
                    <a:pt x="11" y="203"/>
                    <a:pt x="4" y="200"/>
                    <a:pt x="0" y="197"/>
                  </a:cubicBezTo>
                  <a:cubicBezTo>
                    <a:pt x="0" y="169"/>
                    <a:pt x="0" y="169"/>
                    <a:pt x="0" y="169"/>
                  </a:cubicBezTo>
                  <a:cubicBezTo>
                    <a:pt x="6" y="175"/>
                    <a:pt x="13" y="179"/>
                    <a:pt x="23" y="182"/>
                  </a:cubicBezTo>
                  <a:cubicBezTo>
                    <a:pt x="32" y="186"/>
                    <a:pt x="41" y="187"/>
                    <a:pt x="49" y="187"/>
                  </a:cubicBezTo>
                  <a:cubicBezTo>
                    <a:pt x="75" y="187"/>
                    <a:pt x="88" y="177"/>
                    <a:pt x="88" y="157"/>
                  </a:cubicBezTo>
                  <a:cubicBezTo>
                    <a:pt x="88" y="149"/>
                    <a:pt x="85" y="142"/>
                    <a:pt x="79" y="136"/>
                  </a:cubicBezTo>
                  <a:cubicBezTo>
                    <a:pt x="74" y="129"/>
                    <a:pt x="62" y="122"/>
                    <a:pt x="45" y="112"/>
                  </a:cubicBezTo>
                  <a:cubicBezTo>
                    <a:pt x="29" y="102"/>
                    <a:pt x="17" y="93"/>
                    <a:pt x="10" y="85"/>
                  </a:cubicBezTo>
                  <a:cubicBezTo>
                    <a:pt x="4" y="77"/>
                    <a:pt x="0" y="66"/>
                    <a:pt x="0" y="54"/>
                  </a:cubicBezTo>
                  <a:cubicBezTo>
                    <a:pt x="0" y="38"/>
                    <a:pt x="6" y="25"/>
                    <a:pt x="18" y="15"/>
                  </a:cubicBezTo>
                  <a:cubicBezTo>
                    <a:pt x="30" y="5"/>
                    <a:pt x="46" y="0"/>
                    <a:pt x="64" y="0"/>
                  </a:cubicBezTo>
                  <a:cubicBezTo>
                    <a:pt x="82" y="0"/>
                    <a:pt x="96" y="3"/>
                    <a:pt x="104" y="7"/>
                  </a:cubicBezTo>
                  <a:cubicBezTo>
                    <a:pt x="104" y="34"/>
                    <a:pt x="104" y="34"/>
                    <a:pt x="104" y="34"/>
                  </a:cubicBezTo>
                  <a:cubicBezTo>
                    <a:pt x="94" y="26"/>
                    <a:pt x="80" y="22"/>
                    <a:pt x="63" y="22"/>
                  </a:cubicBezTo>
                  <a:cubicBezTo>
                    <a:pt x="52" y="22"/>
                    <a:pt x="43" y="24"/>
                    <a:pt x="36" y="30"/>
                  </a:cubicBezTo>
                  <a:cubicBezTo>
                    <a:pt x="29" y="36"/>
                    <a:pt x="25" y="43"/>
                    <a:pt x="25" y="52"/>
                  </a:cubicBezTo>
                  <a:cubicBezTo>
                    <a:pt x="25" y="59"/>
                    <a:pt x="26" y="64"/>
                    <a:pt x="28" y="68"/>
                  </a:cubicBezTo>
                  <a:cubicBezTo>
                    <a:pt x="30" y="72"/>
                    <a:pt x="34" y="76"/>
                    <a:pt x="39" y="80"/>
                  </a:cubicBezTo>
                  <a:cubicBezTo>
                    <a:pt x="44" y="84"/>
                    <a:pt x="52" y="89"/>
                    <a:pt x="64" y="96"/>
                  </a:cubicBezTo>
                  <a:cubicBezTo>
                    <a:pt x="82" y="106"/>
                    <a:pt x="95" y="115"/>
                    <a:pt x="102" y="124"/>
                  </a:cubicBezTo>
                  <a:cubicBezTo>
                    <a:pt x="109" y="133"/>
                    <a:pt x="112" y="143"/>
                    <a:pt x="112"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7" name="Freeform 86"/>
            <p:cNvSpPr>
              <a:spLocks/>
            </p:cNvSpPr>
            <p:nvPr/>
          </p:nvSpPr>
          <p:spPr bwMode="auto">
            <a:xfrm>
              <a:off x="3513" y="1993"/>
              <a:ext cx="321" cy="506"/>
            </a:xfrm>
            <a:custGeom>
              <a:avLst/>
              <a:gdLst>
                <a:gd name="T0" fmla="*/ 136 w 136"/>
                <a:gd name="T1" fmla="*/ 0 h 212"/>
                <a:gd name="T2" fmla="*/ 70 w 136"/>
                <a:gd name="T3" fmla="*/ 167 h 212"/>
                <a:gd name="T4" fmla="*/ 20 w 136"/>
                <a:gd name="T5" fmla="*/ 212 h 212"/>
                <a:gd name="T6" fmla="*/ 5 w 136"/>
                <a:gd name="T7" fmla="*/ 210 h 212"/>
                <a:gd name="T8" fmla="*/ 5 w 136"/>
                <a:gd name="T9" fmla="*/ 190 h 212"/>
                <a:gd name="T10" fmla="*/ 19 w 136"/>
                <a:gd name="T11" fmla="*/ 192 h 212"/>
                <a:gd name="T12" fmla="*/ 45 w 136"/>
                <a:gd name="T13" fmla="*/ 171 h 212"/>
                <a:gd name="T14" fmla="*/ 57 w 136"/>
                <a:gd name="T15" fmla="*/ 144 h 212"/>
                <a:gd name="T16" fmla="*/ 0 w 136"/>
                <a:gd name="T17" fmla="*/ 0 h 212"/>
                <a:gd name="T18" fmla="*/ 26 w 136"/>
                <a:gd name="T19" fmla="*/ 0 h 212"/>
                <a:gd name="T20" fmla="*/ 65 w 136"/>
                <a:gd name="T21" fmla="*/ 111 h 212"/>
                <a:gd name="T22" fmla="*/ 68 w 136"/>
                <a:gd name="T23" fmla="*/ 122 h 212"/>
                <a:gd name="T24" fmla="*/ 69 w 136"/>
                <a:gd name="T25" fmla="*/ 122 h 212"/>
                <a:gd name="T26" fmla="*/ 72 w 136"/>
                <a:gd name="T27" fmla="*/ 112 h 212"/>
                <a:gd name="T28" fmla="*/ 113 w 136"/>
                <a:gd name="T29" fmla="*/ 0 h 212"/>
                <a:gd name="T30" fmla="*/ 136 w 136"/>
                <a:gd name="T3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36" y="0"/>
                  </a:moveTo>
                  <a:cubicBezTo>
                    <a:pt x="70" y="167"/>
                    <a:pt x="70" y="167"/>
                    <a:pt x="70" y="167"/>
                  </a:cubicBezTo>
                  <a:cubicBezTo>
                    <a:pt x="58" y="197"/>
                    <a:pt x="42" y="212"/>
                    <a:pt x="20" y="212"/>
                  </a:cubicBezTo>
                  <a:cubicBezTo>
                    <a:pt x="14" y="212"/>
                    <a:pt x="9" y="211"/>
                    <a:pt x="5" y="210"/>
                  </a:cubicBezTo>
                  <a:cubicBezTo>
                    <a:pt x="5" y="190"/>
                    <a:pt x="5" y="190"/>
                    <a:pt x="5" y="190"/>
                  </a:cubicBezTo>
                  <a:cubicBezTo>
                    <a:pt x="10" y="191"/>
                    <a:pt x="15" y="192"/>
                    <a:pt x="19" y="192"/>
                  </a:cubicBezTo>
                  <a:cubicBezTo>
                    <a:pt x="31" y="192"/>
                    <a:pt x="39" y="185"/>
                    <a:pt x="45" y="171"/>
                  </a:cubicBezTo>
                  <a:cubicBezTo>
                    <a:pt x="57" y="144"/>
                    <a:pt x="57" y="144"/>
                    <a:pt x="57" y="144"/>
                  </a:cubicBezTo>
                  <a:cubicBezTo>
                    <a:pt x="0" y="0"/>
                    <a:pt x="0" y="0"/>
                    <a:pt x="0" y="0"/>
                  </a:cubicBezTo>
                  <a:cubicBezTo>
                    <a:pt x="26" y="0"/>
                    <a:pt x="26" y="0"/>
                    <a:pt x="26" y="0"/>
                  </a:cubicBezTo>
                  <a:cubicBezTo>
                    <a:pt x="65" y="111"/>
                    <a:pt x="65" y="111"/>
                    <a:pt x="65" y="111"/>
                  </a:cubicBezTo>
                  <a:cubicBezTo>
                    <a:pt x="68" y="122"/>
                    <a:pt x="68" y="122"/>
                    <a:pt x="68" y="122"/>
                  </a:cubicBezTo>
                  <a:cubicBezTo>
                    <a:pt x="69" y="122"/>
                    <a:pt x="69" y="122"/>
                    <a:pt x="69" y="122"/>
                  </a:cubicBezTo>
                  <a:cubicBezTo>
                    <a:pt x="69" y="120"/>
                    <a:pt x="70" y="117"/>
                    <a:pt x="72" y="112"/>
                  </a:cubicBezTo>
                  <a:cubicBezTo>
                    <a:pt x="113" y="0"/>
                    <a:pt x="113" y="0"/>
                    <a:pt x="113" y="0"/>
                  </a:cubicBez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8" name="Freeform 87"/>
            <p:cNvSpPr>
              <a:spLocks/>
            </p:cNvSpPr>
            <p:nvPr/>
          </p:nvSpPr>
          <p:spPr bwMode="auto">
            <a:xfrm>
              <a:off x="3853" y="1986"/>
              <a:ext cx="208" cy="360"/>
            </a:xfrm>
            <a:custGeom>
              <a:avLst/>
              <a:gdLst>
                <a:gd name="T0" fmla="*/ 88 w 88"/>
                <a:gd name="T1" fmla="*/ 109 h 151"/>
                <a:gd name="T2" fmla="*/ 74 w 88"/>
                <a:gd name="T3" fmla="*/ 139 h 151"/>
                <a:gd name="T4" fmla="*/ 35 w 88"/>
                <a:gd name="T5" fmla="*/ 151 h 151"/>
                <a:gd name="T6" fmla="*/ 0 w 88"/>
                <a:gd name="T7" fmla="*/ 142 h 151"/>
                <a:gd name="T8" fmla="*/ 0 w 88"/>
                <a:gd name="T9" fmla="*/ 117 h 151"/>
                <a:gd name="T10" fmla="*/ 37 w 88"/>
                <a:gd name="T11" fmla="*/ 131 h 151"/>
                <a:gd name="T12" fmla="*/ 64 w 88"/>
                <a:gd name="T13" fmla="*/ 111 h 151"/>
                <a:gd name="T14" fmla="*/ 59 w 88"/>
                <a:gd name="T15" fmla="*/ 98 h 151"/>
                <a:gd name="T16" fmla="*/ 35 w 88"/>
                <a:gd name="T17" fmla="*/ 84 h 151"/>
                <a:gd name="T18" fmla="*/ 8 w 88"/>
                <a:gd name="T19" fmla="*/ 66 h 151"/>
                <a:gd name="T20" fmla="*/ 0 w 88"/>
                <a:gd name="T21" fmla="*/ 42 h 151"/>
                <a:gd name="T22" fmla="*/ 14 w 88"/>
                <a:gd name="T23" fmla="*/ 12 h 151"/>
                <a:gd name="T24" fmla="*/ 51 w 88"/>
                <a:gd name="T25" fmla="*/ 0 h 151"/>
                <a:gd name="T26" fmla="*/ 81 w 88"/>
                <a:gd name="T27" fmla="*/ 7 h 151"/>
                <a:gd name="T28" fmla="*/ 81 w 88"/>
                <a:gd name="T29" fmla="*/ 30 h 151"/>
                <a:gd name="T30" fmla="*/ 49 w 88"/>
                <a:gd name="T31" fmla="*/ 20 h 151"/>
                <a:gd name="T32" fmla="*/ 30 w 88"/>
                <a:gd name="T33" fmla="*/ 25 h 151"/>
                <a:gd name="T34" fmla="*/ 23 w 88"/>
                <a:gd name="T35" fmla="*/ 40 h 151"/>
                <a:gd name="T36" fmla="*/ 29 w 88"/>
                <a:gd name="T37" fmla="*/ 54 h 151"/>
                <a:gd name="T38" fmla="*/ 51 w 88"/>
                <a:gd name="T39" fmla="*/ 66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1"/>
                    <a:pt x="83" y="131"/>
                    <a:pt x="74" y="139"/>
                  </a:cubicBezTo>
                  <a:cubicBezTo>
                    <a:pt x="64" y="147"/>
                    <a:pt x="51" y="151"/>
                    <a:pt x="35" y="151"/>
                  </a:cubicBezTo>
                  <a:cubicBezTo>
                    <a:pt x="22" y="151"/>
                    <a:pt x="10" y="148"/>
                    <a:pt x="0" y="142"/>
                  </a:cubicBezTo>
                  <a:cubicBezTo>
                    <a:pt x="0" y="117"/>
                    <a:pt x="0" y="117"/>
                    <a:pt x="0" y="117"/>
                  </a:cubicBezTo>
                  <a:cubicBezTo>
                    <a:pt x="11" y="127"/>
                    <a:pt x="23" y="131"/>
                    <a:pt x="37" y="131"/>
                  </a:cubicBezTo>
                  <a:cubicBezTo>
                    <a:pt x="55" y="131"/>
                    <a:pt x="64" y="124"/>
                    <a:pt x="64" y="111"/>
                  </a:cubicBezTo>
                  <a:cubicBezTo>
                    <a:pt x="64" y="106"/>
                    <a:pt x="63" y="101"/>
                    <a:pt x="59" y="98"/>
                  </a:cubicBezTo>
                  <a:cubicBezTo>
                    <a:pt x="56" y="94"/>
                    <a:pt x="47" y="90"/>
                    <a:pt x="35" y="84"/>
                  </a:cubicBezTo>
                  <a:cubicBezTo>
                    <a:pt x="22" y="79"/>
                    <a:pt x="13" y="73"/>
                    <a:pt x="8" y="66"/>
                  </a:cubicBezTo>
                  <a:cubicBezTo>
                    <a:pt x="2" y="60"/>
                    <a:pt x="0" y="52"/>
                    <a:pt x="0" y="42"/>
                  </a:cubicBezTo>
                  <a:cubicBezTo>
                    <a:pt x="0" y="30"/>
                    <a:pt x="5" y="20"/>
                    <a:pt x="14" y="12"/>
                  </a:cubicBezTo>
                  <a:cubicBezTo>
                    <a:pt x="24" y="4"/>
                    <a:pt x="36" y="0"/>
                    <a:pt x="51" y="0"/>
                  </a:cubicBezTo>
                  <a:cubicBezTo>
                    <a:pt x="62" y="0"/>
                    <a:pt x="72" y="2"/>
                    <a:pt x="81" y="7"/>
                  </a:cubicBezTo>
                  <a:cubicBezTo>
                    <a:pt x="81" y="30"/>
                    <a:pt x="81" y="30"/>
                    <a:pt x="81" y="30"/>
                  </a:cubicBezTo>
                  <a:cubicBezTo>
                    <a:pt x="72" y="23"/>
                    <a:pt x="61" y="20"/>
                    <a:pt x="49" y="20"/>
                  </a:cubicBezTo>
                  <a:cubicBezTo>
                    <a:pt x="41" y="20"/>
                    <a:pt x="35" y="21"/>
                    <a:pt x="30" y="25"/>
                  </a:cubicBezTo>
                  <a:cubicBezTo>
                    <a:pt x="26" y="29"/>
                    <a:pt x="23" y="34"/>
                    <a:pt x="23" y="40"/>
                  </a:cubicBezTo>
                  <a:cubicBezTo>
                    <a:pt x="23" y="46"/>
                    <a:pt x="25" y="51"/>
                    <a:pt x="29" y="54"/>
                  </a:cubicBezTo>
                  <a:cubicBezTo>
                    <a:pt x="32" y="58"/>
                    <a:pt x="40" y="62"/>
                    <a:pt x="51" y="66"/>
                  </a:cubicBezTo>
                  <a:cubicBezTo>
                    <a:pt x="65" y="72"/>
                    <a:pt x="74" y="78"/>
                    <a:pt x="80" y="85"/>
                  </a:cubicBezTo>
                  <a:cubicBezTo>
                    <a:pt x="85" y="91"/>
                    <a:pt x="88" y="99"/>
                    <a:pt x="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19" name="Freeform 88"/>
            <p:cNvSpPr>
              <a:spLocks/>
            </p:cNvSpPr>
            <p:nvPr/>
          </p:nvSpPr>
          <p:spPr bwMode="auto">
            <a:xfrm>
              <a:off x="4083" y="1892"/>
              <a:ext cx="198" cy="454"/>
            </a:xfrm>
            <a:custGeom>
              <a:avLst/>
              <a:gdLst>
                <a:gd name="T0" fmla="*/ 84 w 84"/>
                <a:gd name="T1" fmla="*/ 185 h 190"/>
                <a:gd name="T2" fmla="*/ 62 w 84"/>
                <a:gd name="T3" fmla="*/ 190 h 190"/>
                <a:gd name="T4" fmla="*/ 24 w 84"/>
                <a:gd name="T5" fmla="*/ 147 h 190"/>
                <a:gd name="T6" fmla="*/ 24 w 84"/>
                <a:gd name="T7" fmla="*/ 62 h 190"/>
                <a:gd name="T8" fmla="*/ 0 w 84"/>
                <a:gd name="T9" fmla="*/ 62 h 190"/>
                <a:gd name="T10" fmla="*/ 0 w 84"/>
                <a:gd name="T11" fmla="*/ 42 h 190"/>
                <a:gd name="T12" fmla="*/ 24 w 84"/>
                <a:gd name="T13" fmla="*/ 42 h 190"/>
                <a:gd name="T14" fmla="*/ 24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2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4" y="175"/>
                    <a:pt x="24" y="147"/>
                  </a:cubicBezTo>
                  <a:cubicBezTo>
                    <a:pt x="24" y="62"/>
                    <a:pt x="24" y="62"/>
                    <a:pt x="24" y="62"/>
                  </a:cubicBezTo>
                  <a:cubicBezTo>
                    <a:pt x="0" y="62"/>
                    <a:pt x="0" y="62"/>
                    <a:pt x="0" y="62"/>
                  </a:cubicBezTo>
                  <a:cubicBezTo>
                    <a:pt x="0" y="42"/>
                    <a:pt x="0" y="42"/>
                    <a:pt x="0" y="42"/>
                  </a:cubicBezTo>
                  <a:cubicBezTo>
                    <a:pt x="24" y="42"/>
                    <a:pt x="24" y="42"/>
                    <a:pt x="24" y="42"/>
                  </a:cubicBezTo>
                  <a:cubicBezTo>
                    <a:pt x="24" y="7"/>
                    <a:pt x="24" y="7"/>
                    <a:pt x="24"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2"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0" name="Freeform 89"/>
            <p:cNvSpPr>
              <a:spLocks noEditPoints="1"/>
            </p:cNvSpPr>
            <p:nvPr/>
          </p:nvSpPr>
          <p:spPr bwMode="auto">
            <a:xfrm>
              <a:off x="4310" y="1986"/>
              <a:ext cx="295" cy="360"/>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10 h 151"/>
                <a:gd name="T22" fmla="*/ 66 w 125"/>
                <a:gd name="T23" fmla="*/ 0 h 151"/>
                <a:gd name="T24" fmla="*/ 110 w 125"/>
                <a:gd name="T25" fmla="*/ 18 h 151"/>
                <a:gd name="T26" fmla="*/ 125 w 125"/>
                <a:gd name="T27" fmla="*/ 69 h 151"/>
                <a:gd name="T28" fmla="*/ 125 w 125"/>
                <a:gd name="T29" fmla="*/ 81 h 151"/>
                <a:gd name="T30" fmla="*/ 102 w 125"/>
                <a:gd name="T31" fmla="*/ 62 h 151"/>
                <a:gd name="T32" fmla="*/ 92 w 125"/>
                <a:gd name="T33" fmla="*/ 31 h 151"/>
                <a:gd name="T34" fmla="*/ 66 w 125"/>
                <a:gd name="T35" fmla="*/ 20 h 151"/>
                <a:gd name="T36" fmla="*/ 38 w 125"/>
                <a:gd name="T37" fmla="*/ 31 h 151"/>
                <a:gd name="T38" fmla="*/ 24 w 125"/>
                <a:gd name="T39" fmla="*/ 62 h 151"/>
                <a:gd name="T40" fmla="*/ 102 w 125"/>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2" y="10"/>
                  </a:cubicBezTo>
                  <a:cubicBezTo>
                    <a:pt x="42" y="3"/>
                    <a:pt x="54" y="0"/>
                    <a:pt x="66" y="0"/>
                  </a:cubicBezTo>
                  <a:cubicBezTo>
                    <a:pt x="85" y="0"/>
                    <a:pt x="99" y="6"/>
                    <a:pt x="110" y="18"/>
                  </a:cubicBezTo>
                  <a:cubicBezTo>
                    <a:pt x="120" y="30"/>
                    <a:pt x="125" y="47"/>
                    <a:pt x="125" y="69"/>
                  </a:cubicBezTo>
                  <a:lnTo>
                    <a:pt x="125" y="81"/>
                  </a:lnTo>
                  <a:close/>
                  <a:moveTo>
                    <a:pt x="102" y="62"/>
                  </a:moveTo>
                  <a:cubicBezTo>
                    <a:pt x="102" y="48"/>
                    <a:pt x="98" y="38"/>
                    <a:pt x="92" y="31"/>
                  </a:cubicBezTo>
                  <a:cubicBezTo>
                    <a:pt x="86" y="23"/>
                    <a:pt x="77" y="20"/>
                    <a:pt x="66" y="20"/>
                  </a:cubicBezTo>
                  <a:cubicBezTo>
                    <a:pt x="55" y="20"/>
                    <a:pt x="46" y="23"/>
                    <a:pt x="38"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1" name="Freeform 90"/>
            <p:cNvSpPr>
              <a:spLocks/>
            </p:cNvSpPr>
            <p:nvPr/>
          </p:nvSpPr>
          <p:spPr bwMode="auto">
            <a:xfrm>
              <a:off x="4667" y="1986"/>
              <a:ext cx="485" cy="351"/>
            </a:xfrm>
            <a:custGeom>
              <a:avLst/>
              <a:gdLst>
                <a:gd name="T0" fmla="*/ 205 w 205"/>
                <a:gd name="T1" fmla="*/ 147 h 147"/>
                <a:gd name="T2" fmla="*/ 182 w 205"/>
                <a:gd name="T3" fmla="*/ 147 h 147"/>
                <a:gd name="T4" fmla="*/ 182 w 205"/>
                <a:gd name="T5" fmla="*/ 65 h 147"/>
                <a:gd name="T6" fmla="*/ 174 w 205"/>
                <a:gd name="T7" fmla="*/ 30 h 147"/>
                <a:gd name="T8" fmla="*/ 150 w 205"/>
                <a:gd name="T9" fmla="*/ 20 h 147"/>
                <a:gd name="T10" fmla="*/ 125 w 205"/>
                <a:gd name="T11" fmla="*/ 33 h 147"/>
                <a:gd name="T12" fmla="*/ 114 w 205"/>
                <a:gd name="T13" fmla="*/ 65 h 147"/>
                <a:gd name="T14" fmla="*/ 114 w 205"/>
                <a:gd name="T15" fmla="*/ 147 h 147"/>
                <a:gd name="T16" fmla="*/ 91 w 205"/>
                <a:gd name="T17" fmla="*/ 147 h 147"/>
                <a:gd name="T18" fmla="*/ 91 w 205"/>
                <a:gd name="T19" fmla="*/ 62 h 147"/>
                <a:gd name="T20" fmla="*/ 58 w 205"/>
                <a:gd name="T21" fmla="*/ 20 h 147"/>
                <a:gd name="T22" fmla="*/ 33 w 205"/>
                <a:gd name="T23" fmla="*/ 32 h 147"/>
                <a:gd name="T24" fmla="*/ 23 w 205"/>
                <a:gd name="T25" fmla="*/ 65 h 147"/>
                <a:gd name="T26" fmla="*/ 23 w 205"/>
                <a:gd name="T27" fmla="*/ 147 h 147"/>
                <a:gd name="T28" fmla="*/ 0 w 205"/>
                <a:gd name="T29" fmla="*/ 147 h 147"/>
                <a:gd name="T30" fmla="*/ 0 w 205"/>
                <a:gd name="T31" fmla="*/ 3 h 147"/>
                <a:gd name="T32" fmla="*/ 23 w 205"/>
                <a:gd name="T33" fmla="*/ 3 h 147"/>
                <a:gd name="T34" fmla="*/ 23 w 205"/>
                <a:gd name="T35" fmla="*/ 26 h 147"/>
                <a:gd name="T36" fmla="*/ 24 w 205"/>
                <a:gd name="T37" fmla="*/ 26 h 147"/>
                <a:gd name="T38" fmla="*/ 69 w 205"/>
                <a:gd name="T39" fmla="*/ 0 h 147"/>
                <a:gd name="T40" fmla="*/ 94 w 205"/>
                <a:gd name="T41" fmla="*/ 8 h 147"/>
                <a:gd name="T42" fmla="*/ 110 w 205"/>
                <a:gd name="T43" fmla="*/ 30 h 147"/>
                <a:gd name="T44" fmla="*/ 157 w 205"/>
                <a:gd name="T45" fmla="*/ 0 h 147"/>
                <a:gd name="T46" fmla="*/ 205 w 205"/>
                <a:gd name="T47" fmla="*/ 59 h 147"/>
                <a:gd name="T48" fmla="*/ 205 w 205"/>
                <a:gd name="T4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147">
                  <a:moveTo>
                    <a:pt x="205" y="147"/>
                  </a:moveTo>
                  <a:cubicBezTo>
                    <a:pt x="182" y="147"/>
                    <a:pt x="182" y="147"/>
                    <a:pt x="182" y="147"/>
                  </a:cubicBezTo>
                  <a:cubicBezTo>
                    <a:pt x="182" y="65"/>
                    <a:pt x="182" y="65"/>
                    <a:pt x="182" y="65"/>
                  </a:cubicBezTo>
                  <a:cubicBezTo>
                    <a:pt x="182" y="49"/>
                    <a:pt x="179" y="37"/>
                    <a:pt x="174" y="30"/>
                  </a:cubicBezTo>
                  <a:cubicBezTo>
                    <a:pt x="170" y="23"/>
                    <a:pt x="161" y="20"/>
                    <a:pt x="150" y="20"/>
                  </a:cubicBezTo>
                  <a:cubicBezTo>
                    <a:pt x="140" y="20"/>
                    <a:pt x="131" y="24"/>
                    <a:pt x="125" y="33"/>
                  </a:cubicBezTo>
                  <a:cubicBezTo>
                    <a:pt x="118" y="42"/>
                    <a:pt x="114" y="53"/>
                    <a:pt x="114" y="65"/>
                  </a:cubicBezTo>
                  <a:cubicBezTo>
                    <a:pt x="114" y="147"/>
                    <a:pt x="114" y="147"/>
                    <a:pt x="114" y="147"/>
                  </a:cubicBezTo>
                  <a:cubicBezTo>
                    <a:pt x="91" y="147"/>
                    <a:pt x="91" y="147"/>
                    <a:pt x="91" y="147"/>
                  </a:cubicBezTo>
                  <a:cubicBezTo>
                    <a:pt x="91" y="62"/>
                    <a:pt x="91" y="62"/>
                    <a:pt x="91" y="62"/>
                  </a:cubicBezTo>
                  <a:cubicBezTo>
                    <a:pt x="91" y="34"/>
                    <a:pt x="80" y="20"/>
                    <a:pt x="58" y="20"/>
                  </a:cubicBezTo>
                  <a:cubicBezTo>
                    <a:pt x="48" y="20"/>
                    <a:pt x="40" y="24"/>
                    <a:pt x="33"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6"/>
                    <a:pt x="23" y="26"/>
                    <a:pt x="23" y="26"/>
                  </a:cubicBezTo>
                  <a:cubicBezTo>
                    <a:pt x="24" y="26"/>
                    <a:pt x="24" y="26"/>
                    <a:pt x="24" y="26"/>
                  </a:cubicBezTo>
                  <a:cubicBezTo>
                    <a:pt x="34" y="9"/>
                    <a:pt x="49" y="0"/>
                    <a:pt x="69" y="0"/>
                  </a:cubicBezTo>
                  <a:cubicBezTo>
                    <a:pt x="78" y="0"/>
                    <a:pt x="86" y="2"/>
                    <a:pt x="94" y="8"/>
                  </a:cubicBezTo>
                  <a:cubicBezTo>
                    <a:pt x="101" y="13"/>
                    <a:pt x="107" y="20"/>
                    <a:pt x="110" y="30"/>
                  </a:cubicBezTo>
                  <a:cubicBezTo>
                    <a:pt x="120" y="10"/>
                    <a:pt x="136" y="0"/>
                    <a:pt x="157" y="0"/>
                  </a:cubicBezTo>
                  <a:cubicBezTo>
                    <a:pt x="189" y="0"/>
                    <a:pt x="205" y="19"/>
                    <a:pt x="205" y="59"/>
                  </a:cubicBezTo>
                  <a:lnTo>
                    <a:pt x="20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2" name="Freeform 91"/>
            <p:cNvSpPr>
              <a:spLocks/>
            </p:cNvSpPr>
            <p:nvPr/>
          </p:nvSpPr>
          <p:spPr bwMode="auto">
            <a:xfrm>
              <a:off x="5353" y="1847"/>
              <a:ext cx="354" cy="499"/>
            </a:xfrm>
            <a:custGeom>
              <a:avLst/>
              <a:gdLst>
                <a:gd name="T0" fmla="*/ 150 w 150"/>
                <a:gd name="T1" fmla="*/ 197 h 209"/>
                <a:gd name="T2" fmla="*/ 95 w 150"/>
                <a:gd name="T3" fmla="*/ 209 h 209"/>
                <a:gd name="T4" fmla="*/ 45 w 150"/>
                <a:gd name="T5" fmla="*/ 196 h 209"/>
                <a:gd name="T6" fmla="*/ 11 w 150"/>
                <a:gd name="T7" fmla="*/ 161 h 209"/>
                <a:gd name="T8" fmla="*/ 0 w 150"/>
                <a:gd name="T9" fmla="*/ 108 h 209"/>
                <a:gd name="T10" fmla="*/ 13 w 150"/>
                <a:gd name="T11" fmla="*/ 53 h 209"/>
                <a:gd name="T12" fmla="*/ 50 w 150"/>
                <a:gd name="T13" fmla="*/ 14 h 209"/>
                <a:gd name="T14" fmla="*/ 103 w 150"/>
                <a:gd name="T15" fmla="*/ 0 h 209"/>
                <a:gd name="T16" fmla="*/ 150 w 150"/>
                <a:gd name="T17" fmla="*/ 9 h 209"/>
                <a:gd name="T18" fmla="*/ 150 w 150"/>
                <a:gd name="T19" fmla="*/ 34 h 209"/>
                <a:gd name="T20" fmla="*/ 102 w 150"/>
                <a:gd name="T21" fmla="*/ 22 h 209"/>
                <a:gd name="T22" fmla="*/ 62 w 150"/>
                <a:gd name="T23" fmla="*/ 32 h 209"/>
                <a:gd name="T24" fmla="*/ 34 w 150"/>
                <a:gd name="T25" fmla="*/ 62 h 209"/>
                <a:gd name="T26" fmla="*/ 24 w 150"/>
                <a:gd name="T27" fmla="*/ 107 h 209"/>
                <a:gd name="T28" fmla="*/ 34 w 150"/>
                <a:gd name="T29" fmla="*/ 149 h 209"/>
                <a:gd name="T30" fmla="*/ 59 w 150"/>
                <a:gd name="T31" fmla="*/ 178 h 209"/>
                <a:gd name="T32" fmla="*/ 98 w 150"/>
                <a:gd name="T33" fmla="*/ 187 h 209"/>
                <a:gd name="T34" fmla="*/ 150 w 150"/>
                <a:gd name="T35" fmla="*/ 174 h 209"/>
                <a:gd name="T36" fmla="*/ 150 w 150"/>
                <a:gd name="T37" fmla="*/ 19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209">
                  <a:moveTo>
                    <a:pt x="150" y="197"/>
                  </a:moveTo>
                  <a:cubicBezTo>
                    <a:pt x="135" y="205"/>
                    <a:pt x="117" y="209"/>
                    <a:pt x="95" y="209"/>
                  </a:cubicBezTo>
                  <a:cubicBezTo>
                    <a:pt x="76" y="209"/>
                    <a:pt x="59" y="205"/>
                    <a:pt x="45" y="196"/>
                  </a:cubicBezTo>
                  <a:cubicBezTo>
                    <a:pt x="30" y="188"/>
                    <a:pt x="19" y="176"/>
                    <a:pt x="11" y="161"/>
                  </a:cubicBezTo>
                  <a:cubicBezTo>
                    <a:pt x="4" y="146"/>
                    <a:pt x="0" y="128"/>
                    <a:pt x="0" y="108"/>
                  </a:cubicBezTo>
                  <a:cubicBezTo>
                    <a:pt x="0" y="88"/>
                    <a:pt x="4" y="69"/>
                    <a:pt x="13" y="53"/>
                  </a:cubicBezTo>
                  <a:cubicBezTo>
                    <a:pt x="22" y="36"/>
                    <a:pt x="34" y="23"/>
                    <a:pt x="50" y="14"/>
                  </a:cubicBezTo>
                  <a:cubicBezTo>
                    <a:pt x="65" y="5"/>
                    <a:pt x="83" y="0"/>
                    <a:pt x="103" y="0"/>
                  </a:cubicBezTo>
                  <a:cubicBezTo>
                    <a:pt x="122" y="0"/>
                    <a:pt x="137" y="3"/>
                    <a:pt x="150" y="9"/>
                  </a:cubicBezTo>
                  <a:cubicBezTo>
                    <a:pt x="150" y="34"/>
                    <a:pt x="150" y="34"/>
                    <a:pt x="150" y="34"/>
                  </a:cubicBezTo>
                  <a:cubicBezTo>
                    <a:pt x="136" y="26"/>
                    <a:pt x="120" y="22"/>
                    <a:pt x="102" y="22"/>
                  </a:cubicBezTo>
                  <a:cubicBezTo>
                    <a:pt x="87" y="22"/>
                    <a:pt x="74" y="25"/>
                    <a:pt x="62" y="32"/>
                  </a:cubicBezTo>
                  <a:cubicBezTo>
                    <a:pt x="50" y="39"/>
                    <a:pt x="41" y="49"/>
                    <a:pt x="34" y="62"/>
                  </a:cubicBezTo>
                  <a:cubicBezTo>
                    <a:pt x="28" y="75"/>
                    <a:pt x="24" y="90"/>
                    <a:pt x="24" y="107"/>
                  </a:cubicBezTo>
                  <a:cubicBezTo>
                    <a:pt x="24" y="123"/>
                    <a:pt x="28" y="137"/>
                    <a:pt x="34" y="149"/>
                  </a:cubicBezTo>
                  <a:cubicBezTo>
                    <a:pt x="40" y="162"/>
                    <a:pt x="48" y="171"/>
                    <a:pt x="59" y="178"/>
                  </a:cubicBezTo>
                  <a:cubicBezTo>
                    <a:pt x="71" y="184"/>
                    <a:pt x="83" y="187"/>
                    <a:pt x="98" y="187"/>
                  </a:cubicBezTo>
                  <a:cubicBezTo>
                    <a:pt x="118" y="187"/>
                    <a:pt x="135" y="183"/>
                    <a:pt x="150" y="174"/>
                  </a:cubicBezTo>
                  <a:lnTo>
                    <a:pt x="15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3" name="Freeform 92"/>
            <p:cNvSpPr>
              <a:spLocks noEditPoints="1"/>
            </p:cNvSpPr>
            <p:nvPr/>
          </p:nvSpPr>
          <p:spPr bwMode="auto">
            <a:xfrm>
              <a:off x="5752" y="1986"/>
              <a:ext cx="298" cy="360"/>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10 h 151"/>
                <a:gd name="T22" fmla="*/ 67 w 126"/>
                <a:gd name="T23" fmla="*/ 0 h 151"/>
                <a:gd name="T24" fmla="*/ 110 w 126"/>
                <a:gd name="T25" fmla="*/ 18 h 151"/>
                <a:gd name="T26" fmla="*/ 126 w 126"/>
                <a:gd name="T27" fmla="*/ 69 h 151"/>
                <a:gd name="T28" fmla="*/ 126 w 126"/>
                <a:gd name="T29" fmla="*/ 81 h 151"/>
                <a:gd name="T30" fmla="*/ 102 w 126"/>
                <a:gd name="T31" fmla="*/ 62 h 151"/>
                <a:gd name="T32" fmla="*/ 93 w 126"/>
                <a:gd name="T33" fmla="*/ 31 h 151"/>
                <a:gd name="T34" fmla="*/ 66 w 126"/>
                <a:gd name="T35" fmla="*/ 20 h 151"/>
                <a:gd name="T36" fmla="*/ 39 w 126"/>
                <a:gd name="T37" fmla="*/ 31 h 151"/>
                <a:gd name="T38" fmla="*/ 25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8" y="131"/>
                    <a:pt x="102" y="126"/>
                    <a:pt x="116" y="115"/>
                  </a:cubicBezTo>
                  <a:cubicBezTo>
                    <a:pt x="116" y="137"/>
                    <a:pt x="116" y="137"/>
                    <a:pt x="116" y="137"/>
                  </a:cubicBezTo>
                  <a:cubicBezTo>
                    <a:pt x="103" y="146"/>
                    <a:pt x="87" y="151"/>
                    <a:pt x="66" y="151"/>
                  </a:cubicBezTo>
                  <a:cubicBezTo>
                    <a:pt x="45" y="151"/>
                    <a:pt x="29" y="144"/>
                    <a:pt x="18" y="131"/>
                  </a:cubicBezTo>
                  <a:cubicBezTo>
                    <a:pt x="6" y="118"/>
                    <a:pt x="0" y="99"/>
                    <a:pt x="0" y="76"/>
                  </a:cubicBezTo>
                  <a:cubicBezTo>
                    <a:pt x="0" y="62"/>
                    <a:pt x="3" y="49"/>
                    <a:pt x="9" y="37"/>
                  </a:cubicBezTo>
                  <a:cubicBezTo>
                    <a:pt x="15" y="25"/>
                    <a:pt x="23" y="16"/>
                    <a:pt x="33" y="10"/>
                  </a:cubicBezTo>
                  <a:cubicBezTo>
                    <a:pt x="43" y="3"/>
                    <a:pt x="54" y="0"/>
                    <a:pt x="67" y="0"/>
                  </a:cubicBezTo>
                  <a:cubicBezTo>
                    <a:pt x="85" y="0"/>
                    <a:pt x="100" y="6"/>
                    <a:pt x="110" y="18"/>
                  </a:cubicBezTo>
                  <a:cubicBezTo>
                    <a:pt x="121" y="30"/>
                    <a:pt x="126" y="47"/>
                    <a:pt x="126" y="69"/>
                  </a:cubicBezTo>
                  <a:lnTo>
                    <a:pt x="126" y="81"/>
                  </a:lnTo>
                  <a:close/>
                  <a:moveTo>
                    <a:pt x="102" y="62"/>
                  </a:moveTo>
                  <a:cubicBezTo>
                    <a:pt x="102" y="48"/>
                    <a:pt x="99" y="38"/>
                    <a:pt x="93" y="31"/>
                  </a:cubicBezTo>
                  <a:cubicBezTo>
                    <a:pt x="87" y="23"/>
                    <a:pt x="78" y="20"/>
                    <a:pt x="66" y="20"/>
                  </a:cubicBezTo>
                  <a:cubicBezTo>
                    <a:pt x="56" y="20"/>
                    <a:pt x="47" y="23"/>
                    <a:pt x="39" y="31"/>
                  </a:cubicBezTo>
                  <a:cubicBezTo>
                    <a:pt x="31" y="39"/>
                    <a:pt x="27" y="49"/>
                    <a:pt x="25"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4" name="Freeform 93"/>
            <p:cNvSpPr>
              <a:spLocks/>
            </p:cNvSpPr>
            <p:nvPr/>
          </p:nvSpPr>
          <p:spPr bwMode="auto">
            <a:xfrm>
              <a:off x="6112" y="1986"/>
              <a:ext cx="284" cy="351"/>
            </a:xfrm>
            <a:custGeom>
              <a:avLst/>
              <a:gdLst>
                <a:gd name="T0" fmla="*/ 120 w 120"/>
                <a:gd name="T1" fmla="*/ 147 h 147"/>
                <a:gd name="T2" fmla="*/ 96 w 120"/>
                <a:gd name="T3" fmla="*/ 147 h 147"/>
                <a:gd name="T4" fmla="*/ 96 w 120"/>
                <a:gd name="T5" fmla="*/ 65 h 147"/>
                <a:gd name="T6" fmla="*/ 63 w 120"/>
                <a:gd name="T7" fmla="*/ 20 h 147"/>
                <a:gd name="T8" fmla="*/ 34 w 120"/>
                <a:gd name="T9" fmla="*/ 32 h 147"/>
                <a:gd name="T10" fmla="*/ 23 w 120"/>
                <a:gd name="T11" fmla="*/ 65 h 147"/>
                <a:gd name="T12" fmla="*/ 23 w 120"/>
                <a:gd name="T13" fmla="*/ 147 h 147"/>
                <a:gd name="T14" fmla="*/ 0 w 120"/>
                <a:gd name="T15" fmla="*/ 147 h 147"/>
                <a:gd name="T16" fmla="*/ 0 w 120"/>
                <a:gd name="T17" fmla="*/ 3 h 147"/>
                <a:gd name="T18" fmla="*/ 23 w 120"/>
                <a:gd name="T19" fmla="*/ 3 h 147"/>
                <a:gd name="T20" fmla="*/ 23 w 120"/>
                <a:gd name="T21" fmla="*/ 27 h 147"/>
                <a:gd name="T22" fmla="*/ 24 w 120"/>
                <a:gd name="T23" fmla="*/ 27 h 147"/>
                <a:gd name="T24" fmla="*/ 71 w 120"/>
                <a:gd name="T25" fmla="*/ 0 h 147"/>
                <a:gd name="T26" fmla="*/ 107 w 120"/>
                <a:gd name="T27" fmla="*/ 15 h 147"/>
                <a:gd name="T28" fmla="*/ 120 w 120"/>
                <a:gd name="T29" fmla="*/ 59 h 147"/>
                <a:gd name="T30" fmla="*/ 120 w 120"/>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47">
                  <a:moveTo>
                    <a:pt x="120" y="147"/>
                  </a:moveTo>
                  <a:cubicBezTo>
                    <a:pt x="96" y="147"/>
                    <a:pt x="96" y="147"/>
                    <a:pt x="96" y="147"/>
                  </a:cubicBezTo>
                  <a:cubicBezTo>
                    <a:pt x="96" y="65"/>
                    <a:pt x="96" y="65"/>
                    <a:pt x="96" y="65"/>
                  </a:cubicBezTo>
                  <a:cubicBezTo>
                    <a:pt x="96" y="35"/>
                    <a:pt x="85" y="20"/>
                    <a:pt x="63" y="20"/>
                  </a:cubicBezTo>
                  <a:cubicBezTo>
                    <a:pt x="52" y="20"/>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4" y="27"/>
                    <a:pt x="24" y="27"/>
                    <a:pt x="24" y="27"/>
                  </a:cubicBezTo>
                  <a:cubicBezTo>
                    <a:pt x="34" y="9"/>
                    <a:pt x="50" y="0"/>
                    <a:pt x="71" y="0"/>
                  </a:cubicBezTo>
                  <a:cubicBezTo>
                    <a:pt x="87" y="0"/>
                    <a:pt x="99" y="5"/>
                    <a:pt x="107" y="15"/>
                  </a:cubicBezTo>
                  <a:cubicBezTo>
                    <a:pt x="115" y="26"/>
                    <a:pt x="120" y="40"/>
                    <a:pt x="120" y="59"/>
                  </a:cubicBezTo>
                  <a:lnTo>
                    <a:pt x="12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5" name="Freeform 94"/>
            <p:cNvSpPr>
              <a:spLocks/>
            </p:cNvSpPr>
            <p:nvPr/>
          </p:nvSpPr>
          <p:spPr bwMode="auto">
            <a:xfrm>
              <a:off x="6438" y="1892"/>
              <a:ext cx="199" cy="454"/>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2 h 190"/>
                <a:gd name="T12" fmla="*/ 25 w 84"/>
                <a:gd name="T13" fmla="*/ 42 h 190"/>
                <a:gd name="T14" fmla="*/ 25 w 84"/>
                <a:gd name="T15" fmla="*/ 7 h 190"/>
                <a:gd name="T16" fmla="*/ 48 w 84"/>
                <a:gd name="T17" fmla="*/ 0 h 190"/>
                <a:gd name="T18" fmla="*/ 48 w 84"/>
                <a:gd name="T19" fmla="*/ 42 h 190"/>
                <a:gd name="T20" fmla="*/ 84 w 84"/>
                <a:gd name="T21" fmla="*/ 42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5" y="175"/>
                    <a:pt x="25" y="147"/>
                  </a:cubicBezTo>
                  <a:cubicBezTo>
                    <a:pt x="25" y="62"/>
                    <a:pt x="25" y="62"/>
                    <a:pt x="25" y="62"/>
                  </a:cubicBezTo>
                  <a:cubicBezTo>
                    <a:pt x="0" y="62"/>
                    <a:pt x="0" y="62"/>
                    <a:pt x="0" y="62"/>
                  </a:cubicBezTo>
                  <a:cubicBezTo>
                    <a:pt x="0" y="42"/>
                    <a:pt x="0" y="42"/>
                    <a:pt x="0" y="42"/>
                  </a:cubicBezTo>
                  <a:cubicBezTo>
                    <a:pt x="25" y="42"/>
                    <a:pt x="25" y="42"/>
                    <a:pt x="25" y="42"/>
                  </a:cubicBezTo>
                  <a:cubicBezTo>
                    <a:pt x="25" y="7"/>
                    <a:pt x="25" y="7"/>
                    <a:pt x="25" y="7"/>
                  </a:cubicBezTo>
                  <a:cubicBezTo>
                    <a:pt x="48" y="0"/>
                    <a:pt x="48" y="0"/>
                    <a:pt x="48" y="0"/>
                  </a:cubicBezTo>
                  <a:cubicBezTo>
                    <a:pt x="48" y="42"/>
                    <a:pt x="48" y="42"/>
                    <a:pt x="48" y="42"/>
                  </a:cubicBezTo>
                  <a:cubicBezTo>
                    <a:pt x="84" y="42"/>
                    <a:pt x="84" y="42"/>
                    <a:pt x="84" y="42"/>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1" y="170"/>
                    <a:pt x="69" y="170"/>
                  </a:cubicBezTo>
                  <a:cubicBezTo>
                    <a:pt x="75" y="170"/>
                    <a:pt x="80" y="168"/>
                    <a:pt x="84" y="165"/>
                  </a:cubicBezTo>
                  <a:lnTo>
                    <a:pt x="84"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6" name="Freeform 95"/>
            <p:cNvSpPr>
              <a:spLocks noEditPoints="1"/>
            </p:cNvSpPr>
            <p:nvPr/>
          </p:nvSpPr>
          <p:spPr bwMode="auto">
            <a:xfrm>
              <a:off x="6665" y="1986"/>
              <a:ext cx="298" cy="360"/>
            </a:xfrm>
            <a:custGeom>
              <a:avLst/>
              <a:gdLst>
                <a:gd name="T0" fmla="*/ 126 w 126"/>
                <a:gd name="T1" fmla="*/ 81 h 151"/>
                <a:gd name="T2" fmla="*/ 24 w 126"/>
                <a:gd name="T3" fmla="*/ 81 h 151"/>
                <a:gd name="T4" fmla="*/ 37 w 126"/>
                <a:gd name="T5" fmla="*/ 118 h 151"/>
                <a:gd name="T6" fmla="*/ 71 w 126"/>
                <a:gd name="T7" fmla="*/ 131 h 151"/>
                <a:gd name="T8" fmla="*/ 115 w 126"/>
                <a:gd name="T9" fmla="*/ 115 h 151"/>
                <a:gd name="T10" fmla="*/ 115 w 126"/>
                <a:gd name="T11" fmla="*/ 137 h 151"/>
                <a:gd name="T12" fmla="*/ 65 w 126"/>
                <a:gd name="T13" fmla="*/ 151 h 151"/>
                <a:gd name="T14" fmla="*/ 17 w 126"/>
                <a:gd name="T15" fmla="*/ 131 h 151"/>
                <a:gd name="T16" fmla="*/ 0 w 126"/>
                <a:gd name="T17" fmla="*/ 76 h 151"/>
                <a:gd name="T18" fmla="*/ 9 w 126"/>
                <a:gd name="T19" fmla="*/ 37 h 151"/>
                <a:gd name="T20" fmla="*/ 33 w 126"/>
                <a:gd name="T21" fmla="*/ 10 h 151"/>
                <a:gd name="T22" fmla="*/ 66 w 126"/>
                <a:gd name="T23" fmla="*/ 0 h 151"/>
                <a:gd name="T24" fmla="*/ 110 w 126"/>
                <a:gd name="T25" fmla="*/ 18 h 151"/>
                <a:gd name="T26" fmla="*/ 126 w 126"/>
                <a:gd name="T27" fmla="*/ 69 h 151"/>
                <a:gd name="T28" fmla="*/ 126 w 126"/>
                <a:gd name="T29" fmla="*/ 81 h 151"/>
                <a:gd name="T30" fmla="*/ 102 w 126"/>
                <a:gd name="T31" fmla="*/ 62 h 151"/>
                <a:gd name="T32" fmla="*/ 92 w 126"/>
                <a:gd name="T33" fmla="*/ 31 h 151"/>
                <a:gd name="T34" fmla="*/ 66 w 126"/>
                <a:gd name="T35" fmla="*/ 20 h 151"/>
                <a:gd name="T36" fmla="*/ 39 w 126"/>
                <a:gd name="T37" fmla="*/ 31 h 151"/>
                <a:gd name="T38" fmla="*/ 24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4" y="97"/>
                    <a:pt x="29"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9"/>
                    <a:pt x="9" y="37"/>
                  </a:cubicBezTo>
                  <a:cubicBezTo>
                    <a:pt x="14" y="25"/>
                    <a:pt x="22" y="16"/>
                    <a:pt x="33" y="10"/>
                  </a:cubicBezTo>
                  <a:cubicBezTo>
                    <a:pt x="43" y="3"/>
                    <a:pt x="54" y="0"/>
                    <a:pt x="66" y="0"/>
                  </a:cubicBezTo>
                  <a:cubicBezTo>
                    <a:pt x="85" y="0"/>
                    <a:pt x="99" y="6"/>
                    <a:pt x="110" y="18"/>
                  </a:cubicBezTo>
                  <a:cubicBezTo>
                    <a:pt x="120" y="30"/>
                    <a:pt x="126" y="47"/>
                    <a:pt x="126" y="69"/>
                  </a:cubicBezTo>
                  <a:lnTo>
                    <a:pt x="126" y="81"/>
                  </a:lnTo>
                  <a:close/>
                  <a:moveTo>
                    <a:pt x="102" y="62"/>
                  </a:moveTo>
                  <a:cubicBezTo>
                    <a:pt x="102" y="48"/>
                    <a:pt x="99" y="38"/>
                    <a:pt x="92" y="31"/>
                  </a:cubicBezTo>
                  <a:cubicBezTo>
                    <a:pt x="86" y="23"/>
                    <a:pt x="77" y="20"/>
                    <a:pt x="66" y="20"/>
                  </a:cubicBezTo>
                  <a:cubicBezTo>
                    <a:pt x="55" y="20"/>
                    <a:pt x="46" y="23"/>
                    <a:pt x="39" y="31"/>
                  </a:cubicBezTo>
                  <a:cubicBezTo>
                    <a:pt x="31" y="39"/>
                    <a:pt x="26" y="49"/>
                    <a:pt x="24" y="62"/>
                  </a:cubicBezTo>
                  <a:lnTo>
                    <a:pt x="10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sp>
          <p:nvSpPr>
            <p:cNvPr id="127" name="Freeform 96"/>
            <p:cNvSpPr>
              <a:spLocks/>
            </p:cNvSpPr>
            <p:nvPr/>
          </p:nvSpPr>
          <p:spPr bwMode="auto">
            <a:xfrm>
              <a:off x="7025" y="1988"/>
              <a:ext cx="177" cy="349"/>
            </a:xfrm>
            <a:custGeom>
              <a:avLst/>
              <a:gdLst>
                <a:gd name="T0" fmla="*/ 75 w 75"/>
                <a:gd name="T1" fmla="*/ 26 h 146"/>
                <a:gd name="T2" fmla="*/ 57 w 75"/>
                <a:gd name="T3" fmla="*/ 21 h 146"/>
                <a:gd name="T4" fmla="*/ 32 w 75"/>
                <a:gd name="T5" fmla="*/ 35 h 146"/>
                <a:gd name="T6" fmla="*/ 23 w 75"/>
                <a:gd name="T7" fmla="*/ 73 h 146"/>
                <a:gd name="T8" fmla="*/ 23 w 75"/>
                <a:gd name="T9" fmla="*/ 146 h 146"/>
                <a:gd name="T10" fmla="*/ 0 w 75"/>
                <a:gd name="T11" fmla="*/ 146 h 146"/>
                <a:gd name="T12" fmla="*/ 0 w 75"/>
                <a:gd name="T13" fmla="*/ 2 h 146"/>
                <a:gd name="T14" fmla="*/ 23 w 75"/>
                <a:gd name="T15" fmla="*/ 2 h 146"/>
                <a:gd name="T16" fmla="*/ 23 w 75"/>
                <a:gd name="T17" fmla="*/ 32 h 146"/>
                <a:gd name="T18" fmla="*/ 23 w 75"/>
                <a:gd name="T19" fmla="*/ 32 h 146"/>
                <a:gd name="T20" fmla="*/ 38 w 75"/>
                <a:gd name="T21" fmla="*/ 8 h 146"/>
                <a:gd name="T22" fmla="*/ 61 w 75"/>
                <a:gd name="T23" fmla="*/ 0 h 146"/>
                <a:gd name="T24" fmla="*/ 75 w 75"/>
                <a:gd name="T25" fmla="*/ 2 h 146"/>
                <a:gd name="T26" fmla="*/ 75 w 75"/>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46">
                  <a:moveTo>
                    <a:pt x="75" y="26"/>
                  </a:moveTo>
                  <a:cubicBezTo>
                    <a:pt x="71" y="23"/>
                    <a:pt x="65" y="21"/>
                    <a:pt x="57" y="21"/>
                  </a:cubicBezTo>
                  <a:cubicBezTo>
                    <a:pt x="47" y="21"/>
                    <a:pt x="39" y="26"/>
                    <a:pt x="32" y="35"/>
                  </a:cubicBezTo>
                  <a:cubicBezTo>
                    <a:pt x="26" y="45"/>
                    <a:pt x="23" y="58"/>
                    <a:pt x="23" y="73"/>
                  </a:cubicBezTo>
                  <a:cubicBezTo>
                    <a:pt x="23" y="146"/>
                    <a:pt x="23" y="146"/>
                    <a:pt x="23" y="146"/>
                  </a:cubicBezTo>
                  <a:cubicBezTo>
                    <a:pt x="0" y="146"/>
                    <a:pt x="0" y="146"/>
                    <a:pt x="0" y="146"/>
                  </a:cubicBezTo>
                  <a:cubicBezTo>
                    <a:pt x="0" y="2"/>
                    <a:pt x="0" y="2"/>
                    <a:pt x="0" y="2"/>
                  </a:cubicBezTo>
                  <a:cubicBezTo>
                    <a:pt x="23" y="2"/>
                    <a:pt x="23" y="2"/>
                    <a:pt x="23" y="2"/>
                  </a:cubicBezTo>
                  <a:cubicBezTo>
                    <a:pt x="23" y="32"/>
                    <a:pt x="23" y="32"/>
                    <a:pt x="23" y="32"/>
                  </a:cubicBezTo>
                  <a:cubicBezTo>
                    <a:pt x="23" y="32"/>
                    <a:pt x="23" y="32"/>
                    <a:pt x="23" y="32"/>
                  </a:cubicBezTo>
                  <a:cubicBezTo>
                    <a:pt x="26" y="22"/>
                    <a:pt x="31" y="14"/>
                    <a:pt x="38" y="8"/>
                  </a:cubicBezTo>
                  <a:cubicBezTo>
                    <a:pt x="45" y="3"/>
                    <a:pt x="52" y="0"/>
                    <a:pt x="61" y="0"/>
                  </a:cubicBezTo>
                  <a:cubicBezTo>
                    <a:pt x="67" y="0"/>
                    <a:pt x="71" y="0"/>
                    <a:pt x="75" y="2"/>
                  </a:cubicBezTo>
                  <a:lnTo>
                    <a:pt x="7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932396"/>
              <a:endParaRPr lang="en-US" sz="1768">
                <a:solidFill>
                  <a:srgbClr val="505050"/>
                </a:solidFill>
              </a:endParaRPr>
            </a:p>
          </p:txBody>
        </p:sp>
      </p:grpSp>
      <p:sp>
        <p:nvSpPr>
          <p:cNvPr id="128" name="Rectangle 127"/>
          <p:cNvSpPr/>
          <p:nvPr/>
        </p:nvSpPr>
        <p:spPr bwMode="auto">
          <a:xfrm>
            <a:off x="6732321" y="6006365"/>
            <a:ext cx="1879119" cy="149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ts val="1200"/>
              </a:spcBef>
              <a:spcAft>
                <a:spcPct val="0"/>
              </a:spcAft>
            </a:pPr>
            <a:r>
              <a:rPr lang="en-US" sz="1500" dirty="0">
                <a:gradFill>
                  <a:gsLst>
                    <a:gs pos="0">
                      <a:srgbClr val="FFFFFF"/>
                    </a:gs>
                    <a:gs pos="100000">
                      <a:srgbClr val="FFFFFF"/>
                    </a:gs>
                  </a:gsLst>
                  <a:lin ang="5400000" scaled="0"/>
                </a:gradFill>
                <a:ea typeface="Segoe UI" pitchFamily="34" charset="0"/>
                <a:cs typeface="Segoe UI Semibold" panose="020B0702040204020203" pitchFamily="34" charset="0"/>
              </a:rPr>
              <a:t>Release management for Visual Studio</a:t>
            </a:r>
          </a:p>
        </p:txBody>
      </p:sp>
      <p:sp>
        <p:nvSpPr>
          <p:cNvPr id="130" name="Title 3"/>
          <p:cNvSpPr txBox="1">
            <a:spLocks/>
          </p:cNvSpPr>
          <p:nvPr/>
        </p:nvSpPr>
        <p:spPr>
          <a:xfrm>
            <a:off x="275482" y="204570"/>
            <a:ext cx="11887878" cy="917444"/>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616161"/>
                </a:solidFill>
              </a:rPr>
              <a:t>The Microsoft DevOps solution</a:t>
            </a:r>
          </a:p>
        </p:txBody>
      </p:sp>
    </p:spTree>
    <p:extLst>
      <p:ext uri="{BB962C8B-B14F-4D97-AF65-F5344CB8AC3E}">
        <p14:creationId xmlns:p14="http://schemas.microsoft.com/office/powerpoint/2010/main" val="193899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105"/>
          <p:cNvSpPr/>
          <p:nvPr/>
        </p:nvSpPr>
        <p:spPr bwMode="auto">
          <a:xfrm>
            <a:off x="458017" y="1211588"/>
            <a:ext cx="3096302" cy="2598629"/>
          </a:xfrm>
          <a:prstGeom prst="roundRect">
            <a:avLst>
              <a:gd name="adj" fmla="val 6500"/>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accent2">
                    <a:lumMod val="50000"/>
                  </a:schemeClr>
                </a:solidFill>
                <a:ea typeface="Segoe UI" pitchFamily="34" charset="0"/>
                <a:cs typeface="Segoe UI" pitchFamily="34" charset="0"/>
              </a:rPr>
              <a:t>Repository (Source Control)</a:t>
            </a:r>
          </a:p>
        </p:txBody>
      </p:sp>
      <p:sp>
        <p:nvSpPr>
          <p:cNvPr id="107" name="Rounded Rectangle 106"/>
          <p:cNvSpPr/>
          <p:nvPr/>
        </p:nvSpPr>
        <p:spPr bwMode="auto">
          <a:xfrm>
            <a:off x="3632464" y="1211588"/>
            <a:ext cx="2052136" cy="2598629"/>
          </a:xfrm>
          <a:prstGeom prst="roundRect">
            <a:avLst>
              <a:gd name="adj" fmla="val 6500"/>
            </a:avLst>
          </a:prstGeom>
          <a:solidFill>
            <a:srgbClr val="008A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Build</a:t>
            </a:r>
          </a:p>
        </p:txBody>
      </p:sp>
      <p:sp>
        <p:nvSpPr>
          <p:cNvPr id="110" name="Rounded Rectangle 109"/>
          <p:cNvSpPr/>
          <p:nvPr/>
        </p:nvSpPr>
        <p:spPr bwMode="auto">
          <a:xfrm>
            <a:off x="3632464" y="3886412"/>
            <a:ext cx="2052136" cy="2055192"/>
          </a:xfrm>
          <a:prstGeom prst="roundRect">
            <a:avLst>
              <a:gd name="adj" fmla="val 65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Test</a:t>
            </a:r>
          </a:p>
        </p:txBody>
      </p:sp>
      <p:sp>
        <p:nvSpPr>
          <p:cNvPr id="125" name="Rounded Rectangle 124"/>
          <p:cNvSpPr/>
          <p:nvPr/>
        </p:nvSpPr>
        <p:spPr bwMode="auto">
          <a:xfrm>
            <a:off x="5761311" y="1211589"/>
            <a:ext cx="2052136" cy="4730016"/>
          </a:xfrm>
          <a:prstGeom prst="roundRect">
            <a:avLst>
              <a:gd name="adj" fmla="val 6500"/>
            </a:avLst>
          </a:prstGeom>
          <a:solidFill>
            <a:srgbClr val="0086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Deploy</a:t>
            </a:r>
          </a:p>
        </p:txBody>
      </p:sp>
      <p:sp>
        <p:nvSpPr>
          <p:cNvPr id="126" name="Rounded Rectangle 125"/>
          <p:cNvSpPr/>
          <p:nvPr/>
        </p:nvSpPr>
        <p:spPr bwMode="auto">
          <a:xfrm>
            <a:off x="7888722" y="1211587"/>
            <a:ext cx="2052136" cy="4730016"/>
          </a:xfrm>
          <a:prstGeom prst="roundRect">
            <a:avLst>
              <a:gd name="adj" fmla="val 6500"/>
            </a:avLst>
          </a:prstGeom>
          <a:solidFill>
            <a:srgbClr val="8434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App</a:t>
            </a:r>
          </a:p>
        </p:txBody>
      </p:sp>
      <p:sp>
        <p:nvSpPr>
          <p:cNvPr id="127" name="Rounded Rectangle 126"/>
          <p:cNvSpPr/>
          <p:nvPr/>
        </p:nvSpPr>
        <p:spPr bwMode="auto">
          <a:xfrm>
            <a:off x="10017569" y="1211588"/>
            <a:ext cx="2052136" cy="3657081"/>
          </a:xfrm>
          <a:prstGeom prst="roundRect">
            <a:avLst>
              <a:gd name="adj" fmla="val 6500"/>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Ops</a:t>
            </a:r>
          </a:p>
        </p:txBody>
      </p:sp>
      <p:sp>
        <p:nvSpPr>
          <p:cNvPr id="3" name="Title 2"/>
          <p:cNvSpPr>
            <a:spLocks noGrp="1"/>
          </p:cNvSpPr>
          <p:nvPr>
            <p:ph type="title" idx="4294967295"/>
          </p:nvPr>
        </p:nvSpPr>
        <p:spPr>
          <a:xfrm>
            <a:off x="547688" y="295275"/>
            <a:ext cx="11888787" cy="917575"/>
          </a:xfrm>
          <a:prstGeom prst="rect">
            <a:avLst/>
          </a:prstGeom>
        </p:spPr>
        <p:txBody>
          <a:bodyPr/>
          <a:lstStyle/>
          <a:p>
            <a:r>
              <a:rPr lang="en-US" dirty="0"/>
              <a:t>DevOps in the Cloud </a:t>
            </a:r>
          </a:p>
        </p:txBody>
      </p:sp>
      <p:cxnSp>
        <p:nvCxnSpPr>
          <p:cNvPr id="43" name="Straight Arrow Connector 42"/>
          <p:cNvCxnSpPr/>
          <p:nvPr/>
        </p:nvCxnSpPr>
        <p:spPr>
          <a:xfrm>
            <a:off x="5528441" y="2458707"/>
            <a:ext cx="29875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10392" y="2382962"/>
            <a:ext cx="72207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bwMode="auto">
          <a:xfrm>
            <a:off x="657603" y="1640690"/>
            <a:ext cx="2252789" cy="1393989"/>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solidFill>
                <a:schemeClr val="accent2">
                  <a:lumMod val="50000"/>
                </a:schemeClr>
              </a:solidFill>
              <a:ea typeface="Segoe UI" pitchFamily="34" charset="0"/>
              <a:cs typeface="Segoe UI" pitchFamily="34" charset="0"/>
            </a:endParaRPr>
          </a:p>
        </p:txBody>
      </p:sp>
      <p:grpSp>
        <p:nvGrpSpPr>
          <p:cNvPr id="49" name="Group 48"/>
          <p:cNvGrpSpPr/>
          <p:nvPr/>
        </p:nvGrpSpPr>
        <p:grpSpPr>
          <a:xfrm>
            <a:off x="312794" y="2571201"/>
            <a:ext cx="609168" cy="634929"/>
            <a:chOff x="2328300" y="3506767"/>
            <a:chExt cx="551703" cy="575034"/>
          </a:xfrm>
        </p:grpSpPr>
        <p:sp>
          <p:nvSpPr>
            <p:cNvPr id="5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nvGrpSpPr>
            <p:cNvPr id="54" name="Group 53"/>
            <p:cNvGrpSpPr/>
            <p:nvPr/>
          </p:nvGrpSpPr>
          <p:grpSpPr>
            <a:xfrm>
              <a:off x="2328300" y="3506767"/>
              <a:ext cx="551703" cy="575034"/>
              <a:chOff x="3937001" y="4448175"/>
              <a:chExt cx="638175" cy="665163"/>
            </a:xfrm>
          </p:grpSpPr>
          <p:grpSp>
            <p:nvGrpSpPr>
              <p:cNvPr id="59" name="Group 10"/>
              <p:cNvGrpSpPr>
                <a:grpSpLocks noChangeAspect="1"/>
              </p:cNvGrpSpPr>
              <p:nvPr/>
            </p:nvGrpSpPr>
            <p:grpSpPr bwMode="auto">
              <a:xfrm>
                <a:off x="3937001" y="4448175"/>
                <a:ext cx="638175" cy="665163"/>
                <a:chOff x="2480" y="2802"/>
                <a:chExt cx="402"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7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7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grpSp>
            <p:nvGrpSpPr>
              <p:cNvPr id="68" name="Group 67"/>
              <p:cNvGrpSpPr/>
              <p:nvPr/>
            </p:nvGrpSpPr>
            <p:grpSpPr>
              <a:xfrm>
                <a:off x="4120302" y="4618868"/>
                <a:ext cx="293550" cy="349134"/>
                <a:chOff x="4662074" y="4335997"/>
                <a:chExt cx="234105" cy="278433"/>
              </a:xfrm>
            </p:grpSpPr>
            <p:sp>
              <p:nvSpPr>
                <p:cNvPr id="6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7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grpSp>
      </p:grpSp>
      <p:sp>
        <p:nvSpPr>
          <p:cNvPr id="78" name="Rounded Rectangle 77"/>
          <p:cNvSpPr/>
          <p:nvPr/>
        </p:nvSpPr>
        <p:spPr bwMode="auto">
          <a:xfrm>
            <a:off x="3776965" y="1687813"/>
            <a:ext cx="1733097" cy="138832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solidFill>
                <a:schemeClr val="bg1"/>
              </a:solidFill>
              <a:ea typeface="Segoe UI" pitchFamily="34" charset="0"/>
              <a:cs typeface="Segoe UI" pitchFamily="34" charset="0"/>
            </a:endParaRPr>
          </a:p>
        </p:txBody>
      </p:sp>
      <p:sp>
        <p:nvSpPr>
          <p:cNvPr id="108" name="Rounded Rectangle 107"/>
          <p:cNvSpPr/>
          <p:nvPr/>
        </p:nvSpPr>
        <p:spPr bwMode="auto">
          <a:xfrm>
            <a:off x="5943574" y="1646157"/>
            <a:ext cx="1600226" cy="230424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solidFill>
                <a:schemeClr val="bg1"/>
              </a:solidFill>
              <a:ea typeface="Segoe UI" pitchFamily="34" charset="0"/>
              <a:cs typeface="Segoe UI" pitchFamily="34" charset="0"/>
            </a:endParaRPr>
          </a:p>
        </p:txBody>
      </p:sp>
      <p:sp>
        <p:nvSpPr>
          <p:cNvPr id="112" name="TextBox 111"/>
          <p:cNvSpPr txBox="1"/>
          <p:nvPr/>
        </p:nvSpPr>
        <p:spPr>
          <a:xfrm>
            <a:off x="3243446" y="2220639"/>
            <a:ext cx="369397" cy="683264"/>
          </a:xfrm>
          <a:prstGeom prst="rect">
            <a:avLst/>
          </a:prstGeom>
          <a:noFill/>
        </p:spPr>
        <p:txBody>
          <a:bodyPr wrap="none" lIns="182880" tIns="146304" rIns="182880" bIns="146304" rtlCol="0">
            <a:spAutoFit/>
          </a:bodyPr>
          <a:lstStyle/>
          <a:p>
            <a:pPr defTabSz="932597">
              <a:lnSpc>
                <a:spcPct val="90000"/>
              </a:lnSpc>
            </a:pPr>
            <a:br>
              <a:rPr lang="en-US" sz="1400" dirty="0">
                <a:solidFill>
                  <a:schemeClr val="accent2">
                    <a:lumMod val="50000"/>
                  </a:schemeClr>
                </a:solidFill>
                <a:ea typeface="Segoe UI" pitchFamily="34" charset="0"/>
                <a:cs typeface="Segoe UI" pitchFamily="34" charset="0"/>
              </a:rPr>
            </a:br>
            <a:endParaRPr lang="en-US" sz="1400" dirty="0">
              <a:solidFill>
                <a:schemeClr val="accent2">
                  <a:lumMod val="50000"/>
                </a:schemeClr>
              </a:solidFill>
              <a:ea typeface="Segoe UI" pitchFamily="34" charset="0"/>
              <a:cs typeface="Segoe UI" pitchFamily="34" charset="0"/>
            </a:endParaRPr>
          </a:p>
        </p:txBody>
      </p:sp>
      <p:grpSp>
        <p:nvGrpSpPr>
          <p:cNvPr id="5" name="Group 4"/>
          <p:cNvGrpSpPr/>
          <p:nvPr/>
        </p:nvGrpSpPr>
        <p:grpSpPr>
          <a:xfrm>
            <a:off x="6709614" y="1975091"/>
            <a:ext cx="722955" cy="759879"/>
            <a:chOff x="6786257" y="1866825"/>
            <a:chExt cx="722955" cy="759879"/>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79" y="1866825"/>
              <a:ext cx="473316" cy="473316"/>
            </a:xfrm>
            <a:prstGeom prst="rect">
              <a:avLst/>
            </a:prstGeom>
          </p:spPr>
        </p:pic>
        <p:sp>
          <p:nvSpPr>
            <p:cNvPr id="121" name="TextBox 120"/>
            <p:cNvSpPr txBox="1"/>
            <p:nvPr/>
          </p:nvSpPr>
          <p:spPr>
            <a:xfrm>
              <a:off x="6786257" y="2322005"/>
              <a:ext cx="722955"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solidFill>
                    <a:schemeClr val="bg1"/>
                  </a:solidFill>
                </a:rPr>
                <a:t>PowerShell </a:t>
              </a:r>
              <a:br>
                <a:rPr lang="en-US" dirty="0">
                  <a:solidFill>
                    <a:schemeClr val="bg1"/>
                  </a:solidFill>
                </a:rPr>
              </a:br>
              <a:r>
                <a:rPr lang="en-US" dirty="0">
                  <a:solidFill>
                    <a:schemeClr val="bg1"/>
                  </a:solidFill>
                </a:rPr>
                <a:t>DSC</a:t>
              </a:r>
            </a:p>
          </p:txBody>
        </p:sp>
      </p:grpSp>
      <p:sp>
        <p:nvSpPr>
          <p:cNvPr id="113" name="Rounded Rectangle 112"/>
          <p:cNvSpPr/>
          <p:nvPr/>
        </p:nvSpPr>
        <p:spPr bwMode="auto">
          <a:xfrm>
            <a:off x="3776966" y="4064961"/>
            <a:ext cx="1733096" cy="1387082"/>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solidFill>
                <a:schemeClr val="bg1"/>
              </a:solidFill>
              <a:ea typeface="Segoe UI" pitchFamily="34" charset="0"/>
              <a:cs typeface="Segoe UI" pitchFamily="34" charset="0"/>
            </a:endParaRPr>
          </a:p>
        </p:txBody>
      </p:sp>
      <p:sp>
        <p:nvSpPr>
          <p:cNvPr id="117" name="TextBox 116"/>
          <p:cNvSpPr txBox="1"/>
          <p:nvPr/>
        </p:nvSpPr>
        <p:spPr>
          <a:xfrm>
            <a:off x="3905300" y="4792425"/>
            <a:ext cx="1520031" cy="369332"/>
          </a:xfrm>
          <a:prstGeom prst="rect">
            <a:avLst/>
          </a:prstGeom>
          <a:noFill/>
        </p:spPr>
        <p:txBody>
          <a:bodyPr wrap="square" lIns="0" tIns="0" rIns="0" bIns="0" rtlCol="0">
            <a:spAutoFit/>
          </a:bodyPr>
          <a:lstStyle>
            <a:defPPr>
              <a:defRPr lang="en-US"/>
            </a:defPPr>
            <a:lvl1pPr defTabSz="932597">
              <a:defRPr sz="1200" spc="-30">
                <a:gradFill>
                  <a:gsLst>
                    <a:gs pos="0">
                      <a:srgbClr val="FFFFFF"/>
                    </a:gs>
                    <a:gs pos="100000">
                      <a:srgbClr val="FFFFFF"/>
                    </a:gs>
                  </a:gsLst>
                  <a:lin ang="5400000" scaled="0"/>
                </a:gradFill>
                <a:ea typeface="Segoe UI" pitchFamily="34" charset="0"/>
                <a:cs typeface="Segoe UI" pitchFamily="34" charset="0"/>
              </a:defRPr>
            </a:lvl1pPr>
          </a:lstStyle>
          <a:p>
            <a:r>
              <a:rPr lang="en-US" dirty="0">
                <a:solidFill>
                  <a:schemeClr val="bg1"/>
                </a:solidFill>
              </a:rPr>
              <a:t>Microsoft Monitoring Agent</a:t>
            </a:r>
          </a:p>
        </p:txBody>
      </p:sp>
      <p:cxnSp>
        <p:nvCxnSpPr>
          <p:cNvPr id="124" name="Straight Arrow Connector 123"/>
          <p:cNvCxnSpPr/>
          <p:nvPr/>
        </p:nvCxnSpPr>
        <p:spPr>
          <a:xfrm>
            <a:off x="2698458" y="4598443"/>
            <a:ext cx="820975"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7589838" y="2740025"/>
            <a:ext cx="4591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bwMode="auto">
          <a:xfrm>
            <a:off x="10172700" y="1537865"/>
            <a:ext cx="1714500" cy="1161575"/>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solidFill>
                <a:schemeClr val="bg1"/>
              </a:solidFill>
              <a:ea typeface="Segoe UI" pitchFamily="34" charset="0"/>
              <a:cs typeface="Segoe UI" pitchFamily="34" charset="0"/>
            </a:endParaRPr>
          </a:p>
        </p:txBody>
      </p:sp>
      <p:cxnSp>
        <p:nvCxnSpPr>
          <p:cNvPr id="178" name="Straight Arrow Connector 177"/>
          <p:cNvCxnSpPr/>
          <p:nvPr/>
        </p:nvCxnSpPr>
        <p:spPr>
          <a:xfrm flipV="1">
            <a:off x="9858025" y="2931421"/>
            <a:ext cx="592866" cy="436552"/>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4"/>
          <a:stretch>
            <a:fillRect/>
          </a:stretch>
        </p:blipFill>
        <p:spPr>
          <a:xfrm>
            <a:off x="1458016" y="2237384"/>
            <a:ext cx="608337" cy="606585"/>
          </a:xfrm>
          <a:prstGeom prst="rect">
            <a:avLst/>
          </a:prstGeom>
        </p:spPr>
      </p:pic>
      <p:grpSp>
        <p:nvGrpSpPr>
          <p:cNvPr id="7" name="Group 6"/>
          <p:cNvGrpSpPr/>
          <p:nvPr/>
        </p:nvGrpSpPr>
        <p:grpSpPr>
          <a:xfrm>
            <a:off x="6108228" y="1980235"/>
            <a:ext cx="485710" cy="738007"/>
            <a:chOff x="6077434" y="1870778"/>
            <a:chExt cx="485710" cy="738007"/>
          </a:xfrm>
        </p:grpSpPr>
        <p:pic>
          <p:nvPicPr>
            <p:cNvPr id="77" name="Picture 7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122318" y="1870778"/>
              <a:ext cx="370571" cy="347754"/>
            </a:xfrm>
            <a:prstGeom prst="rect">
              <a:avLst/>
            </a:prstGeom>
          </p:spPr>
        </p:pic>
        <p:sp>
          <p:nvSpPr>
            <p:cNvPr id="80" name="TextBox 79"/>
            <p:cNvSpPr txBox="1"/>
            <p:nvPr/>
          </p:nvSpPr>
          <p:spPr>
            <a:xfrm>
              <a:off x="6077434" y="2304086"/>
              <a:ext cx="485710" cy="304699"/>
            </a:xfrm>
            <a:prstGeom prst="rect">
              <a:avLst/>
            </a:prstGeom>
            <a:noFill/>
          </p:spPr>
          <p:txBody>
            <a:bodyPr wrap="none" lIns="0" tIns="0" rIns="0" bIns="0" rtlCol="0">
              <a:spAutoFit/>
            </a:bodyPr>
            <a:lstStyle/>
            <a:p>
              <a:pPr algn="ctr">
                <a:lnSpc>
                  <a:spcPct val="90000"/>
                </a:lnSpc>
                <a:spcAft>
                  <a:spcPts val="600"/>
                </a:spcAft>
              </a:pPr>
              <a:r>
                <a:rPr lang="en-US" sz="1100" dirty="0">
                  <a:solidFill>
                    <a:schemeClr val="bg1"/>
                  </a:solidFill>
                </a:rPr>
                <a:t>Puppet </a:t>
              </a:r>
              <a:br>
                <a:rPr lang="en-US" sz="1100" dirty="0">
                  <a:solidFill>
                    <a:schemeClr val="bg1"/>
                  </a:solidFill>
                </a:rPr>
              </a:br>
              <a:r>
                <a:rPr lang="en-US" sz="1100" dirty="0">
                  <a:solidFill>
                    <a:schemeClr val="bg1"/>
                  </a:solidFill>
                </a:rPr>
                <a:t>Labs</a:t>
              </a:r>
            </a:p>
          </p:txBody>
        </p:sp>
      </p:grpSp>
      <p:grpSp>
        <p:nvGrpSpPr>
          <p:cNvPr id="111" name="Group 110"/>
          <p:cNvGrpSpPr/>
          <p:nvPr/>
        </p:nvGrpSpPr>
        <p:grpSpPr>
          <a:xfrm>
            <a:off x="1392064" y="2690914"/>
            <a:ext cx="9290669" cy="3502393"/>
            <a:chOff x="2596360" y="2166952"/>
            <a:chExt cx="8170487" cy="3564900"/>
          </a:xfrm>
        </p:grpSpPr>
        <p:cxnSp>
          <p:nvCxnSpPr>
            <p:cNvPr id="114" name="Straight Arrow Connector 113"/>
            <p:cNvCxnSpPr/>
            <p:nvPr/>
          </p:nvCxnSpPr>
          <p:spPr>
            <a:xfrm flipV="1">
              <a:off x="10766847" y="2166952"/>
              <a:ext cx="0" cy="3564900"/>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2596360" y="5705406"/>
              <a:ext cx="8170487" cy="0"/>
            </a:xfrm>
            <a:prstGeom prst="line">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6507893" y="6307351"/>
            <a:ext cx="464486" cy="207749"/>
          </a:xfrm>
          <a:prstGeom prst="rect">
            <a:avLst/>
          </a:prstGeom>
          <a:noFill/>
        </p:spPr>
        <p:txBody>
          <a:bodyPr wrap="none" lIns="0" tIns="0" rIns="0" bIns="0" rtlCol="0">
            <a:spAutoFit/>
          </a:bodyPr>
          <a:lstStyle/>
          <a:p>
            <a:pPr>
              <a:lnSpc>
                <a:spcPct val="90000"/>
              </a:lnSpc>
              <a:spcAft>
                <a:spcPts val="600"/>
              </a:spcAft>
            </a:pPr>
            <a:r>
              <a:rPr lang="en-US" sz="1500" dirty="0">
                <a:solidFill>
                  <a:schemeClr val="accent2">
                    <a:lumMod val="50000"/>
                  </a:schemeClr>
                </a:solidFill>
                <a:ea typeface="Segoe UI" pitchFamily="34" charset="0"/>
                <a:cs typeface="Segoe UI" pitchFamily="34" charset="0"/>
              </a:rPr>
              <a:t>Learn</a:t>
            </a:r>
          </a:p>
        </p:txBody>
      </p:sp>
      <p:sp>
        <p:nvSpPr>
          <p:cNvPr id="153" name="Freeform 6"/>
          <p:cNvSpPr>
            <a:spLocks noEditPoints="1"/>
          </p:cNvSpPr>
          <p:nvPr/>
        </p:nvSpPr>
        <p:spPr bwMode="auto">
          <a:xfrm>
            <a:off x="9230568" y="1831208"/>
            <a:ext cx="190236" cy="270900"/>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20" name="Group 19"/>
          <p:cNvGrpSpPr/>
          <p:nvPr/>
        </p:nvGrpSpPr>
        <p:grpSpPr>
          <a:xfrm>
            <a:off x="8089722" y="1634254"/>
            <a:ext cx="1689342" cy="1341730"/>
            <a:chOff x="8074119" y="1385688"/>
            <a:chExt cx="1689342" cy="1341730"/>
          </a:xfrm>
        </p:grpSpPr>
        <p:sp>
          <p:nvSpPr>
            <p:cNvPr id="154" name="Rounded Rectangle 153"/>
            <p:cNvSpPr/>
            <p:nvPr/>
          </p:nvSpPr>
          <p:spPr bwMode="auto">
            <a:xfrm>
              <a:off x="8074119" y="1426889"/>
              <a:ext cx="1689342" cy="1300529"/>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grpSp>
          <p:nvGrpSpPr>
            <p:cNvPr id="145" name="Group 144"/>
            <p:cNvGrpSpPr/>
            <p:nvPr/>
          </p:nvGrpSpPr>
          <p:grpSpPr>
            <a:xfrm>
              <a:off x="8158036" y="1691419"/>
              <a:ext cx="1526166" cy="973781"/>
              <a:chOff x="7886894" y="2460181"/>
              <a:chExt cx="1641401" cy="929297"/>
            </a:xfrm>
          </p:grpSpPr>
          <p:sp>
            <p:nvSpPr>
              <p:cNvPr id="146" name="TextBox 145"/>
              <p:cNvSpPr txBox="1"/>
              <p:nvPr/>
            </p:nvSpPr>
            <p:spPr>
              <a:xfrm>
                <a:off x="8040130" y="3187971"/>
                <a:ext cx="504450" cy="182502"/>
              </a:xfrm>
              <a:prstGeom prst="rect">
                <a:avLst/>
              </a:prstGeom>
            </p:spPr>
            <p:txBody>
              <a:bodyPr vert="horz" wrap="square" lIns="0" tIns="0" rIns="0" bIns="0" rtlCol="0" anchor="t">
                <a:noAutofit/>
              </a:bodyPr>
              <a:lstStyle/>
              <a:p>
                <a:pPr marL="238007" indent="-238007" defTabSz="932597"/>
                <a:r>
                  <a:rPr lang="en-US" sz="900" dirty="0">
                    <a:solidFill>
                      <a:schemeClr val="bg1"/>
                    </a:solidFill>
                    <a:ea typeface="Segoe UI" pitchFamily="34" charset="0"/>
                    <a:cs typeface="Segoe UI" pitchFamily="34" charset="0"/>
                  </a:rPr>
                  <a:t>IIS VM</a:t>
                </a:r>
              </a:p>
            </p:txBody>
          </p:sp>
          <p:pic>
            <p:nvPicPr>
              <p:cNvPr id="147"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7886894" y="2460181"/>
                <a:ext cx="756262"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772032" y="2460181"/>
                <a:ext cx="756263"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Rectangle 148"/>
              <p:cNvSpPr/>
              <p:nvPr/>
            </p:nvSpPr>
            <p:spPr bwMode="auto">
              <a:xfrm>
                <a:off x="8897202" y="2550646"/>
                <a:ext cx="491605" cy="344395"/>
              </a:xfrm>
              <a:prstGeom prst="rect">
                <a:avLst/>
              </a:prstGeom>
              <a:solidFill>
                <a:srgbClr val="3522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2" name="TextBox 151"/>
              <p:cNvSpPr txBox="1"/>
              <p:nvPr/>
            </p:nvSpPr>
            <p:spPr>
              <a:xfrm>
                <a:off x="8924064" y="3185328"/>
                <a:ext cx="506057" cy="204150"/>
              </a:xfrm>
              <a:prstGeom prst="rect">
                <a:avLst/>
              </a:prstGeom>
            </p:spPr>
            <p:txBody>
              <a:bodyPr vert="horz" wrap="square" lIns="0" tIns="0" rIns="0" bIns="0" rtlCol="0" anchor="t">
                <a:noAutofit/>
              </a:bodyPr>
              <a:lstStyle/>
              <a:p>
                <a:pPr marL="238007" indent="-238007" defTabSz="932597"/>
                <a:r>
                  <a:rPr lang="en-US" sz="900" dirty="0">
                    <a:solidFill>
                      <a:schemeClr val="bg1"/>
                    </a:solidFill>
                    <a:ea typeface="Segoe UI" pitchFamily="34" charset="0"/>
                    <a:cs typeface="Segoe UI" pitchFamily="34" charset="0"/>
                  </a:rPr>
                  <a:t>SQL VM</a:t>
                </a:r>
              </a:p>
            </p:txBody>
          </p:sp>
        </p:grpSp>
        <p:sp>
          <p:nvSpPr>
            <p:cNvPr id="155" name="TextBox 154"/>
            <p:cNvSpPr txBox="1"/>
            <p:nvPr/>
          </p:nvSpPr>
          <p:spPr>
            <a:xfrm>
              <a:off x="8138421" y="1385688"/>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a:solidFill>
                    <a:schemeClr val="bg1"/>
                  </a:solidFill>
                  <a:ea typeface="Segoe UI" pitchFamily="34" charset="0"/>
                  <a:cs typeface="Segoe UI" pitchFamily="34" charset="0"/>
                </a:rPr>
                <a:t>IaaS</a:t>
              </a:r>
              <a:endParaRPr lang="en-US" sz="1100" dirty="0">
                <a:solidFill>
                  <a:schemeClr val="bg1"/>
                </a:solidFill>
                <a:ea typeface="Segoe UI" pitchFamily="34" charset="0"/>
                <a:cs typeface="Segoe UI" pitchFamily="34" charset="0"/>
              </a:endParaRPr>
            </a:p>
          </p:txBody>
        </p:sp>
      </p:grpSp>
      <p:grpSp>
        <p:nvGrpSpPr>
          <p:cNvPr id="18" name="Group 17"/>
          <p:cNvGrpSpPr/>
          <p:nvPr/>
        </p:nvGrpSpPr>
        <p:grpSpPr>
          <a:xfrm>
            <a:off x="8077755" y="4034354"/>
            <a:ext cx="1689342" cy="1007913"/>
            <a:chOff x="8093284" y="3902607"/>
            <a:chExt cx="1689342" cy="1007913"/>
          </a:xfrm>
        </p:grpSpPr>
        <p:sp>
          <p:nvSpPr>
            <p:cNvPr id="156" name="Rounded Rectangle 155"/>
            <p:cNvSpPr/>
            <p:nvPr/>
          </p:nvSpPr>
          <p:spPr bwMode="auto">
            <a:xfrm>
              <a:off x="8093284" y="3917232"/>
              <a:ext cx="1689342" cy="993288"/>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66" name="TextBox 165"/>
            <p:cNvSpPr txBox="1"/>
            <p:nvPr/>
          </p:nvSpPr>
          <p:spPr>
            <a:xfrm>
              <a:off x="8138421" y="3902607"/>
              <a:ext cx="1612339" cy="304354"/>
            </a:xfrm>
            <a:prstGeom prst="rect">
              <a:avLst/>
            </a:prstGeom>
          </p:spPr>
          <p:txBody>
            <a:bodyPr vert="horz" wrap="square" lIns="93260" tIns="93260" rIns="93260" bIns="93260" rtlCol="0" anchor="t">
              <a:noAutofit/>
            </a:bodyPr>
            <a:lstStyle/>
            <a:p>
              <a:pPr marL="238007" indent="-238007" algn="ctr" defTabSz="932597"/>
              <a:r>
                <a:rPr lang="en-US" sz="1100" dirty="0">
                  <a:solidFill>
                    <a:schemeClr val="bg1"/>
                  </a:solidFill>
                  <a:ea typeface="Segoe UI" pitchFamily="34" charset="0"/>
                  <a:cs typeface="Segoe UI" pitchFamily="34" charset="0"/>
                </a:rPr>
                <a:t>PaaS – App Service</a:t>
              </a:r>
            </a:p>
          </p:txBody>
        </p:sp>
        <p:pic>
          <p:nvPicPr>
            <p:cNvPr id="172"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93338" y="4252531"/>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1"/>
            <p:cNvPicPr>
              <a:picLocks noChangeAspect="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8386801" y="4297243"/>
              <a:ext cx="427393" cy="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p:nvPr/>
        </p:nvGrpSpPr>
        <p:grpSpPr>
          <a:xfrm>
            <a:off x="8084681" y="3005152"/>
            <a:ext cx="1689342" cy="959536"/>
            <a:chOff x="8090534" y="2957721"/>
            <a:chExt cx="1689342" cy="959536"/>
          </a:xfrm>
        </p:grpSpPr>
        <p:sp>
          <p:nvSpPr>
            <p:cNvPr id="173" name="Rounded Rectangle 172"/>
            <p:cNvSpPr/>
            <p:nvPr/>
          </p:nvSpPr>
          <p:spPr bwMode="auto">
            <a:xfrm>
              <a:off x="8090534" y="3005145"/>
              <a:ext cx="1689342" cy="912112"/>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74" name="TextBox 173"/>
            <p:cNvSpPr txBox="1"/>
            <p:nvPr/>
          </p:nvSpPr>
          <p:spPr>
            <a:xfrm>
              <a:off x="8138421" y="2957721"/>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a:solidFill>
                    <a:schemeClr val="bg1"/>
                  </a:solidFill>
                  <a:ea typeface="Segoe UI" pitchFamily="34" charset="0"/>
                  <a:cs typeface="Segoe UI" pitchFamily="34" charset="0"/>
                </a:rPr>
                <a:t>PaaS</a:t>
              </a:r>
              <a:r>
                <a:rPr lang="en-US" sz="1100" dirty="0">
                  <a:solidFill>
                    <a:schemeClr val="bg1"/>
                  </a:solidFill>
                  <a:ea typeface="Segoe UI" pitchFamily="34" charset="0"/>
                  <a:cs typeface="Segoe UI" pitchFamily="34" charset="0"/>
                </a:rPr>
                <a:t> – Cloud Service </a:t>
              </a:r>
            </a:p>
          </p:txBody>
        </p:sp>
        <p:pic>
          <p:nvPicPr>
            <p:cNvPr id="176"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75277" y="3272550"/>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0"/>
            <p:cNvPicPr>
              <a:picLocks noChangeAspect="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8280897" y="3297730"/>
              <a:ext cx="58168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2" name="Picture 10"/>
          <p:cNvPicPr>
            <a:picLocks noChangeAspect="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8129942" y="5133757"/>
            <a:ext cx="428271" cy="31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1"/>
          <p:cNvPicPr>
            <a:picLocks noChangeAspect="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8747074" y="5135604"/>
            <a:ext cx="434551" cy="31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26"/>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9354016" y="5100841"/>
            <a:ext cx="361097" cy="40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85"/>
          <p:cNvPicPr>
            <a:picLocks noChangeAspect="1"/>
          </p:cNvPicPr>
          <p:nvPr/>
        </p:nvPicPr>
        <p:blipFill rotWithShape="1">
          <a:blip r:embed="rId13">
            <a:extLst>
              <a:ext uri="{28A0092B-C50C-407E-A947-70E740481C1C}">
                <a14:useLocalDpi xmlns:a14="http://schemas.microsoft.com/office/drawing/2010/main" val="0"/>
              </a:ext>
            </a:extLst>
          </a:blip>
          <a:srcRect l="20274" t="4955" b="30730"/>
          <a:stretch/>
        </p:blipFill>
        <p:spPr>
          <a:xfrm>
            <a:off x="8095204" y="1206072"/>
            <a:ext cx="1844800" cy="369488"/>
          </a:xfrm>
          <a:prstGeom prst="rect">
            <a:avLst/>
          </a:prstGeom>
        </p:spPr>
      </p:pic>
      <p:cxnSp>
        <p:nvCxnSpPr>
          <p:cNvPr id="187" name="Straight Arrow Connector 186"/>
          <p:cNvCxnSpPr/>
          <p:nvPr/>
        </p:nvCxnSpPr>
        <p:spPr>
          <a:xfrm flipV="1">
            <a:off x="5591175" y="4860281"/>
            <a:ext cx="2286394" cy="117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395286" y="1955665"/>
            <a:ext cx="1410392" cy="369332"/>
          </a:xfrm>
          <a:prstGeom prst="rect">
            <a:avLst/>
          </a:prstGeom>
          <a:noFill/>
        </p:spPr>
        <p:txBody>
          <a:bodyPr wrap="square" lIns="0" tIns="0" rIns="0" bIns="0" rtlCol="0">
            <a:spAutoFit/>
          </a:bodyPr>
          <a:lstStyle/>
          <a:p>
            <a:pPr defTabSz="932597"/>
            <a:r>
              <a:rPr lang="en-US" sz="1200" spc="-30" dirty="0">
                <a:solidFill>
                  <a:schemeClr val="bg1"/>
                </a:solidFill>
                <a:ea typeface="Segoe UI" pitchFamily="34" charset="0"/>
                <a:cs typeface="Segoe UI" pitchFamily="34" charset="0"/>
              </a:rPr>
              <a:t>VS Team Services Application Insights</a:t>
            </a:r>
          </a:p>
        </p:txBody>
      </p:sp>
      <p:sp>
        <p:nvSpPr>
          <p:cNvPr id="129" name="TextBox 128"/>
          <p:cNvSpPr txBox="1"/>
          <p:nvPr/>
        </p:nvSpPr>
        <p:spPr>
          <a:xfrm>
            <a:off x="3905300" y="4291537"/>
            <a:ext cx="1499789" cy="369332"/>
          </a:xfrm>
          <a:prstGeom prst="rect">
            <a:avLst/>
          </a:prstGeom>
          <a:noFill/>
        </p:spPr>
        <p:txBody>
          <a:bodyPr wrap="square" lIns="0" tIns="0" rIns="0" bIns="0" rtlCol="0">
            <a:spAutoFit/>
          </a:bodyPr>
          <a:lstStyle/>
          <a:p>
            <a:pPr defTabSz="932597"/>
            <a:r>
              <a:rPr lang="en-US" sz="1200" spc="-30" dirty="0">
                <a:solidFill>
                  <a:schemeClr val="bg1"/>
                </a:solidFill>
                <a:ea typeface="Segoe UI" pitchFamily="34" charset="0"/>
                <a:cs typeface="Segoe UI" pitchFamily="34" charset="0"/>
              </a:rPr>
              <a:t>VS Team Services Application Insights</a:t>
            </a:r>
          </a:p>
        </p:txBody>
      </p:sp>
      <p:pic>
        <p:nvPicPr>
          <p:cNvPr id="130" name="Picture 129"/>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3899775" y="2296779"/>
            <a:ext cx="1509812" cy="195394"/>
          </a:xfrm>
          <a:prstGeom prst="rect">
            <a:avLst/>
          </a:prstGeom>
        </p:spPr>
      </p:pic>
      <p:pic>
        <p:nvPicPr>
          <p:cNvPr id="131" name="Picture 130"/>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778723" y="1834530"/>
            <a:ext cx="2002480" cy="259153"/>
          </a:xfrm>
          <a:prstGeom prst="rect">
            <a:avLst/>
          </a:prstGeom>
        </p:spPr>
      </p:pic>
      <p:grpSp>
        <p:nvGrpSpPr>
          <p:cNvPr id="11" name="Group 10"/>
          <p:cNvGrpSpPr/>
          <p:nvPr/>
        </p:nvGrpSpPr>
        <p:grpSpPr>
          <a:xfrm>
            <a:off x="6251937" y="2939347"/>
            <a:ext cx="1006686" cy="901070"/>
            <a:chOff x="6251937" y="2939347"/>
            <a:chExt cx="1006686" cy="901070"/>
          </a:xfrm>
        </p:grpSpPr>
        <p:sp>
          <p:nvSpPr>
            <p:cNvPr id="168" name="TextBox 167"/>
            <p:cNvSpPr txBox="1"/>
            <p:nvPr/>
          </p:nvSpPr>
          <p:spPr>
            <a:xfrm>
              <a:off x="6251937" y="3535718"/>
              <a:ext cx="1006686"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solidFill>
                    <a:schemeClr val="bg1"/>
                  </a:solidFill>
                </a:rPr>
                <a:t>Azure Resource </a:t>
              </a:r>
              <a:br>
                <a:rPr lang="en-US" dirty="0">
                  <a:solidFill>
                    <a:schemeClr val="bg1"/>
                  </a:solidFill>
                </a:rPr>
              </a:br>
              <a:r>
                <a:rPr lang="en-US" dirty="0">
                  <a:solidFill>
                    <a:schemeClr val="bg1"/>
                  </a:solidFill>
                </a:rPr>
                <a:t>Groups</a:t>
              </a:r>
            </a:p>
          </p:txBody>
        </p:sp>
        <p:grpSp>
          <p:nvGrpSpPr>
            <p:cNvPr id="109" name="Group 108"/>
            <p:cNvGrpSpPr/>
            <p:nvPr/>
          </p:nvGrpSpPr>
          <p:grpSpPr>
            <a:xfrm>
              <a:off x="6371721" y="2939347"/>
              <a:ext cx="767117" cy="497487"/>
              <a:chOff x="6236727" y="5075466"/>
              <a:chExt cx="1685512" cy="1093080"/>
            </a:xfrm>
          </p:grpSpPr>
          <p:grpSp>
            <p:nvGrpSpPr>
              <p:cNvPr id="116" name="Group 115"/>
              <p:cNvGrpSpPr/>
              <p:nvPr/>
            </p:nvGrpSpPr>
            <p:grpSpPr>
              <a:xfrm>
                <a:off x="6604927" y="5075466"/>
                <a:ext cx="1102201" cy="1054928"/>
                <a:chOff x="6604927" y="5075466"/>
                <a:chExt cx="1102201" cy="1054928"/>
              </a:xfrm>
            </p:grpSpPr>
            <p:sp>
              <p:nvSpPr>
                <p:cNvPr id="128" name="Diamond 127"/>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3" name="Parallelogram 132"/>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5" name="Parallelogram 134"/>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119" name="Freeform 118"/>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22" name="Freeform 121"/>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grpSp>
      <p:sp>
        <p:nvSpPr>
          <p:cNvPr id="169" name="Rounded Rectangle 168"/>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chemeClr val="accent2">
                    <a:lumMod val="50000"/>
                  </a:schemeClr>
                </a:solidFill>
                <a:ea typeface="Segoe UI" pitchFamily="34" charset="0"/>
                <a:cs typeface="Segoe UI" pitchFamily="34" charset="0"/>
              </a:rPr>
              <a:t>Develop</a:t>
            </a:r>
          </a:p>
        </p:txBody>
      </p:sp>
      <p:sp>
        <p:nvSpPr>
          <p:cNvPr id="170" name="AutoShape 115"/>
          <p:cNvSpPr>
            <a:spLocks noChangeAspect="1" noChangeArrowheads="1" noTextEdit="1"/>
          </p:cNvSpPr>
          <p:nvPr/>
        </p:nvSpPr>
        <p:spPr bwMode="auto">
          <a:xfrm>
            <a:off x="407046" y="5241272"/>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71" name="Rectangle 155"/>
          <p:cNvSpPr>
            <a:spLocks noChangeArrowheads="1"/>
          </p:cNvSpPr>
          <p:nvPr/>
        </p:nvSpPr>
        <p:spPr bwMode="auto">
          <a:xfrm>
            <a:off x="743404" y="5497623"/>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77"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80"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nvGrpSpPr>
          <p:cNvPr id="181" name="Group 180"/>
          <p:cNvGrpSpPr/>
          <p:nvPr/>
        </p:nvGrpSpPr>
        <p:grpSpPr>
          <a:xfrm>
            <a:off x="91444" y="4872079"/>
            <a:ext cx="1356835" cy="1127420"/>
            <a:chOff x="958943" y="1820181"/>
            <a:chExt cx="1356835" cy="1127420"/>
          </a:xfrm>
        </p:grpSpPr>
        <p:sp>
          <p:nvSpPr>
            <p:cNvPr id="185"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88"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89"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90"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a:solidFill>
                    <a:schemeClr val="accent2">
                      <a:lumMod val="50000"/>
                    </a:schemeClr>
                  </a:solidFill>
                </a:rPr>
                <a:t> </a:t>
              </a:r>
            </a:p>
          </p:txBody>
        </p:sp>
        <p:sp>
          <p:nvSpPr>
            <p:cNvPr id="191"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nvGrpSpPr>
            <p:cNvPr id="192" name="Group 191"/>
            <p:cNvGrpSpPr/>
            <p:nvPr/>
          </p:nvGrpSpPr>
          <p:grpSpPr>
            <a:xfrm>
              <a:off x="1388646" y="2014004"/>
              <a:ext cx="311900" cy="222474"/>
              <a:chOff x="1366452" y="1994459"/>
              <a:chExt cx="311900" cy="222474"/>
            </a:xfrm>
          </p:grpSpPr>
          <p:sp>
            <p:nvSpPr>
              <p:cNvPr id="20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0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sp>
          <p:nvSpPr>
            <p:cNvPr id="193"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94"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nvGrpSpPr>
            <p:cNvPr id="195" name="Group 194"/>
            <p:cNvGrpSpPr/>
            <p:nvPr/>
          </p:nvGrpSpPr>
          <p:grpSpPr>
            <a:xfrm>
              <a:off x="958943" y="2054647"/>
              <a:ext cx="244284" cy="287906"/>
              <a:chOff x="978218" y="2040263"/>
              <a:chExt cx="244284" cy="287906"/>
            </a:xfrm>
          </p:grpSpPr>
          <p:sp>
            <p:nvSpPr>
              <p:cNvPr id="20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0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sp>
          <p:nvSpPr>
            <p:cNvPr id="19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197"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nvGrpSpPr>
            <p:cNvPr id="198" name="Group 197"/>
            <p:cNvGrpSpPr/>
            <p:nvPr/>
          </p:nvGrpSpPr>
          <p:grpSpPr>
            <a:xfrm>
              <a:off x="1261759" y="2339640"/>
              <a:ext cx="1054019" cy="607961"/>
              <a:chOff x="511109" y="5814543"/>
              <a:chExt cx="1041729" cy="600871"/>
            </a:xfrm>
          </p:grpSpPr>
          <p:sp>
            <p:nvSpPr>
              <p:cNvPr id="20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0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0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pic>
          <p:nvPicPr>
            <p:cNvPr id="199" name="Picture 19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07" name="Group 206"/>
          <p:cNvGrpSpPr/>
          <p:nvPr/>
        </p:nvGrpSpPr>
        <p:grpSpPr>
          <a:xfrm>
            <a:off x="1644439" y="4869171"/>
            <a:ext cx="1333278" cy="1131005"/>
            <a:chOff x="1680905" y="4869171"/>
            <a:chExt cx="1333278" cy="1131005"/>
          </a:xfrm>
        </p:grpSpPr>
        <p:grpSp>
          <p:nvGrpSpPr>
            <p:cNvPr id="208" name="Group 207"/>
            <p:cNvGrpSpPr/>
            <p:nvPr/>
          </p:nvGrpSpPr>
          <p:grpSpPr>
            <a:xfrm>
              <a:off x="2312865" y="4869171"/>
              <a:ext cx="701318" cy="1129810"/>
              <a:chOff x="1444680" y="4869171"/>
              <a:chExt cx="701318" cy="1129810"/>
            </a:xfrm>
          </p:grpSpPr>
          <p:sp>
            <p:nvSpPr>
              <p:cNvPr id="213" name="Freeform 212"/>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4" name="Freeform 213"/>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5" name="Oval 214"/>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6" name="Freeform 215"/>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7" name="Freeform 216"/>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8" name="Freeform 217"/>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19" name="Freeform 218"/>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20" name="Freeform 219"/>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chemeClr val="accent2">
                      <a:lumMod val="50000"/>
                    </a:schemeClr>
                  </a:solidFill>
                </a:endParaRPr>
              </a:p>
            </p:txBody>
          </p:sp>
          <p:sp>
            <p:nvSpPr>
              <p:cNvPr id="221" name="Freeform 220"/>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22" name="Freeform 221"/>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sp>
            <p:nvSpPr>
              <p:cNvPr id="223" name="Freeform 222"/>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2">
                      <a:lumMod val="50000"/>
                    </a:schemeClr>
                  </a:solidFill>
                </a:endParaRPr>
              </a:p>
            </p:txBody>
          </p:sp>
          <p:pic>
            <p:nvPicPr>
              <p:cNvPr id="224" name="Picture 2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09" name="Group 208"/>
            <p:cNvGrpSpPr/>
            <p:nvPr/>
          </p:nvGrpSpPr>
          <p:grpSpPr>
            <a:xfrm>
              <a:off x="1680905" y="5392215"/>
              <a:ext cx="1054019" cy="607961"/>
              <a:chOff x="511109" y="5814543"/>
              <a:chExt cx="1041729" cy="600871"/>
            </a:xfrm>
          </p:grpSpPr>
          <p:sp>
            <p:nvSpPr>
              <p:cNvPr id="21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1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sp>
            <p:nvSpPr>
              <p:cNvPr id="21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lumMod val="50000"/>
                    </a:schemeClr>
                  </a:solidFill>
                </a:endParaRPr>
              </a:p>
            </p:txBody>
          </p:sp>
        </p:grpSp>
      </p:grpSp>
      <p:pic>
        <p:nvPicPr>
          <p:cNvPr id="225" name="Picture 224"/>
          <p:cNvPicPr>
            <a:picLocks noChangeAspect="1"/>
          </p:cNvPicPr>
          <p:nvPr/>
        </p:nvPicPr>
        <p:blipFill rotWithShape="1">
          <a:blip r:embed="rId14">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cxnSp>
        <p:nvCxnSpPr>
          <p:cNvPr id="226" name="Straight Arrow Connector 225"/>
          <p:cNvCxnSpPr/>
          <p:nvPr/>
        </p:nvCxnSpPr>
        <p:spPr>
          <a:xfrm flipV="1">
            <a:off x="1380347" y="3688067"/>
            <a:ext cx="0" cy="64280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9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500"/>
                                        <p:tgtEl>
                                          <p:spTgt spid="134"/>
                                        </p:tgtEl>
                                      </p:cBhvr>
                                    </p:animEffect>
                                  </p:childTnLst>
                                </p:cTn>
                              </p:par>
                            </p:childTnLst>
                          </p:cTn>
                        </p:par>
                        <p:par>
                          <p:cTn id="12" fill="hold">
                            <p:stCondLst>
                              <p:cond delay="4000"/>
                            </p:stCondLst>
                            <p:childTnLst>
                              <p:par>
                                <p:cTn id="13" presetID="10" presetClass="entr" presetSubtype="0" fill="hold" nodeType="afterEffect">
                                  <p:stCondLst>
                                    <p:cond delay="15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childTnLst>
                          </p:cTn>
                        </p:par>
                        <p:par>
                          <p:cTn id="16" fill="hold">
                            <p:stCondLst>
                              <p:cond delay="6000"/>
                            </p:stCondLst>
                            <p:childTnLst>
                              <p:par>
                                <p:cTn id="17" presetID="10" presetClass="entr" presetSubtype="0" fill="hold" nodeType="afterEffect">
                                  <p:stCondLst>
                                    <p:cond delay="150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8178" y="5561098"/>
            <a:ext cx="2015580" cy="1511685"/>
          </a:xfrm>
          <a:prstGeom prst="rect">
            <a:avLst/>
          </a:prstGeom>
        </p:spPr>
      </p:pic>
      <p:sp>
        <p:nvSpPr>
          <p:cNvPr id="5" name="Title 4"/>
          <p:cNvSpPr>
            <a:spLocks noGrp="1"/>
          </p:cNvSpPr>
          <p:nvPr>
            <p:ph type="title" idx="4294967295"/>
          </p:nvPr>
        </p:nvSpPr>
        <p:spPr>
          <a:xfrm>
            <a:off x="743823" y="55731"/>
            <a:ext cx="11887454" cy="918032"/>
          </a:xfrm>
        </p:spPr>
        <p:txBody>
          <a:bodyPr/>
          <a:lstStyle/>
          <a:p>
            <a:r>
              <a:rPr lang="en-US" sz="4400" kern="0" dirty="0"/>
              <a:t>DevOps Tools on Azure – including open source</a:t>
            </a:r>
            <a:endParaRPr lang="en-US" sz="4400" dirty="0"/>
          </a:p>
        </p:txBody>
      </p:sp>
      <p:sp>
        <p:nvSpPr>
          <p:cNvPr id="16" name="TextBox 15"/>
          <p:cNvSpPr txBox="1"/>
          <p:nvPr/>
        </p:nvSpPr>
        <p:spPr>
          <a:xfrm>
            <a:off x="918136" y="2167834"/>
            <a:ext cx="2601975" cy="497912"/>
          </a:xfrm>
          <a:prstGeom prst="rect">
            <a:avLst/>
          </a:prstGeom>
          <a:noFill/>
        </p:spPr>
        <p:txBody>
          <a:bodyPr wrap="square" lIns="0" tIns="45706" rIns="0" bIns="0" rtlCol="0" anchor="t" anchorCtr="0">
            <a:spAutoFit/>
          </a:bodyPr>
          <a:lstStyle/>
          <a:p>
            <a:pPr indent="-4130" defTabSz="528249">
              <a:lnSpc>
                <a:spcPct val="90000"/>
              </a:lnSpc>
              <a:defRPr/>
            </a:pPr>
            <a:r>
              <a:rPr lang="en-US" sz="3198" b="1" kern="0" spc="-61" dirty="0">
                <a:solidFill>
                  <a:srgbClr val="505050"/>
                </a:solidFill>
                <a:latin typeface="Segoe UI Light"/>
                <a:ea typeface="Segoe UI" pitchFamily="34" charset="0"/>
                <a:cs typeface="Segoe UI" pitchFamily="34" charset="0"/>
              </a:rPr>
              <a:t>Provisioning</a:t>
            </a:r>
          </a:p>
        </p:txBody>
      </p:sp>
      <p:sp>
        <p:nvSpPr>
          <p:cNvPr id="64" name="TextBox 63"/>
          <p:cNvSpPr txBox="1"/>
          <p:nvPr/>
        </p:nvSpPr>
        <p:spPr>
          <a:xfrm>
            <a:off x="676204" y="5785734"/>
            <a:ext cx="3343020" cy="1217603"/>
          </a:xfrm>
          <a:prstGeom prst="rect">
            <a:avLst/>
          </a:prstGeom>
          <a:noFill/>
        </p:spPr>
        <p:txBody>
          <a:bodyPr wrap="square" lIns="182828" tIns="146262" rIns="182828" bIns="146262" rtlCol="0">
            <a:spAutoFit/>
          </a:bodyPr>
          <a:lstStyle/>
          <a:p>
            <a:pPr defTabSz="932145">
              <a:lnSpc>
                <a:spcPct val="90000"/>
              </a:lnSpc>
              <a:defRPr/>
            </a:pPr>
            <a:r>
              <a:rPr lang="en-US" sz="3264" b="1" kern="0" spc="-61" dirty="0">
                <a:solidFill>
                  <a:srgbClr val="505050"/>
                </a:solidFill>
                <a:latin typeface="Segoe UI Light"/>
                <a:ea typeface="Segoe UI" pitchFamily="34" charset="0"/>
                <a:cs typeface="Segoe UI" pitchFamily="34" charset="0"/>
              </a:rPr>
              <a:t>Monitoring &amp; Diagnostics</a:t>
            </a:r>
          </a:p>
        </p:txBody>
      </p:sp>
      <p:pic>
        <p:nvPicPr>
          <p:cNvPr id="23" name="Picture 4" descr="http://www.getinthesky.com/wp-content/uploads/logo-powershell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812" y="4303635"/>
            <a:ext cx="1295207" cy="1295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4245" y="4523599"/>
            <a:ext cx="1097279" cy="1200174"/>
          </a:xfrm>
          <a:prstGeom prst="rect">
            <a:avLst/>
          </a:prstGeom>
        </p:spPr>
      </p:pic>
      <p:pic>
        <p:nvPicPr>
          <p:cNvPr id="2050" name="Picture 2" descr="http://siliconangle.com/files/2010/10/puppet-lab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4976" y="4569827"/>
            <a:ext cx="1079453" cy="106297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918137" y="3197312"/>
            <a:ext cx="11595438" cy="3488"/>
          </a:xfrm>
          <a:prstGeom prst="line">
            <a:avLst/>
          </a:prstGeom>
          <a:noFill/>
          <a:ln w="12700" cap="flat" cmpd="sng" algn="ctr">
            <a:solidFill>
              <a:srgbClr val="969696"/>
            </a:solidFill>
            <a:prstDash val="dash"/>
            <a:headEnd type="none"/>
            <a:tailEnd type="none"/>
          </a:ln>
          <a:effectLst/>
        </p:spPr>
      </p:cxnSp>
      <p:cxnSp>
        <p:nvCxnSpPr>
          <p:cNvPr id="31" name="Straight Connector 30"/>
          <p:cNvCxnSpPr/>
          <p:nvPr/>
        </p:nvCxnSpPr>
        <p:spPr>
          <a:xfrm flipV="1">
            <a:off x="747010" y="4442176"/>
            <a:ext cx="11657581" cy="19464"/>
          </a:xfrm>
          <a:prstGeom prst="line">
            <a:avLst/>
          </a:prstGeom>
          <a:noFill/>
          <a:ln w="12700" cap="flat" cmpd="sng" algn="ctr">
            <a:solidFill>
              <a:srgbClr val="969696"/>
            </a:solidFill>
            <a:prstDash val="dash"/>
            <a:headEnd type="none"/>
            <a:tailEnd type="none"/>
          </a:ln>
          <a:effectLst/>
        </p:spPr>
      </p:cxnSp>
      <p:cxnSp>
        <p:nvCxnSpPr>
          <p:cNvPr id="32" name="Straight Connector 31"/>
          <p:cNvCxnSpPr/>
          <p:nvPr/>
        </p:nvCxnSpPr>
        <p:spPr>
          <a:xfrm flipV="1">
            <a:off x="1159106" y="5604403"/>
            <a:ext cx="11245485" cy="23012"/>
          </a:xfrm>
          <a:prstGeom prst="line">
            <a:avLst/>
          </a:prstGeom>
          <a:noFill/>
          <a:ln w="12700" cap="flat" cmpd="sng" algn="ctr">
            <a:solidFill>
              <a:srgbClr val="969696"/>
            </a:solidFill>
            <a:prstDash val="dash"/>
            <a:headEnd type="none"/>
            <a:tailEnd type="none"/>
          </a:ln>
          <a:effectLst/>
        </p:spPr>
      </p:cxnSp>
      <p:cxnSp>
        <p:nvCxnSpPr>
          <p:cNvPr id="26" name="Straight Connector 25"/>
          <p:cNvCxnSpPr/>
          <p:nvPr/>
        </p:nvCxnSpPr>
        <p:spPr>
          <a:xfrm flipV="1">
            <a:off x="481720" y="1743426"/>
            <a:ext cx="11922871" cy="26805"/>
          </a:xfrm>
          <a:prstGeom prst="line">
            <a:avLst/>
          </a:prstGeom>
          <a:noFill/>
          <a:ln w="12700" cap="flat" cmpd="sng" algn="ctr">
            <a:solidFill>
              <a:srgbClr val="969696"/>
            </a:solidFill>
            <a:prstDash val="dash"/>
            <a:headEnd type="none"/>
            <a:tailEnd type="none"/>
          </a:ln>
          <a:effectLst/>
        </p:spPr>
      </p:cxnSp>
      <p:sp>
        <p:nvSpPr>
          <p:cNvPr id="27" name="TextBox 26"/>
          <p:cNvSpPr txBox="1"/>
          <p:nvPr/>
        </p:nvSpPr>
        <p:spPr>
          <a:xfrm>
            <a:off x="918136" y="984706"/>
            <a:ext cx="2817053" cy="497912"/>
          </a:xfrm>
          <a:prstGeom prst="rect">
            <a:avLst/>
          </a:prstGeom>
          <a:noFill/>
        </p:spPr>
        <p:txBody>
          <a:bodyPr wrap="square" lIns="0" tIns="45706" rIns="0" bIns="0" rtlCol="0" anchor="t" anchorCtr="0">
            <a:spAutoFit/>
          </a:bodyPr>
          <a:lstStyle/>
          <a:p>
            <a:pPr indent="-4130" defTabSz="528249">
              <a:lnSpc>
                <a:spcPct val="90000"/>
              </a:lnSpc>
              <a:defRPr/>
            </a:pPr>
            <a:r>
              <a:rPr lang="en-US" sz="3198" b="1" kern="0" spc="-61" dirty="0">
                <a:solidFill>
                  <a:srgbClr val="505050"/>
                </a:solidFill>
                <a:latin typeface="Segoe UI Light"/>
                <a:ea typeface="Segoe UI" pitchFamily="34" charset="0"/>
                <a:cs typeface="Segoe UI" pitchFamily="34" charset="0"/>
              </a:rPr>
              <a:t>Development</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5359" y="1092172"/>
            <a:ext cx="1564853" cy="366242"/>
          </a:xfrm>
          <a:prstGeom prst="rect">
            <a:avLst/>
          </a:prstGeom>
        </p:spPr>
      </p:pic>
      <p:sp>
        <p:nvSpPr>
          <p:cNvPr id="33" name="TextBox 32"/>
          <p:cNvSpPr txBox="1"/>
          <p:nvPr/>
        </p:nvSpPr>
        <p:spPr>
          <a:xfrm>
            <a:off x="6449187" y="2032118"/>
            <a:ext cx="1707226" cy="641197"/>
          </a:xfrm>
          <a:prstGeom prst="rect">
            <a:avLst/>
          </a:prstGeom>
          <a:noFill/>
        </p:spPr>
        <p:txBody>
          <a:bodyPr wrap="square" lIns="182828" tIns="146262" rIns="182828" bIns="146262" rtlCol="0">
            <a:spAutoFit/>
          </a:bodyPr>
          <a:lstStyle/>
          <a:p>
            <a:pPr defTabSz="932145">
              <a:lnSpc>
                <a:spcPct val="90000"/>
              </a:lnSpc>
              <a:defRPr/>
            </a:pPr>
            <a:r>
              <a:rPr lang="en-US" sz="2448" b="1" kern="0" spc="-61" dirty="0" err="1">
                <a:solidFill>
                  <a:srgbClr val="505050"/>
                </a:solidFill>
                <a:latin typeface="Segoe UI Light"/>
                <a:ea typeface="Segoe UI" pitchFamily="34" charset="0"/>
                <a:cs typeface="Segoe UI" pitchFamily="34" charset="0"/>
              </a:rPr>
              <a:t>Xplat</a:t>
            </a:r>
            <a:r>
              <a:rPr lang="en-US" sz="2448" b="1" kern="0" spc="-61" dirty="0">
                <a:solidFill>
                  <a:srgbClr val="505050"/>
                </a:solidFill>
                <a:latin typeface="Segoe UI Light"/>
                <a:ea typeface="Segoe UI" pitchFamily="34" charset="0"/>
                <a:cs typeface="Segoe UI" pitchFamily="34" charset="0"/>
              </a:rPr>
              <a:t> CLI</a:t>
            </a:r>
          </a:p>
        </p:txBody>
      </p:sp>
      <p:sp>
        <p:nvSpPr>
          <p:cNvPr id="34" name="TextBox 33"/>
          <p:cNvSpPr txBox="1"/>
          <p:nvPr/>
        </p:nvSpPr>
        <p:spPr>
          <a:xfrm>
            <a:off x="8065525" y="2032119"/>
            <a:ext cx="1408194" cy="987014"/>
          </a:xfrm>
          <a:prstGeom prst="rect">
            <a:avLst/>
          </a:prstGeom>
          <a:noFill/>
        </p:spPr>
        <p:txBody>
          <a:bodyPr wrap="square" lIns="182828" tIns="146262" rIns="182828" bIns="146262" rtlCol="0">
            <a:spAutoFit/>
          </a:bodyPr>
          <a:lstStyle/>
          <a:p>
            <a:pPr defTabSz="932145">
              <a:lnSpc>
                <a:spcPct val="90000"/>
              </a:lnSpc>
              <a:defRPr/>
            </a:pPr>
            <a:r>
              <a:rPr lang="en-US" sz="2448" b="1" kern="0" spc="-61" dirty="0">
                <a:solidFill>
                  <a:srgbClr val="505050"/>
                </a:solidFill>
                <a:latin typeface="Segoe UI Light"/>
                <a:ea typeface="Segoe UI" pitchFamily="34" charset="0"/>
                <a:cs typeface="Segoe UI" pitchFamily="34" charset="0"/>
              </a:rPr>
              <a:t>Knife-Azure</a:t>
            </a:r>
          </a:p>
        </p:txBody>
      </p:sp>
      <p:sp>
        <p:nvSpPr>
          <p:cNvPr id="35" name="TextBox 34"/>
          <p:cNvSpPr txBox="1"/>
          <p:nvPr/>
        </p:nvSpPr>
        <p:spPr>
          <a:xfrm>
            <a:off x="9346964" y="2039793"/>
            <a:ext cx="1485926" cy="987014"/>
          </a:xfrm>
          <a:prstGeom prst="rect">
            <a:avLst/>
          </a:prstGeom>
          <a:noFill/>
        </p:spPr>
        <p:txBody>
          <a:bodyPr wrap="square" lIns="182828" tIns="146262" rIns="182828" bIns="146262" rtlCol="0">
            <a:spAutoFit/>
          </a:bodyPr>
          <a:lstStyle/>
          <a:p>
            <a:pPr defTabSz="932145">
              <a:lnSpc>
                <a:spcPct val="90000"/>
              </a:lnSpc>
              <a:defRPr/>
            </a:pPr>
            <a:r>
              <a:rPr lang="en-US" sz="2448" b="1" kern="0" spc="-61" dirty="0">
                <a:solidFill>
                  <a:srgbClr val="505050"/>
                </a:solidFill>
                <a:latin typeface="Segoe UI Light"/>
                <a:ea typeface="Segoe UI" pitchFamily="34" charset="0"/>
                <a:cs typeface="Segoe UI" pitchFamily="34" charset="0"/>
              </a:rPr>
              <a:t>Puppet CLI</a:t>
            </a:r>
          </a:p>
        </p:txBody>
      </p:sp>
      <p:sp>
        <p:nvSpPr>
          <p:cNvPr id="36" name="TextBox 35"/>
          <p:cNvSpPr txBox="1"/>
          <p:nvPr/>
        </p:nvSpPr>
        <p:spPr>
          <a:xfrm>
            <a:off x="10691468" y="2032119"/>
            <a:ext cx="1422862" cy="987014"/>
          </a:xfrm>
          <a:prstGeom prst="rect">
            <a:avLst/>
          </a:prstGeom>
          <a:noFill/>
        </p:spPr>
        <p:txBody>
          <a:bodyPr wrap="square" lIns="182828" tIns="146262" rIns="182828" bIns="146262" rtlCol="0">
            <a:spAutoFit/>
          </a:bodyPr>
          <a:lstStyle/>
          <a:p>
            <a:pPr defTabSz="932145">
              <a:lnSpc>
                <a:spcPct val="90000"/>
              </a:lnSpc>
              <a:defRPr/>
            </a:pPr>
            <a:r>
              <a:rPr lang="en-US" sz="2448" b="1" kern="0" spc="-61" dirty="0">
                <a:solidFill>
                  <a:srgbClr val="505050"/>
                </a:solidFill>
                <a:latin typeface="Segoe UI Light"/>
                <a:ea typeface="Segoe UI" pitchFamily="34" charset="0"/>
                <a:cs typeface="Segoe UI" pitchFamily="34" charset="0"/>
              </a:rPr>
              <a:t>Vagrant-Azure</a:t>
            </a:r>
          </a:p>
        </p:txBody>
      </p:sp>
      <p:sp>
        <p:nvSpPr>
          <p:cNvPr id="46" name="TextBox 45"/>
          <p:cNvSpPr txBox="1"/>
          <p:nvPr/>
        </p:nvSpPr>
        <p:spPr>
          <a:xfrm>
            <a:off x="881476" y="4598597"/>
            <a:ext cx="2844350" cy="968376"/>
          </a:xfrm>
          <a:prstGeom prst="rect">
            <a:avLst/>
          </a:prstGeom>
          <a:noFill/>
        </p:spPr>
        <p:txBody>
          <a:bodyPr wrap="square" lIns="0" tIns="45706" rIns="0" bIns="0" rtlCol="0" anchor="t" anchorCtr="0">
            <a:spAutoFit/>
          </a:bodyPr>
          <a:lstStyle/>
          <a:p>
            <a:pPr indent="-4130" defTabSz="528249">
              <a:lnSpc>
                <a:spcPct val="90000"/>
              </a:lnSpc>
              <a:defRPr/>
            </a:pPr>
            <a:r>
              <a:rPr lang="en-US" sz="3264" b="1" kern="0" spc="-61" dirty="0">
                <a:solidFill>
                  <a:srgbClr val="505050"/>
                </a:solidFill>
                <a:latin typeface="Segoe UI Light"/>
                <a:ea typeface="Segoe UI" pitchFamily="34" charset="0"/>
                <a:cs typeface="Segoe UI" pitchFamily="34" charset="0"/>
              </a:rPr>
              <a:t>Config </a:t>
            </a:r>
          </a:p>
          <a:p>
            <a:pPr indent="-4130" defTabSz="528249">
              <a:lnSpc>
                <a:spcPct val="90000"/>
              </a:lnSpc>
              <a:defRPr/>
            </a:pPr>
            <a:r>
              <a:rPr lang="en-US" sz="3264" b="1" kern="0" spc="-61" dirty="0">
                <a:solidFill>
                  <a:srgbClr val="505050"/>
                </a:solidFill>
                <a:latin typeface="Segoe UI Light"/>
                <a:ea typeface="Segoe UI" pitchFamily="34" charset="0"/>
                <a:cs typeface="Segoe UI" pitchFamily="34" charset="0"/>
              </a:rPr>
              <a:t>Customization</a:t>
            </a:r>
          </a:p>
        </p:txBody>
      </p:sp>
      <p:sp>
        <p:nvSpPr>
          <p:cNvPr id="47" name="TextBox 46"/>
          <p:cNvSpPr txBox="1"/>
          <p:nvPr/>
        </p:nvSpPr>
        <p:spPr>
          <a:xfrm>
            <a:off x="881476" y="3363016"/>
            <a:ext cx="2844350" cy="968376"/>
          </a:xfrm>
          <a:prstGeom prst="rect">
            <a:avLst/>
          </a:prstGeom>
          <a:noFill/>
        </p:spPr>
        <p:txBody>
          <a:bodyPr wrap="square" lIns="0" tIns="45706" rIns="0" bIns="0" rtlCol="0" anchor="t" anchorCtr="0">
            <a:spAutoFit/>
          </a:bodyPr>
          <a:lstStyle/>
          <a:p>
            <a:pPr indent="-4130" defTabSz="528249">
              <a:lnSpc>
                <a:spcPct val="90000"/>
              </a:lnSpc>
              <a:defRPr/>
            </a:pPr>
            <a:r>
              <a:rPr lang="en-US" sz="3264" b="1" kern="0" spc="-61" dirty="0">
                <a:solidFill>
                  <a:srgbClr val="505050"/>
                </a:solidFill>
                <a:latin typeface="Segoe UI Light"/>
                <a:ea typeface="Segoe UI" pitchFamily="34" charset="0"/>
                <a:cs typeface="Segoe UI" pitchFamily="34" charset="0"/>
              </a:rPr>
              <a:t>Release Management</a:t>
            </a:r>
          </a:p>
        </p:txBody>
      </p:sp>
      <p:pic>
        <p:nvPicPr>
          <p:cNvPr id="48" name="Picture 4" descr="http://www.getinthesky.com/wp-content/uploads/logo-powershell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865" y="1828494"/>
            <a:ext cx="1304337" cy="13043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stretch>
            <a:fillRect/>
          </a:stretch>
        </p:blipFill>
        <p:spPr>
          <a:xfrm>
            <a:off x="4299966" y="5701657"/>
            <a:ext cx="1324226" cy="1187909"/>
          </a:xfrm>
          <a:prstGeom prst="rect">
            <a:avLst/>
          </a:prstGeom>
        </p:spPr>
      </p:pic>
      <p:sp>
        <p:nvSpPr>
          <p:cNvPr id="3" name="TextBox 2"/>
          <p:cNvSpPr txBox="1"/>
          <p:nvPr/>
        </p:nvSpPr>
        <p:spPr>
          <a:xfrm>
            <a:off x="4068452" y="6616054"/>
            <a:ext cx="1850466" cy="456730"/>
          </a:xfrm>
          <a:prstGeom prst="rect">
            <a:avLst/>
          </a:prstGeom>
          <a:noFill/>
        </p:spPr>
        <p:txBody>
          <a:bodyPr wrap="square" lIns="186521" tIns="149217" rIns="186521" bIns="149217" rtlCol="0">
            <a:spAutoFit/>
          </a:bodyPr>
          <a:lstStyle/>
          <a:p>
            <a:pPr>
              <a:lnSpc>
                <a:spcPct val="90000"/>
              </a:lnSpc>
              <a:spcAft>
                <a:spcPts val="612"/>
              </a:spcAft>
            </a:pPr>
            <a:r>
              <a:rPr lang="en-US" sz="1122" b="1" dirty="0">
                <a:gradFill>
                  <a:gsLst>
                    <a:gs pos="2917">
                      <a:schemeClr val="tx1"/>
                    </a:gs>
                    <a:gs pos="30000">
                      <a:schemeClr val="tx1"/>
                    </a:gs>
                  </a:gsLst>
                  <a:lin ang="5400000" scaled="0"/>
                </a:gradFill>
              </a:rPr>
              <a:t>Application Insights</a:t>
            </a:r>
          </a:p>
        </p:txBody>
      </p:sp>
      <p:sp>
        <p:nvSpPr>
          <p:cNvPr id="6" name="TextBox 5"/>
          <p:cNvSpPr txBox="1"/>
          <p:nvPr/>
        </p:nvSpPr>
        <p:spPr>
          <a:xfrm>
            <a:off x="6585934" y="5244928"/>
            <a:ext cx="1497785" cy="456730"/>
          </a:xfrm>
          <a:prstGeom prst="rect">
            <a:avLst/>
          </a:prstGeom>
          <a:noFill/>
        </p:spPr>
        <p:txBody>
          <a:bodyPr wrap="square" lIns="186521" tIns="149217" rIns="186521" bIns="149217" rtlCol="0">
            <a:spAutoFit/>
          </a:bodyPr>
          <a:lstStyle/>
          <a:p>
            <a:pPr>
              <a:lnSpc>
                <a:spcPct val="90000"/>
              </a:lnSpc>
              <a:spcAft>
                <a:spcPts val="612"/>
              </a:spcAft>
            </a:pPr>
            <a:r>
              <a:rPr lang="en-US" sz="1122" b="1" dirty="0">
                <a:gradFill>
                  <a:gsLst>
                    <a:gs pos="2917">
                      <a:schemeClr val="tx1"/>
                    </a:gs>
                    <a:gs pos="30000">
                      <a:schemeClr val="tx1"/>
                    </a:gs>
                  </a:gsLst>
                  <a:lin ang="5400000" scaled="0"/>
                </a:gradFill>
              </a:rPr>
              <a:t>DSC Extension</a:t>
            </a:r>
          </a:p>
        </p:txBody>
      </p:sp>
      <p:pic>
        <p:nvPicPr>
          <p:cNvPr id="1026" name="Picture 2" descr="http://storefront.nr-assets.net/assets/newrelic/source/NewRelic-logo-squa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80155" y="5856660"/>
            <a:ext cx="1245288" cy="1010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thumb/e/e4/Visual_Studio_2013_Logo.svg/500px-Visual_Studio_2013_Logo.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60449" y="3296165"/>
            <a:ext cx="817974" cy="8457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networkdawn.com/wp-content/uploads/2013/07/homepage-docker-logo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9927" y="4621009"/>
            <a:ext cx="2151370" cy="880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2"/>
          <a:stretch>
            <a:fillRect/>
          </a:stretch>
        </p:blipFill>
        <p:spPr>
          <a:xfrm>
            <a:off x="4299965" y="3377547"/>
            <a:ext cx="2700664" cy="835457"/>
          </a:xfrm>
          <a:prstGeom prst="rect">
            <a:avLst/>
          </a:prstGeom>
        </p:spPr>
      </p:pic>
      <p:sp>
        <p:nvSpPr>
          <p:cNvPr id="38" name="TextBox 37"/>
          <p:cNvSpPr txBox="1"/>
          <p:nvPr/>
        </p:nvSpPr>
        <p:spPr>
          <a:xfrm>
            <a:off x="7486863" y="4018117"/>
            <a:ext cx="2004304" cy="456730"/>
          </a:xfrm>
          <a:prstGeom prst="rect">
            <a:avLst/>
          </a:prstGeom>
          <a:noFill/>
        </p:spPr>
        <p:txBody>
          <a:bodyPr wrap="square" lIns="186521" tIns="149217" rIns="186521" bIns="149217" rtlCol="0">
            <a:spAutoFit/>
          </a:bodyPr>
          <a:lstStyle/>
          <a:p>
            <a:pPr>
              <a:lnSpc>
                <a:spcPct val="90000"/>
              </a:lnSpc>
              <a:spcAft>
                <a:spcPts val="612"/>
              </a:spcAft>
            </a:pPr>
            <a:r>
              <a:rPr lang="en-US" sz="1122" b="1" dirty="0">
                <a:gradFill>
                  <a:gsLst>
                    <a:gs pos="2917">
                      <a:schemeClr val="tx1"/>
                    </a:gs>
                    <a:gs pos="30000">
                      <a:schemeClr val="tx1"/>
                    </a:gs>
                  </a:gsLst>
                  <a:lin ang="5400000" scaled="0"/>
                </a:gradFill>
              </a:rPr>
              <a:t>Release Management</a:t>
            </a:r>
          </a:p>
        </p:txBody>
      </p:sp>
      <p:pic>
        <p:nvPicPr>
          <p:cNvPr id="1032" name="Picture 8" descr="https://wiki.jenkins-ci.org/download/attachments/2916393/logo-title.png?version=1&amp;modificationDate=13027539470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59630" y="3363017"/>
            <a:ext cx="2848256" cy="9160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mindreau.files.wordpress.com/2012/01/visual-studio-2013-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19224" y="729035"/>
            <a:ext cx="2234332" cy="111716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4562649" y="2726431"/>
            <a:ext cx="1497785" cy="456730"/>
          </a:xfrm>
          <a:prstGeom prst="rect">
            <a:avLst/>
          </a:prstGeom>
          <a:noFill/>
        </p:spPr>
        <p:txBody>
          <a:bodyPr wrap="square" lIns="186521" tIns="149217" rIns="186521" bIns="149217" rtlCol="0">
            <a:spAutoFit/>
          </a:bodyPr>
          <a:lstStyle/>
          <a:p>
            <a:pPr>
              <a:lnSpc>
                <a:spcPct val="90000"/>
              </a:lnSpc>
              <a:spcAft>
                <a:spcPts val="612"/>
              </a:spcAft>
            </a:pPr>
            <a:r>
              <a:rPr lang="en-US" sz="1122" b="1" dirty="0" err="1">
                <a:gradFill>
                  <a:gsLst>
                    <a:gs pos="2917">
                      <a:schemeClr val="tx1"/>
                    </a:gs>
                    <a:gs pos="30000">
                      <a:schemeClr val="tx1"/>
                    </a:gs>
                  </a:gsLst>
                  <a:lin ang="5400000" scaled="0"/>
                </a:gradFill>
              </a:rPr>
              <a:t>Powershell</a:t>
            </a:r>
            <a:endParaRPr lang="en-US" sz="1122" b="1" dirty="0">
              <a:gradFill>
                <a:gsLst>
                  <a:gs pos="2917">
                    <a:schemeClr val="tx1"/>
                  </a:gs>
                  <a:gs pos="30000">
                    <a:schemeClr val="tx1"/>
                  </a:gs>
                </a:gsLst>
                <a:lin ang="5400000" scaled="0"/>
              </a:gradFill>
            </a:endParaRPr>
          </a:p>
        </p:txBody>
      </p:sp>
      <p:sp>
        <p:nvSpPr>
          <p:cNvPr id="54" name="TextBox 23"/>
          <p:cNvSpPr txBox="1"/>
          <p:nvPr/>
        </p:nvSpPr>
        <p:spPr>
          <a:xfrm>
            <a:off x="8212106" y="6563683"/>
            <a:ext cx="2004304" cy="456730"/>
          </a:xfrm>
          <a:prstGeom prst="rect">
            <a:avLst/>
          </a:prstGeom>
          <a:noFill/>
        </p:spPr>
        <p:txBody>
          <a:bodyPr wrap="square" lIns="186521" tIns="149217" rIns="186521" bIns="149217" rtlCol="0">
            <a:spAutoFit/>
          </a:bodyPr>
          <a:lstStyle/>
          <a:p>
            <a:pPr>
              <a:lnSpc>
                <a:spcPct val="90000"/>
              </a:lnSpc>
              <a:spcAft>
                <a:spcPts val="612"/>
              </a:spcAft>
            </a:pPr>
            <a:r>
              <a:rPr lang="en-US" sz="1122" b="1" dirty="0">
                <a:gradFill>
                  <a:gsLst>
                    <a:gs pos="2917">
                      <a:schemeClr val="tx1"/>
                    </a:gs>
                    <a:gs pos="30000">
                      <a:schemeClr val="tx1"/>
                    </a:gs>
                  </a:gsLst>
                  <a:lin ang="5400000" scaled="0"/>
                </a:gradFill>
              </a:rPr>
              <a:t>        </a:t>
            </a:r>
            <a:r>
              <a:rPr lang="en-US" sz="1122" b="1" dirty="0" err="1">
                <a:gradFill>
                  <a:gsLst>
                    <a:gs pos="2917">
                      <a:schemeClr val="tx1"/>
                    </a:gs>
                    <a:gs pos="30000">
                      <a:schemeClr val="tx1"/>
                    </a:gs>
                  </a:gsLst>
                  <a:lin ang="5400000" scaled="0"/>
                </a:gradFill>
              </a:rPr>
              <a:t>OpInsights</a:t>
            </a:r>
            <a:endParaRPr lang="en-US" sz="1122"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85575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Management</a:t>
            </a:r>
          </a:p>
        </p:txBody>
      </p:sp>
    </p:spTree>
    <p:extLst>
      <p:ext uri="{BB962C8B-B14F-4D97-AF65-F5344CB8AC3E}">
        <p14:creationId xmlns:p14="http://schemas.microsoft.com/office/powerpoint/2010/main" val="39584190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274639" y="2148846"/>
            <a:ext cx="1980503" cy="454881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66" name="Rectangle 65"/>
          <p:cNvSpPr/>
          <p:nvPr/>
        </p:nvSpPr>
        <p:spPr bwMode="auto">
          <a:xfrm>
            <a:off x="2255142" y="2148846"/>
            <a:ext cx="1980503" cy="45488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67" name="Rectangle 66"/>
          <p:cNvSpPr/>
          <p:nvPr/>
        </p:nvSpPr>
        <p:spPr bwMode="auto">
          <a:xfrm>
            <a:off x="4235646" y="2148846"/>
            <a:ext cx="1980503" cy="454881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68" name="Rectangle 67"/>
          <p:cNvSpPr/>
          <p:nvPr/>
        </p:nvSpPr>
        <p:spPr bwMode="auto">
          <a:xfrm>
            <a:off x="6201040" y="2148846"/>
            <a:ext cx="1996455" cy="45488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69" name="Rectangle 68"/>
          <p:cNvSpPr/>
          <p:nvPr/>
        </p:nvSpPr>
        <p:spPr bwMode="auto">
          <a:xfrm>
            <a:off x="8188424" y="2148846"/>
            <a:ext cx="1980503" cy="454881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70" name="Rectangle 69"/>
          <p:cNvSpPr/>
          <p:nvPr/>
        </p:nvSpPr>
        <p:spPr bwMode="auto">
          <a:xfrm>
            <a:off x="10160698" y="2148846"/>
            <a:ext cx="1980503" cy="454881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55" name="Rectangle 54"/>
          <p:cNvSpPr/>
          <p:nvPr/>
        </p:nvSpPr>
        <p:spPr bwMode="auto">
          <a:xfrm>
            <a:off x="274639" y="1214887"/>
            <a:ext cx="1980503" cy="9384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Delivery team</a:t>
            </a:r>
          </a:p>
        </p:txBody>
      </p:sp>
      <p:sp>
        <p:nvSpPr>
          <p:cNvPr id="59" name="Rectangle 58"/>
          <p:cNvSpPr/>
          <p:nvPr/>
        </p:nvSpPr>
        <p:spPr bwMode="auto">
          <a:xfrm>
            <a:off x="2255142" y="1214887"/>
            <a:ext cx="1980503" cy="9384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Version control</a:t>
            </a:r>
          </a:p>
        </p:txBody>
      </p:sp>
      <p:sp>
        <p:nvSpPr>
          <p:cNvPr id="60" name="Rectangle 59"/>
          <p:cNvSpPr/>
          <p:nvPr/>
        </p:nvSpPr>
        <p:spPr bwMode="auto">
          <a:xfrm>
            <a:off x="4235646" y="1214887"/>
            <a:ext cx="1980503" cy="9384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Build &amp; unit test</a:t>
            </a:r>
          </a:p>
        </p:txBody>
      </p:sp>
      <p:sp>
        <p:nvSpPr>
          <p:cNvPr id="61" name="Rectangle 60"/>
          <p:cNvSpPr/>
          <p:nvPr/>
        </p:nvSpPr>
        <p:spPr bwMode="auto">
          <a:xfrm>
            <a:off x="6201040" y="1214887"/>
            <a:ext cx="1996455" cy="9384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Automated acceptance test</a:t>
            </a:r>
          </a:p>
        </p:txBody>
      </p:sp>
      <p:sp>
        <p:nvSpPr>
          <p:cNvPr id="62" name="Rectangle 61"/>
          <p:cNvSpPr/>
          <p:nvPr/>
        </p:nvSpPr>
        <p:spPr bwMode="auto">
          <a:xfrm>
            <a:off x="8188424" y="1214887"/>
            <a:ext cx="1980503" cy="9384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User acceptance tests</a:t>
            </a:r>
          </a:p>
        </p:txBody>
      </p:sp>
      <p:sp>
        <p:nvSpPr>
          <p:cNvPr id="63" name="Rectangle 62"/>
          <p:cNvSpPr/>
          <p:nvPr/>
        </p:nvSpPr>
        <p:spPr bwMode="auto">
          <a:xfrm>
            <a:off x="10160698" y="1214887"/>
            <a:ext cx="1980503" cy="9384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Release</a:t>
            </a:r>
          </a:p>
        </p:txBody>
      </p:sp>
      <p:grpSp>
        <p:nvGrpSpPr>
          <p:cNvPr id="135" name="Group 134"/>
          <p:cNvGrpSpPr/>
          <p:nvPr/>
        </p:nvGrpSpPr>
        <p:grpSpPr>
          <a:xfrm>
            <a:off x="1028624" y="2429231"/>
            <a:ext cx="10358591" cy="3919681"/>
            <a:chOff x="1028624" y="2429231"/>
            <a:chExt cx="10358591" cy="3919681"/>
          </a:xfrm>
        </p:grpSpPr>
        <p:sp>
          <p:nvSpPr>
            <p:cNvPr id="50" name="TextBox 49"/>
            <p:cNvSpPr txBox="1"/>
            <p:nvPr/>
          </p:nvSpPr>
          <p:spPr>
            <a:xfrm>
              <a:off x="1493479" y="2432309"/>
              <a:ext cx="1366400"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Check-in</a:t>
              </a:r>
            </a:p>
          </p:txBody>
        </p:sp>
        <p:sp>
          <p:nvSpPr>
            <p:cNvPr id="51" name="TextBox 50"/>
            <p:cNvSpPr txBox="1"/>
            <p:nvPr/>
          </p:nvSpPr>
          <p:spPr>
            <a:xfrm>
              <a:off x="3485091" y="2429231"/>
              <a:ext cx="1159741"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Trigger</a:t>
              </a:r>
            </a:p>
          </p:txBody>
        </p:sp>
        <p:sp>
          <p:nvSpPr>
            <p:cNvPr id="53" name="TextBox 52"/>
            <p:cNvSpPr txBox="1"/>
            <p:nvPr/>
          </p:nvSpPr>
          <p:spPr>
            <a:xfrm>
              <a:off x="1457508" y="2988872"/>
              <a:ext cx="1438342"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Feedback</a:t>
              </a:r>
            </a:p>
          </p:txBody>
        </p:sp>
        <p:sp>
          <p:nvSpPr>
            <p:cNvPr id="71" name="Freeform 5"/>
            <p:cNvSpPr>
              <a:spLocks/>
            </p:cNvSpPr>
            <p:nvPr/>
          </p:nvSpPr>
          <p:spPr bwMode="auto">
            <a:xfrm>
              <a:off x="1028624" y="267340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2" name="Freeform 5"/>
            <p:cNvSpPr>
              <a:spLocks/>
            </p:cNvSpPr>
            <p:nvPr/>
          </p:nvSpPr>
          <p:spPr bwMode="auto">
            <a:xfrm>
              <a:off x="1028624" y="3655930"/>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3" name="Freeform 5"/>
            <p:cNvSpPr>
              <a:spLocks/>
            </p:cNvSpPr>
            <p:nvPr/>
          </p:nvSpPr>
          <p:spPr bwMode="auto">
            <a:xfrm>
              <a:off x="1028624" y="498415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4" name="Freeform 5"/>
            <p:cNvSpPr>
              <a:spLocks/>
            </p:cNvSpPr>
            <p:nvPr/>
          </p:nvSpPr>
          <p:spPr bwMode="auto">
            <a:xfrm>
              <a:off x="2991827" y="267340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5" name="Freeform 5"/>
            <p:cNvSpPr>
              <a:spLocks/>
            </p:cNvSpPr>
            <p:nvPr/>
          </p:nvSpPr>
          <p:spPr bwMode="auto">
            <a:xfrm>
              <a:off x="2991827" y="3655930"/>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6" name="Freeform 5"/>
            <p:cNvSpPr>
              <a:spLocks/>
            </p:cNvSpPr>
            <p:nvPr/>
          </p:nvSpPr>
          <p:spPr bwMode="auto">
            <a:xfrm>
              <a:off x="2991827" y="498415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4" name="Freeform 5"/>
            <p:cNvSpPr>
              <a:spLocks/>
            </p:cNvSpPr>
            <p:nvPr/>
          </p:nvSpPr>
          <p:spPr bwMode="auto">
            <a:xfrm>
              <a:off x="4989630" y="381645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5" name="Freeform 5"/>
            <p:cNvSpPr>
              <a:spLocks/>
            </p:cNvSpPr>
            <p:nvPr/>
          </p:nvSpPr>
          <p:spPr bwMode="auto">
            <a:xfrm>
              <a:off x="4989630" y="512673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cxnSp>
          <p:nvCxnSpPr>
            <p:cNvPr id="7" name="Straight Arrow Connector 6"/>
            <p:cNvCxnSpPr/>
            <p:nvPr/>
          </p:nvCxnSpPr>
          <p:spPr>
            <a:xfrm flipV="1">
              <a:off x="1487135" y="2892325"/>
              <a:ext cx="1378892" cy="904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3421127" y="2884551"/>
              <a:ext cx="1439425"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266092" y="3436034"/>
              <a:ext cx="3742006" cy="0"/>
            </a:xfrm>
            <a:prstGeom prst="straightConnector1">
              <a:avLst/>
            </a:prstGeom>
            <a:ln w="38100">
              <a:solidFill>
                <a:schemeClr val="bg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1264890" y="4477044"/>
              <a:ext cx="5600145" cy="0"/>
            </a:xfrm>
            <a:prstGeom prst="straightConnector1">
              <a:avLst/>
            </a:prstGeom>
            <a:ln w="38100">
              <a:solidFill>
                <a:schemeClr val="accent5"/>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1487135" y="3888246"/>
              <a:ext cx="1378892" cy="904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3419607" y="3881471"/>
              <a:ext cx="1439425"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264890" y="4720717"/>
              <a:ext cx="5728296" cy="0"/>
            </a:xfrm>
            <a:prstGeom prst="straightConnector1">
              <a:avLst/>
            </a:prstGeom>
            <a:ln w="38100">
              <a:solidFill>
                <a:schemeClr val="bg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582157" y="4002743"/>
              <a:ext cx="1159741"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Trigger</a:t>
              </a:r>
            </a:p>
          </p:txBody>
        </p:sp>
        <p:sp>
          <p:nvSpPr>
            <p:cNvPr id="101" name="TextBox 100"/>
            <p:cNvSpPr txBox="1"/>
            <p:nvPr/>
          </p:nvSpPr>
          <p:spPr>
            <a:xfrm>
              <a:off x="1457410" y="4042085"/>
              <a:ext cx="1438342"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Feedback</a:t>
              </a:r>
            </a:p>
          </p:txBody>
        </p:sp>
        <p:grpSp>
          <p:nvGrpSpPr>
            <p:cNvPr id="105" name="Group 104"/>
            <p:cNvGrpSpPr/>
            <p:nvPr/>
          </p:nvGrpSpPr>
          <p:grpSpPr>
            <a:xfrm>
              <a:off x="4961494" y="2886328"/>
              <a:ext cx="472533" cy="610262"/>
              <a:chOff x="4961494" y="2657728"/>
              <a:chExt cx="472533" cy="610262"/>
            </a:xfrm>
          </p:grpSpPr>
          <p:sp>
            <p:nvSpPr>
              <p:cNvPr id="83"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nvGrpSpPr>
              <p:cNvPr id="102" name="Group 360"/>
              <p:cNvGrpSpPr>
                <a:grpSpLocks noChangeAspect="1"/>
              </p:cNvGrpSpPr>
              <p:nvPr/>
            </p:nvGrpSpPr>
            <p:grpSpPr bwMode="auto">
              <a:xfrm flipH="1">
                <a:off x="5172963" y="2756711"/>
                <a:ext cx="45719" cy="331991"/>
                <a:chOff x="-1094" y="874"/>
                <a:chExt cx="130" cy="944"/>
              </a:xfrm>
              <a:solidFill>
                <a:schemeClr val="tx1"/>
              </a:solidFill>
            </p:grpSpPr>
            <p:sp>
              <p:nvSpPr>
                <p:cNvPr id="103"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chemeClr val="bg1"/>
                    </a:solidFill>
                  </a:endParaRPr>
                </a:p>
              </p:txBody>
            </p:sp>
            <p:sp>
              <p:nvSpPr>
                <p:cNvPr id="104"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chemeClr val="bg1"/>
                    </a:solidFill>
                  </a:endParaRPr>
                </a:p>
              </p:txBody>
            </p:sp>
          </p:grpSp>
        </p:grpSp>
        <p:grpSp>
          <p:nvGrpSpPr>
            <p:cNvPr id="106" name="Group 105"/>
            <p:cNvGrpSpPr/>
            <p:nvPr/>
          </p:nvGrpSpPr>
          <p:grpSpPr>
            <a:xfrm>
              <a:off x="6928549" y="4193892"/>
              <a:ext cx="472533" cy="610262"/>
              <a:chOff x="4961494" y="2657728"/>
              <a:chExt cx="472533" cy="610262"/>
            </a:xfrm>
          </p:grpSpPr>
          <p:sp>
            <p:nvSpPr>
              <p:cNvPr id="107"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nvGrpSpPr>
              <p:cNvPr id="108" name="Group 360"/>
              <p:cNvGrpSpPr>
                <a:grpSpLocks noChangeAspect="1"/>
              </p:cNvGrpSpPr>
              <p:nvPr/>
            </p:nvGrpSpPr>
            <p:grpSpPr bwMode="auto">
              <a:xfrm flipH="1">
                <a:off x="5172963" y="2756711"/>
                <a:ext cx="45719" cy="331991"/>
                <a:chOff x="-1094" y="874"/>
                <a:chExt cx="130" cy="944"/>
              </a:xfrm>
              <a:solidFill>
                <a:schemeClr val="tx1"/>
              </a:solidFill>
            </p:grpSpPr>
            <p:sp>
              <p:nvSpPr>
                <p:cNvPr id="109"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chemeClr val="bg1"/>
                    </a:solidFill>
                  </a:endParaRPr>
                </a:p>
              </p:txBody>
            </p:sp>
            <p:sp>
              <p:nvSpPr>
                <p:cNvPr id="110"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chemeClr val="bg1"/>
                    </a:solidFill>
                  </a:endParaRPr>
                </a:p>
              </p:txBody>
            </p:sp>
          </p:grpSp>
        </p:grpSp>
        <p:cxnSp>
          <p:nvCxnSpPr>
            <p:cNvPr id="111" name="Straight Arrow Connector 110"/>
            <p:cNvCxnSpPr/>
            <p:nvPr/>
          </p:nvCxnSpPr>
          <p:spPr>
            <a:xfrm flipH="1">
              <a:off x="1264889" y="5796351"/>
              <a:ext cx="5631211" cy="0"/>
            </a:xfrm>
            <a:prstGeom prst="straightConnector1">
              <a:avLst/>
            </a:prstGeom>
            <a:ln w="38100">
              <a:solidFill>
                <a:schemeClr val="accent5"/>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1264888" y="6040024"/>
              <a:ext cx="7653369" cy="0"/>
            </a:xfrm>
            <a:prstGeom prst="straightConnector1">
              <a:avLst/>
            </a:prstGeom>
            <a:ln w="38100">
              <a:solidFill>
                <a:schemeClr val="accent5"/>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1487135" y="5222459"/>
              <a:ext cx="1378892" cy="904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3419607" y="5215684"/>
              <a:ext cx="1439425"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Freeform 5"/>
            <p:cNvSpPr>
              <a:spLocks/>
            </p:cNvSpPr>
            <p:nvPr/>
          </p:nvSpPr>
          <p:spPr bwMode="auto">
            <a:xfrm>
              <a:off x="6933910" y="5377073"/>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8" name="Freeform 5"/>
            <p:cNvSpPr>
              <a:spLocks/>
            </p:cNvSpPr>
            <p:nvPr/>
          </p:nvSpPr>
          <p:spPr bwMode="auto">
            <a:xfrm>
              <a:off x="8970179" y="5738650"/>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cxnSp>
          <p:nvCxnSpPr>
            <p:cNvPr id="120" name="Straight Arrow Connector 119"/>
            <p:cNvCxnSpPr/>
            <p:nvPr/>
          </p:nvCxnSpPr>
          <p:spPr>
            <a:xfrm flipH="1">
              <a:off x="9501534" y="6019800"/>
              <a:ext cx="1318866" cy="20224"/>
            </a:xfrm>
            <a:prstGeom prst="straightConnector1">
              <a:avLst/>
            </a:prstGeom>
            <a:ln w="38100">
              <a:solidFill>
                <a:schemeClr val="accent2"/>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123" name="Freeform 5"/>
            <p:cNvSpPr>
              <a:spLocks/>
            </p:cNvSpPr>
            <p:nvPr/>
          </p:nvSpPr>
          <p:spPr bwMode="auto">
            <a:xfrm>
              <a:off x="10914682" y="5738650"/>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5" name="TextBox 124"/>
            <p:cNvSpPr txBox="1"/>
            <p:nvPr/>
          </p:nvSpPr>
          <p:spPr>
            <a:xfrm>
              <a:off x="7368636" y="5541472"/>
              <a:ext cx="1384033"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Approval</a:t>
              </a:r>
            </a:p>
          </p:txBody>
        </p:sp>
        <p:sp>
          <p:nvSpPr>
            <p:cNvPr id="126" name="TextBox 125"/>
            <p:cNvSpPr txBox="1"/>
            <p:nvPr/>
          </p:nvSpPr>
          <p:spPr>
            <a:xfrm>
              <a:off x="9444058" y="5541472"/>
              <a:ext cx="1384033" cy="572464"/>
            </a:xfrm>
            <a:prstGeom prst="rect">
              <a:avLst/>
            </a:prstGeom>
            <a:noFill/>
          </p:spPr>
          <p:txBody>
            <a:bodyPr wrap="none" lIns="182880" tIns="146304" rIns="182880" bIns="146304" rtlCol="0">
              <a:spAutoFit/>
            </a:bodyPr>
            <a:lstStyle/>
            <a:p>
              <a:pPr defTabSz="932742">
                <a:lnSpc>
                  <a:spcPct val="90000"/>
                </a:lnSpc>
                <a:spcAft>
                  <a:spcPts val="600"/>
                </a:spcAft>
              </a:pPr>
              <a:r>
                <a:rPr lang="en-US" sz="2000" dirty="0">
                  <a:solidFill>
                    <a:schemeClr val="bg1"/>
                  </a:solidFill>
                </a:rPr>
                <a:t>Approval</a:t>
              </a:r>
            </a:p>
          </p:txBody>
        </p:sp>
      </p:grpSp>
      <p:sp>
        <p:nvSpPr>
          <p:cNvPr id="4" name="Title 3"/>
          <p:cNvSpPr>
            <a:spLocks noGrp="1"/>
          </p:cNvSpPr>
          <p:nvPr>
            <p:ph type="title"/>
          </p:nvPr>
        </p:nvSpPr>
        <p:spPr/>
        <p:txBody>
          <a:bodyPr/>
          <a:lstStyle/>
          <a:p>
            <a:r>
              <a:rPr lang="en-US" dirty="0"/>
              <a:t>Continuous delivery &amp; deployment process</a:t>
            </a:r>
          </a:p>
        </p:txBody>
      </p:sp>
      <p:sp>
        <p:nvSpPr>
          <p:cNvPr id="57" name="Rectangle 56"/>
          <p:cNvSpPr/>
          <p:nvPr/>
        </p:nvSpPr>
        <p:spPr bwMode="auto">
          <a:xfrm>
            <a:off x="4202054" y="1093885"/>
            <a:ext cx="7685401" cy="5734351"/>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8415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1000" fill="hold"/>
                                        <p:tgtEl>
                                          <p:spTgt spid="55"/>
                                        </p:tgtEl>
                                        <p:attrNameLst>
                                          <p:attrName>ppt_x</p:attrName>
                                        </p:attrNameLst>
                                      </p:cBhvr>
                                      <p:tavLst>
                                        <p:tav tm="0">
                                          <p:val>
                                            <p:strVal val="#ppt_x"/>
                                          </p:val>
                                        </p:tav>
                                        <p:tav tm="100000">
                                          <p:val>
                                            <p:strVal val="#ppt_x"/>
                                          </p:val>
                                        </p:tav>
                                      </p:tavLst>
                                    </p:anim>
                                    <p:anim calcmode="lin" valueType="num">
                                      <p:cBhvr additive="base">
                                        <p:cTn id="8" dur="1000" fill="hold"/>
                                        <p:tgtEl>
                                          <p:spTgt spid="5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ppt_x"/>
                                          </p:val>
                                        </p:tav>
                                        <p:tav tm="100000">
                                          <p:val>
                                            <p:strVal val="#ppt_x"/>
                                          </p:val>
                                        </p:tav>
                                      </p:tavLst>
                                    </p:anim>
                                    <p:anim calcmode="lin" valueType="num">
                                      <p:cBhvr additive="base">
                                        <p:cTn id="12" dur="1000" fill="hold"/>
                                        <p:tgtEl>
                                          <p:spTgt spid="5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1000" fill="hold"/>
                                        <p:tgtEl>
                                          <p:spTgt spid="61"/>
                                        </p:tgtEl>
                                        <p:attrNameLst>
                                          <p:attrName>ppt_x</p:attrName>
                                        </p:attrNameLst>
                                      </p:cBhvr>
                                      <p:tavLst>
                                        <p:tav tm="0">
                                          <p:val>
                                            <p:strVal val="#ppt_x"/>
                                          </p:val>
                                        </p:tav>
                                        <p:tav tm="100000">
                                          <p:val>
                                            <p:strVal val="#ppt_x"/>
                                          </p:val>
                                        </p:tav>
                                      </p:tavLst>
                                    </p:anim>
                                    <p:anim calcmode="lin" valueType="num">
                                      <p:cBhvr additive="base">
                                        <p:cTn id="20" dur="1000" fill="hold"/>
                                        <p:tgtEl>
                                          <p:spTgt spid="6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ppt_x"/>
                                          </p:val>
                                        </p:tav>
                                        <p:tav tm="100000">
                                          <p:val>
                                            <p:strVal val="#ppt_x"/>
                                          </p:val>
                                        </p:tav>
                                      </p:tavLst>
                                    </p:anim>
                                    <p:anim calcmode="lin" valueType="num">
                                      <p:cBhvr additive="base">
                                        <p:cTn id="24" dur="1000" fill="hold"/>
                                        <p:tgtEl>
                                          <p:spTgt spid="62"/>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20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wipe(left)">
                                      <p:cBhvr>
                                        <p:cTn id="50"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55" grpId="0" animBg="1"/>
      <p:bldP spid="59" grpId="0" animBg="1"/>
      <p:bldP spid="60" grpId="0" animBg="1"/>
      <p:bldP spid="61" grpId="0" animBg="1"/>
      <p:bldP spid="62" grpId="0"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2237" y="1408893"/>
            <a:ext cx="6441440" cy="5014417"/>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3" name="Title 2"/>
          <p:cNvSpPr>
            <a:spLocks noGrp="1"/>
          </p:cNvSpPr>
          <p:nvPr>
            <p:ph type="title"/>
          </p:nvPr>
        </p:nvSpPr>
        <p:spPr>
          <a:xfrm>
            <a:off x="274638" y="295274"/>
            <a:ext cx="12435767" cy="917575"/>
          </a:xfrm>
        </p:spPr>
        <p:txBody>
          <a:bodyPr/>
          <a:lstStyle/>
          <a:p>
            <a:r>
              <a:rPr lang="en-US" sz="4400" spc="-30" dirty="0">
                <a:solidFill>
                  <a:schemeClr val="tx1"/>
                </a:solidFill>
                <a:ea typeface="Segoe UI" pitchFamily="34" charset="0"/>
              </a:rPr>
              <a:t>VS Team Services</a:t>
            </a:r>
            <a:r>
              <a:rPr lang="en-US" sz="4400" dirty="0"/>
              <a:t> and Team Foundation Server</a:t>
            </a:r>
          </a:p>
        </p:txBody>
      </p:sp>
      <p:sp>
        <p:nvSpPr>
          <p:cNvPr id="4" name="Rectangle 3"/>
          <p:cNvSpPr/>
          <p:nvPr/>
        </p:nvSpPr>
        <p:spPr>
          <a:xfrm>
            <a:off x="526479" y="2503048"/>
            <a:ext cx="5241148" cy="2954655"/>
          </a:xfrm>
          <a:prstGeom prst="rect">
            <a:avLst/>
          </a:prstGeom>
        </p:spPr>
        <p:txBody>
          <a:bodyPr wrap="square">
            <a:spAutoFit/>
          </a:bodyPr>
          <a:lstStyle/>
          <a:p>
            <a:r>
              <a:rPr lang="en-US" sz="2400" dirty="0">
                <a:solidFill>
                  <a:srgbClr val="FFFFFF"/>
                </a:solidFill>
                <a:latin typeface="Segoe UI Light"/>
              </a:rPr>
              <a:t>Automate your build process.</a:t>
            </a:r>
          </a:p>
          <a:p>
            <a:endParaRPr lang="en-US" sz="2400" dirty="0">
              <a:solidFill>
                <a:srgbClr val="FFFFFF"/>
              </a:solidFill>
              <a:latin typeface="Segoe UI Light"/>
            </a:endParaRPr>
          </a:p>
          <a:p>
            <a:r>
              <a:rPr lang="en-US" sz="2400" dirty="0">
                <a:solidFill>
                  <a:srgbClr val="FFFFFF"/>
                </a:solidFill>
                <a:latin typeface="Segoe UI Light"/>
              </a:rPr>
              <a:t>Offload your builds to the pubic cloud with Visual Studio Online, or build on-premises with Team Foundation Server.</a:t>
            </a:r>
          </a:p>
          <a:p>
            <a:endParaRPr lang="en-US" sz="2400" dirty="0">
              <a:solidFill>
                <a:srgbClr val="FFFFFF"/>
              </a:solidFill>
              <a:latin typeface="Segoe UI Light"/>
            </a:endParaRPr>
          </a:p>
          <a:p>
            <a:r>
              <a:rPr lang="en-US" sz="2400" dirty="0">
                <a:solidFill>
                  <a:srgbClr val="FFFFFF"/>
                </a:solidFill>
                <a:latin typeface="Segoe UI Light"/>
              </a:rPr>
              <a:t>Track build health over time</a:t>
            </a:r>
            <a:r>
              <a:rPr lang="en-US" dirty="0">
                <a:solidFill>
                  <a:srgbClr val="FFFFFF"/>
                </a:solidFill>
                <a:latin typeface="Segoe UI Light"/>
              </a:rPr>
              <a:t>.</a:t>
            </a:r>
          </a:p>
          <a:p>
            <a:endParaRPr lang="en-US" dirty="0">
              <a:solidFill>
                <a:srgbClr val="FFFFFF"/>
              </a:solidFill>
              <a:latin typeface="Segoe UI Light"/>
            </a:endParaRPr>
          </a:p>
        </p:txBody>
      </p:sp>
      <p:sp>
        <p:nvSpPr>
          <p:cNvPr id="7" name="Content Placeholder 2"/>
          <p:cNvSpPr txBox="1">
            <a:spLocks/>
          </p:cNvSpPr>
          <p:nvPr/>
        </p:nvSpPr>
        <p:spPr>
          <a:xfrm>
            <a:off x="122237" y="1878323"/>
            <a:ext cx="5150794" cy="5796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a:gradFill>
                  <a:gsLst>
                    <a:gs pos="1250">
                      <a:srgbClr val="FFFFFF"/>
                    </a:gs>
                    <a:gs pos="100000">
                      <a:srgbClr val="FFFFFF"/>
                    </a:gs>
                  </a:gsLst>
                  <a:lin ang="5400000" scaled="0"/>
                </a:gradFill>
                <a:latin typeface="Segoe UI"/>
              </a:rPr>
              <a:t>Build services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871" y="1578895"/>
            <a:ext cx="5415739" cy="3394265"/>
          </a:xfrm>
          <a:prstGeom prst="rect">
            <a:avLst/>
          </a:prstGeom>
        </p:spPr>
      </p:pic>
    </p:spTree>
    <p:extLst>
      <p:ext uri="{BB962C8B-B14F-4D97-AF65-F5344CB8AC3E}">
        <p14:creationId xmlns:p14="http://schemas.microsoft.com/office/powerpoint/2010/main" val="227236520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274638" y="1212850"/>
            <a:ext cx="11887200" cy="4801314"/>
          </a:xfrm>
        </p:spPr>
        <p:txBody>
          <a:bodyPr/>
          <a:lstStyle/>
          <a:p>
            <a:r>
              <a:rPr lang="en-US" dirty="0">
                <a:cs typeface="Segoe UI Light" panose="020B0502040204020203" pitchFamily="34" charset="0"/>
              </a:rPr>
              <a:t>Introduction to DevOps and ALM for Cloud Apps</a:t>
            </a:r>
          </a:p>
          <a:p>
            <a:r>
              <a:rPr lang="en-US" dirty="0">
                <a:cs typeface="Segoe UI Light" panose="020B0502040204020203" pitchFamily="34" charset="0"/>
              </a:rPr>
              <a:t>Build Management</a:t>
            </a:r>
          </a:p>
          <a:p>
            <a:r>
              <a:rPr lang="en-US" dirty="0">
                <a:cs typeface="Segoe UI Light" panose="020B0502040204020203" pitchFamily="34" charset="0"/>
              </a:rPr>
              <a:t>Application</a:t>
            </a:r>
            <a:r>
              <a:rPr lang="pt-BR" dirty="0">
                <a:cs typeface="Segoe UI Light" panose="020B0502040204020203" pitchFamily="34" charset="0"/>
              </a:rPr>
              <a:t> </a:t>
            </a:r>
            <a:r>
              <a:rPr lang="en-US" dirty="0">
                <a:cs typeface="Segoe UI Light" panose="020B0502040204020203" pitchFamily="34" charset="0"/>
              </a:rPr>
              <a:t>Testing</a:t>
            </a:r>
          </a:p>
          <a:p>
            <a:r>
              <a:rPr lang="en-US" dirty="0">
                <a:cs typeface="Segoe UI Light" panose="020B0502040204020203" pitchFamily="34" charset="0"/>
              </a:rPr>
              <a:t>Deployment Strategies</a:t>
            </a:r>
            <a:endParaRPr lang="pt-BR" dirty="0">
              <a:cs typeface="Segoe UI Light" panose="020B0502040204020203" pitchFamily="34" charset="0"/>
            </a:endParaRPr>
          </a:p>
          <a:p>
            <a:r>
              <a:rPr lang="pt-BR" dirty="0">
                <a:cs typeface="Segoe UI Light" panose="020B0502040204020203" pitchFamily="34" charset="0"/>
              </a:rPr>
              <a:t>Release Management</a:t>
            </a:r>
          </a:p>
          <a:p>
            <a:r>
              <a:rPr lang="en-US" dirty="0">
                <a:cs typeface="Segoe UI Light" panose="020B0502040204020203" pitchFamily="34" charset="0"/>
              </a:rPr>
              <a:t>Maintaining and Monitoring</a:t>
            </a:r>
            <a:r>
              <a:rPr lang="pt-BR" dirty="0">
                <a:cs typeface="Segoe UI Light" panose="020B0502040204020203" pitchFamily="34" charset="0"/>
              </a:rPr>
              <a:t> Cloud </a:t>
            </a:r>
            <a:r>
              <a:rPr lang="en-US" dirty="0">
                <a:cs typeface="Segoe UI Light" panose="020B0502040204020203" pitchFamily="34" charset="0"/>
              </a:rPr>
              <a:t>Apps</a:t>
            </a:r>
          </a:p>
          <a:p>
            <a:r>
              <a:rPr lang="en-US" dirty="0"/>
              <a:t> </a:t>
            </a:r>
          </a:p>
        </p:txBody>
      </p:sp>
    </p:spTree>
    <p:extLst>
      <p:ext uri="{BB962C8B-B14F-4D97-AF65-F5344CB8AC3E}">
        <p14:creationId xmlns:p14="http://schemas.microsoft.com/office/powerpoint/2010/main" val="34532284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2236" y="1406335"/>
            <a:ext cx="6319203" cy="4011146"/>
          </a:xfrm>
          <a:prstGeom prst="rect">
            <a:avLst/>
          </a:prstGeom>
          <a:solidFill>
            <a:schemeClr val="accent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4"/>
            <a:ext cx="11704255" cy="917575"/>
          </a:xfrm>
        </p:spPr>
        <p:txBody>
          <a:bodyPr/>
          <a:lstStyle/>
          <a:p>
            <a:r>
              <a:rPr lang="en-US" sz="4000" spc="-30" dirty="0">
                <a:solidFill>
                  <a:schemeClr val="tx1"/>
                </a:solidFill>
                <a:ea typeface="Segoe UI" pitchFamily="34" charset="0"/>
              </a:rPr>
              <a:t>VS Team Services</a:t>
            </a:r>
            <a:r>
              <a:rPr lang="en-US" sz="4000" dirty="0">
                <a:solidFill>
                  <a:schemeClr val="accent4">
                    <a:lumMod val="50000"/>
                  </a:schemeClr>
                </a:solidFill>
              </a:rPr>
              <a:t> and Team Foundation Server</a:t>
            </a:r>
          </a:p>
        </p:txBody>
      </p:sp>
      <p:sp>
        <p:nvSpPr>
          <p:cNvPr id="4" name="Rectangle 3"/>
          <p:cNvSpPr/>
          <p:nvPr/>
        </p:nvSpPr>
        <p:spPr>
          <a:xfrm>
            <a:off x="526479" y="2503048"/>
            <a:ext cx="5241148" cy="2585323"/>
          </a:xfrm>
          <a:prstGeom prst="rect">
            <a:avLst/>
          </a:prstGeom>
        </p:spPr>
        <p:txBody>
          <a:bodyPr wrap="square">
            <a:spAutoFit/>
          </a:bodyPr>
          <a:lstStyle/>
          <a:p>
            <a:r>
              <a:rPr lang="en-US" dirty="0">
                <a:solidFill>
                  <a:srgbClr val="FFFFFF"/>
                </a:solidFill>
                <a:latin typeface="Segoe UI Light"/>
              </a:rPr>
              <a:t>Use gated check-ins to trigger builds to validate each check-in.</a:t>
            </a:r>
          </a:p>
          <a:p>
            <a:endParaRPr lang="en-US" dirty="0">
              <a:solidFill>
                <a:srgbClr val="FFFFFF"/>
              </a:solidFill>
              <a:latin typeface="Segoe UI Light"/>
            </a:endParaRPr>
          </a:p>
          <a:p>
            <a:r>
              <a:rPr lang="en-US" dirty="0">
                <a:solidFill>
                  <a:srgbClr val="FFFFFF"/>
                </a:solidFill>
                <a:latin typeface="Segoe UI Light"/>
              </a:rPr>
              <a:t>Batch multiple gated check-ins into one build to reduce wait time with “Merge and build up to”.</a:t>
            </a:r>
          </a:p>
          <a:p>
            <a:endParaRPr lang="en-US" dirty="0">
              <a:solidFill>
                <a:srgbClr val="FFFFFF"/>
              </a:solidFill>
              <a:latin typeface="Segoe UI Light"/>
            </a:endParaRPr>
          </a:p>
          <a:p>
            <a:r>
              <a:rPr lang="en-US" dirty="0">
                <a:solidFill>
                  <a:srgbClr val="FFFFFF"/>
                </a:solidFill>
                <a:latin typeface="Segoe UI Light"/>
              </a:rPr>
              <a:t>Ensure your source code repository only contains buildable and tested code.</a:t>
            </a:r>
          </a:p>
          <a:p>
            <a:endParaRPr lang="en-US" dirty="0">
              <a:solidFill>
                <a:srgbClr val="FFFFFF"/>
              </a:solidFill>
              <a:latin typeface="Segoe UI Light"/>
            </a:endParaRPr>
          </a:p>
        </p:txBody>
      </p:sp>
      <p:sp>
        <p:nvSpPr>
          <p:cNvPr id="7" name="Content Placeholder 2"/>
          <p:cNvSpPr txBox="1">
            <a:spLocks/>
          </p:cNvSpPr>
          <p:nvPr/>
        </p:nvSpPr>
        <p:spPr>
          <a:xfrm>
            <a:off x="122237" y="1878323"/>
            <a:ext cx="5150794" cy="5796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a:gradFill>
                  <a:gsLst>
                    <a:gs pos="1250">
                      <a:srgbClr val="FFFFFF"/>
                    </a:gs>
                    <a:gs pos="100000">
                      <a:srgbClr val="FFFFFF"/>
                    </a:gs>
                  </a:gsLst>
                  <a:lin ang="5400000" scaled="0"/>
                </a:gradFill>
                <a:latin typeface="Segoe UI"/>
              </a:rPr>
              <a:t>Gated check-in</a:t>
            </a:r>
          </a:p>
        </p:txBody>
      </p:sp>
      <p:pic>
        <p:nvPicPr>
          <p:cNvPr id="8" name="Picture 7"/>
          <p:cNvPicPr>
            <a:picLocks noChangeAspect="1"/>
          </p:cNvPicPr>
          <p:nvPr/>
        </p:nvPicPr>
        <p:blipFill>
          <a:blip r:embed="rId4"/>
          <a:stretch>
            <a:fillRect/>
          </a:stretch>
        </p:blipFill>
        <p:spPr>
          <a:xfrm>
            <a:off x="6580595" y="1759921"/>
            <a:ext cx="5770971" cy="2740027"/>
          </a:xfrm>
          <a:prstGeom prst="rect">
            <a:avLst/>
          </a:prstGeom>
        </p:spPr>
      </p:pic>
    </p:spTree>
    <p:extLst>
      <p:ext uri="{BB962C8B-B14F-4D97-AF65-F5344CB8AC3E}">
        <p14:creationId xmlns:p14="http://schemas.microsoft.com/office/powerpoint/2010/main" val="238582007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023380" cy="683264"/>
          </a:xfrm>
        </p:spPr>
        <p:txBody>
          <a:bodyPr/>
          <a:lstStyle/>
          <a:p>
            <a:pPr marL="0" indent="0">
              <a:buNone/>
            </a:pPr>
            <a:r>
              <a:rPr lang="en-US" b="1" dirty="0"/>
              <a:t>Easy Customization</a:t>
            </a:r>
            <a:endParaRPr lang="en-US" dirty="0"/>
          </a:p>
        </p:txBody>
      </p:sp>
      <p:sp>
        <p:nvSpPr>
          <p:cNvPr id="3" name="Title 2"/>
          <p:cNvSpPr>
            <a:spLocks noGrp="1"/>
          </p:cNvSpPr>
          <p:nvPr>
            <p:ph type="title"/>
          </p:nvPr>
        </p:nvSpPr>
        <p:spPr/>
        <p:txBody>
          <a:bodyPr/>
          <a:lstStyle/>
          <a:p>
            <a:r>
              <a:rPr lang="en-US" dirty="0"/>
              <a:t>Build in VS 2015 Roadmap &amp; VS Online</a:t>
            </a:r>
          </a:p>
        </p:txBody>
      </p:sp>
      <p:sp>
        <p:nvSpPr>
          <p:cNvPr id="4" name="Rectangle 3"/>
          <p:cNvSpPr/>
          <p:nvPr/>
        </p:nvSpPr>
        <p:spPr>
          <a:xfrm>
            <a:off x="269258" y="6348194"/>
            <a:ext cx="11709635" cy="369332"/>
          </a:xfrm>
          <a:prstGeom prst="rect">
            <a:avLst/>
          </a:prstGeom>
        </p:spPr>
        <p:txBody>
          <a:bodyPr wrap="square">
            <a:spAutoFit/>
          </a:bodyPr>
          <a:lstStyle/>
          <a:p>
            <a:r>
              <a:rPr lang="en-US" dirty="0"/>
              <a:t>http://blogs.msdn.com/b/visualstudioalm/archive/2015/02/12/build-futures.aspx</a:t>
            </a:r>
          </a:p>
        </p:txBody>
      </p:sp>
      <p:sp>
        <p:nvSpPr>
          <p:cNvPr id="5" name="Text Placeholder 1"/>
          <p:cNvSpPr txBox="1">
            <a:spLocks/>
          </p:cNvSpPr>
          <p:nvPr/>
        </p:nvSpPr>
        <p:spPr>
          <a:xfrm>
            <a:off x="7315505" y="1206839"/>
            <a:ext cx="4023380"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Cross Platform</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7580" y="2625267"/>
            <a:ext cx="5853765" cy="30421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785" y="1985306"/>
            <a:ext cx="3657280" cy="4359722"/>
          </a:xfrm>
          <a:prstGeom prst="rect">
            <a:avLst/>
          </a:prstGeom>
        </p:spPr>
      </p:pic>
    </p:spTree>
    <p:extLst>
      <p:ext uri="{BB962C8B-B14F-4D97-AF65-F5344CB8AC3E}">
        <p14:creationId xmlns:p14="http://schemas.microsoft.com/office/powerpoint/2010/main" val="770300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1889565" cy="1680460"/>
          </a:xfrm>
        </p:spPr>
        <p:txBody>
          <a:bodyPr/>
          <a:lstStyle/>
          <a:p>
            <a:pPr marL="0" indent="0">
              <a:buNone/>
            </a:pPr>
            <a:r>
              <a:rPr lang="en-US" dirty="0"/>
              <a:t>We now refer to the build automation features that shipped in </a:t>
            </a:r>
            <a:r>
              <a:rPr lang="en-US" b="1" dirty="0"/>
              <a:t>TFS 2010, 2012, 2013 and </a:t>
            </a:r>
            <a:r>
              <a:rPr lang="en-US" spc="-30" dirty="0">
                <a:solidFill>
                  <a:schemeClr val="tx1"/>
                </a:solidFill>
                <a:ea typeface="Segoe UI" pitchFamily="34" charset="0"/>
                <a:cs typeface="Segoe UI" pitchFamily="34" charset="0"/>
              </a:rPr>
              <a:t>VS Team Services</a:t>
            </a:r>
            <a:r>
              <a:rPr lang="en-US" b="1" dirty="0"/>
              <a:t> </a:t>
            </a:r>
            <a:r>
              <a:rPr lang="en-US" dirty="0"/>
              <a:t>based on the Windows Workflow engine as </a:t>
            </a:r>
            <a:r>
              <a:rPr lang="en-US" b="1" dirty="0"/>
              <a:t>XAML Builds.</a:t>
            </a:r>
            <a:endParaRPr lang="en-US" dirty="0"/>
          </a:p>
        </p:txBody>
      </p:sp>
      <p:sp>
        <p:nvSpPr>
          <p:cNvPr id="3" name="Title 2"/>
          <p:cNvSpPr>
            <a:spLocks noGrp="1"/>
          </p:cNvSpPr>
          <p:nvPr>
            <p:ph type="title"/>
          </p:nvPr>
        </p:nvSpPr>
        <p:spPr/>
        <p:txBody>
          <a:bodyPr/>
          <a:lstStyle/>
          <a:p>
            <a:r>
              <a:rPr lang="en-US" b="1" dirty="0"/>
              <a:t>XAML Builds</a:t>
            </a:r>
            <a:endParaRPr lang="en-US" dirty="0"/>
          </a:p>
        </p:txBody>
      </p:sp>
      <p:sp>
        <p:nvSpPr>
          <p:cNvPr id="4" name="Rectangle 3"/>
          <p:cNvSpPr txBox="1">
            <a:spLocks noChangeArrowheads="1"/>
          </p:cNvSpPr>
          <p:nvPr/>
        </p:nvSpPr>
        <p:spPr>
          <a:xfrm>
            <a:off x="274637" y="3771579"/>
            <a:ext cx="11456873" cy="256685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u="sng" dirty="0">
                <a:solidFill>
                  <a:schemeClr val="bg1">
                    <a:lumMod val="50000"/>
                  </a:schemeClr>
                </a:solidFill>
              </a:rPr>
              <a:t>Build Template</a:t>
            </a:r>
            <a:r>
              <a:rPr lang="en-US" sz="1800" dirty="0">
                <a:solidFill>
                  <a:schemeClr val="bg1">
                    <a:lumMod val="50000"/>
                  </a:schemeClr>
                </a:solidFill>
              </a:rPr>
              <a:t>:  workflow template used by one or more build definitions, stored in version control</a:t>
            </a:r>
          </a:p>
          <a:p>
            <a:r>
              <a:rPr lang="en-US" sz="1800" u="sng" dirty="0">
                <a:solidFill>
                  <a:schemeClr val="bg1">
                    <a:lumMod val="50000"/>
                  </a:schemeClr>
                </a:solidFill>
              </a:rPr>
              <a:t>Build Definition</a:t>
            </a:r>
            <a:r>
              <a:rPr lang="en-US" sz="1800" dirty="0">
                <a:solidFill>
                  <a:schemeClr val="bg1">
                    <a:lumMod val="50000"/>
                  </a:schemeClr>
                </a:solidFill>
              </a:rPr>
              <a:t>:  build configuration that defines activities and parameters for the build</a:t>
            </a:r>
          </a:p>
          <a:p>
            <a:r>
              <a:rPr lang="en-US" sz="1800" u="sng" dirty="0">
                <a:solidFill>
                  <a:schemeClr val="bg1">
                    <a:lumMod val="50000"/>
                  </a:schemeClr>
                </a:solidFill>
              </a:rPr>
              <a:t>Build</a:t>
            </a:r>
            <a:r>
              <a:rPr lang="en-US" sz="1800" dirty="0">
                <a:solidFill>
                  <a:schemeClr val="bg1">
                    <a:lumMod val="50000"/>
                  </a:schemeClr>
                </a:solidFill>
              </a:rPr>
              <a:t>: concrete execution of a build definition</a:t>
            </a:r>
          </a:p>
          <a:p>
            <a:pPr lvl="1"/>
            <a:r>
              <a:rPr lang="en-US" sz="1800" dirty="0">
                <a:solidFill>
                  <a:schemeClr val="bg1">
                    <a:lumMod val="50000"/>
                  </a:schemeClr>
                </a:solidFill>
              </a:rPr>
              <a:t>Contains results, logs, report, compiled outputs, quality, etc.</a:t>
            </a:r>
          </a:p>
          <a:p>
            <a:r>
              <a:rPr lang="en-US" sz="1800" u="sng" dirty="0">
                <a:solidFill>
                  <a:schemeClr val="bg1">
                    <a:lumMod val="50000"/>
                  </a:schemeClr>
                </a:solidFill>
              </a:rPr>
              <a:t>Build Controller</a:t>
            </a:r>
            <a:r>
              <a:rPr lang="en-US" sz="1800" dirty="0">
                <a:solidFill>
                  <a:schemeClr val="bg1">
                    <a:lumMod val="50000"/>
                  </a:schemeClr>
                </a:solidFill>
              </a:rPr>
              <a:t>:  Manages a running build, locates and activates a Build Agent</a:t>
            </a:r>
          </a:p>
          <a:p>
            <a:r>
              <a:rPr lang="en-US" sz="1800" u="sng" dirty="0">
                <a:solidFill>
                  <a:schemeClr val="bg1">
                    <a:lumMod val="50000"/>
                  </a:schemeClr>
                </a:solidFill>
              </a:rPr>
              <a:t>Build Agent</a:t>
            </a:r>
            <a:r>
              <a:rPr lang="en-US" sz="1800" dirty="0">
                <a:solidFill>
                  <a:schemeClr val="bg1">
                    <a:lumMod val="50000"/>
                  </a:schemeClr>
                </a:solidFill>
              </a:rPr>
              <a:t>:  Executes the build definition and runs the actual compilation</a:t>
            </a:r>
          </a:p>
          <a:p>
            <a:r>
              <a:rPr lang="en-US" sz="1800" u="sng" dirty="0">
                <a:solidFill>
                  <a:schemeClr val="bg1">
                    <a:lumMod val="50000"/>
                  </a:schemeClr>
                </a:solidFill>
              </a:rPr>
              <a:t>Build Queue</a:t>
            </a:r>
            <a:r>
              <a:rPr lang="en-US" sz="1800" dirty="0">
                <a:solidFill>
                  <a:schemeClr val="bg1">
                    <a:lumMod val="50000"/>
                  </a:schemeClr>
                </a:solidFill>
              </a:rPr>
              <a:t>:  Used to manage running builds</a:t>
            </a:r>
          </a:p>
          <a:p>
            <a:r>
              <a:rPr lang="en-US" sz="1800" u="sng" dirty="0">
                <a:solidFill>
                  <a:schemeClr val="bg1">
                    <a:lumMod val="50000"/>
                  </a:schemeClr>
                </a:solidFill>
              </a:rPr>
              <a:t>Build Quality</a:t>
            </a:r>
            <a:r>
              <a:rPr lang="en-US" sz="1800" dirty="0">
                <a:solidFill>
                  <a:schemeClr val="bg1">
                    <a:lumMod val="50000"/>
                  </a:schemeClr>
                </a:solidFill>
              </a:rPr>
              <a:t>:  Allows build managers to track the release readiness of completed builds</a:t>
            </a:r>
          </a:p>
        </p:txBody>
      </p:sp>
      <p:sp>
        <p:nvSpPr>
          <p:cNvPr id="5" name="Rectangle 4"/>
          <p:cNvSpPr/>
          <p:nvPr/>
        </p:nvSpPr>
        <p:spPr>
          <a:xfrm>
            <a:off x="366141" y="3296871"/>
            <a:ext cx="2621230" cy="369332"/>
          </a:xfrm>
          <a:prstGeom prst="rect">
            <a:avLst/>
          </a:prstGeom>
        </p:spPr>
        <p:txBody>
          <a:bodyPr wrap="none">
            <a:spAutoFit/>
          </a:bodyPr>
          <a:lstStyle/>
          <a:p>
            <a:r>
              <a:rPr lang="en-US" b="1" dirty="0"/>
              <a:t>XAML Builds Concepts</a:t>
            </a:r>
            <a:endParaRPr lang="en-US" dirty="0"/>
          </a:p>
        </p:txBody>
      </p:sp>
    </p:spTree>
    <p:extLst>
      <p:ext uri="{BB962C8B-B14F-4D97-AF65-F5344CB8AC3E}">
        <p14:creationId xmlns:p14="http://schemas.microsoft.com/office/powerpoint/2010/main" val="20758664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XAML Builds – Controller</a:t>
            </a:r>
          </a:p>
        </p:txBody>
      </p:sp>
      <p:sp>
        <p:nvSpPr>
          <p:cNvPr id="3" name="Text Placeholder 2"/>
          <p:cNvSpPr>
            <a:spLocks noGrp="1"/>
          </p:cNvSpPr>
          <p:nvPr>
            <p:ph type="body" sz="quarter" idx="10"/>
          </p:nvPr>
        </p:nvSpPr>
        <p:spPr>
          <a:xfrm>
            <a:off x="734606" y="1476622"/>
            <a:ext cx="7037970" cy="4013406"/>
          </a:xfrm>
        </p:spPr>
        <p:txBody>
          <a:bodyPr/>
          <a:lstStyle/>
          <a:p>
            <a:r>
              <a:rPr lang="en-US" dirty="0"/>
              <a:t>Manage a set of Build Agents</a:t>
            </a:r>
          </a:p>
          <a:p>
            <a:r>
              <a:rPr lang="en-US" dirty="0"/>
              <a:t>Supervises the Build</a:t>
            </a:r>
          </a:p>
          <a:p>
            <a:pPr lvl="1"/>
            <a:r>
              <a:rPr lang="en-US" dirty="0"/>
              <a:t>Delegation – Agent Scope Activity</a:t>
            </a:r>
          </a:p>
          <a:p>
            <a:pPr lvl="1"/>
            <a:r>
              <a:rPr lang="en-US" dirty="0"/>
              <a:t>Deploy Content (e.g. custom assemblies)</a:t>
            </a:r>
          </a:p>
          <a:p>
            <a:r>
              <a:rPr lang="en-US" dirty="0"/>
              <a:t>Runs as a separate app-domain in the context of the Build Service Host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161" y="1462051"/>
            <a:ext cx="2156646" cy="40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668826"/>
      </p:ext>
    </p:extLst>
  </p:cSld>
  <p:clrMapOvr>
    <a:masterClrMapping/>
  </p:clrMapOvr>
  <p:transition advTm="129257">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XAML Builds – Agent</a:t>
            </a:r>
          </a:p>
        </p:txBody>
      </p:sp>
      <p:sp>
        <p:nvSpPr>
          <p:cNvPr id="3" name="Text Placeholder 2"/>
          <p:cNvSpPr>
            <a:spLocks noGrp="1"/>
          </p:cNvSpPr>
          <p:nvPr>
            <p:ph type="body" sz="quarter" idx="10"/>
          </p:nvPr>
        </p:nvSpPr>
        <p:spPr>
          <a:xfrm>
            <a:off x="636684" y="1476622"/>
            <a:ext cx="7735837" cy="5332175"/>
          </a:xfrm>
        </p:spPr>
        <p:txBody>
          <a:bodyPr/>
          <a:lstStyle/>
          <a:p>
            <a:r>
              <a:rPr lang="en-US" dirty="0"/>
              <a:t>Parented to a Controller</a:t>
            </a:r>
          </a:p>
          <a:p>
            <a:r>
              <a:rPr lang="en-US" dirty="0"/>
              <a:t>Does the “heavy lifting”</a:t>
            </a:r>
          </a:p>
          <a:p>
            <a:r>
              <a:rPr lang="en-US" dirty="0"/>
              <a:t>Maintains enlistments</a:t>
            </a:r>
          </a:p>
          <a:p>
            <a:r>
              <a:rPr lang="en-US" dirty="0"/>
              <a:t>Build-time dependencies</a:t>
            </a:r>
          </a:p>
          <a:p>
            <a:r>
              <a:rPr lang="en-US" dirty="0"/>
              <a:t>Multiple agents on a single machine</a:t>
            </a:r>
          </a:p>
          <a:p>
            <a:r>
              <a:rPr lang="en-US" dirty="0"/>
              <a:t>Runs a subset of the Build Workflow</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19" y="1476621"/>
            <a:ext cx="2156646" cy="4352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709625"/>
      </p:ext>
    </p:extLst>
  </p:cSld>
  <p:clrMapOvr>
    <a:masterClrMapping/>
  </p:clrMapOvr>
  <p:transition advTm="322578">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5486404" cy="3176254"/>
          </a:xfrm>
        </p:spPr>
        <p:txBody>
          <a:bodyPr/>
          <a:lstStyle/>
          <a:p>
            <a:pPr marL="0" indent="0">
              <a:buNone/>
            </a:pPr>
            <a:r>
              <a:rPr lang="en-US" dirty="0"/>
              <a:t>The process of configuring an automated build with </a:t>
            </a:r>
            <a:r>
              <a:rPr lang="en-US" spc="-30" dirty="0">
                <a:solidFill>
                  <a:schemeClr val="tx1"/>
                </a:solidFill>
                <a:ea typeface="Segoe UI" pitchFamily="34" charset="0"/>
                <a:cs typeface="Segoe UI" pitchFamily="34" charset="0"/>
              </a:rPr>
              <a:t>VS Team Services</a:t>
            </a:r>
            <a:r>
              <a:rPr lang="en-US" dirty="0"/>
              <a:t> is nearly identical to that of creating a build definition for Team Foundation Server</a:t>
            </a:r>
          </a:p>
        </p:txBody>
      </p:sp>
      <p:sp>
        <p:nvSpPr>
          <p:cNvPr id="3" name="Title 2"/>
          <p:cNvSpPr>
            <a:spLocks noGrp="1"/>
          </p:cNvSpPr>
          <p:nvPr>
            <p:ph type="title"/>
          </p:nvPr>
        </p:nvSpPr>
        <p:spPr/>
        <p:txBody>
          <a:bodyPr/>
          <a:lstStyle/>
          <a:p>
            <a:r>
              <a:rPr lang="en-US" b="1" dirty="0"/>
              <a:t>XAML Builds - </a:t>
            </a:r>
            <a:r>
              <a:rPr lang="en-US" dirty="0"/>
              <a:t>Build Automation in VS Online</a:t>
            </a:r>
          </a:p>
        </p:txBody>
      </p:sp>
      <p:pic>
        <p:nvPicPr>
          <p:cNvPr id="4" name="Picture 3" descr="Choose hosted build controller, and copy build output to source control in the build defaults tab of the build definition dialog"/>
          <p:cNvPicPr/>
          <p:nvPr/>
        </p:nvPicPr>
        <p:blipFill>
          <a:blip r:embed="rId3">
            <a:extLst>
              <a:ext uri="{28A0092B-C50C-407E-A947-70E740481C1C}">
                <a14:useLocalDpi xmlns:a14="http://schemas.microsoft.com/office/drawing/2010/main" val="0"/>
              </a:ext>
            </a:extLst>
          </a:blip>
          <a:srcRect/>
          <a:stretch>
            <a:fillRect/>
          </a:stretch>
        </p:blipFill>
        <p:spPr bwMode="auto">
          <a:xfrm>
            <a:off x="6126798" y="1394165"/>
            <a:ext cx="5715000" cy="4615815"/>
          </a:xfrm>
          <a:prstGeom prst="rect">
            <a:avLst/>
          </a:prstGeom>
          <a:noFill/>
          <a:ln>
            <a:noFill/>
          </a:ln>
        </p:spPr>
      </p:pic>
    </p:spTree>
    <p:extLst>
      <p:ext uri="{BB962C8B-B14F-4D97-AF65-F5344CB8AC3E}">
        <p14:creationId xmlns:p14="http://schemas.microsoft.com/office/powerpoint/2010/main" val="25528919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04447"/>
          </a:xfrm>
        </p:spPr>
        <p:txBody>
          <a:bodyPr/>
          <a:lstStyle/>
          <a:p>
            <a:pPr marL="0" indent="0">
              <a:buNone/>
            </a:pPr>
            <a:r>
              <a:rPr lang="en-US" dirty="0"/>
              <a:t>Microsoft has been doing a significant amount of work to help make sure that the hosted build controller provided as part of</a:t>
            </a:r>
            <a:r>
              <a:rPr lang="en-US" dirty="0">
                <a:solidFill>
                  <a:schemeClr val="tx1"/>
                </a:solidFill>
              </a:rPr>
              <a:t> </a:t>
            </a:r>
            <a:r>
              <a:rPr lang="en-US" spc="-30" dirty="0">
                <a:solidFill>
                  <a:schemeClr val="tx1"/>
                </a:solidFill>
                <a:ea typeface="Segoe UI" pitchFamily="34" charset="0"/>
                <a:cs typeface="Segoe UI" pitchFamily="34" charset="0"/>
              </a:rPr>
              <a:t>VS Team Services</a:t>
            </a:r>
            <a:r>
              <a:rPr lang="en-US" dirty="0"/>
              <a:t> is in parity with that of an on-premises Team Foundation Server build controller. </a:t>
            </a:r>
          </a:p>
          <a:p>
            <a:pPr marL="0" indent="0">
              <a:buNone/>
            </a:pPr>
            <a:endParaRPr lang="en-US" dirty="0"/>
          </a:p>
          <a:p>
            <a:pPr marL="0" indent="0">
              <a:buNone/>
            </a:pPr>
            <a:r>
              <a:rPr lang="en-US" dirty="0"/>
              <a:t>A detailed list of software installed on the hosted build controller can be found here: </a:t>
            </a:r>
            <a:r>
              <a:rPr lang="en-US" u="sng" dirty="0">
                <a:hlinkClick r:id="rId3"/>
              </a:rPr>
              <a:t>http://listofsoftwareontfshostedbuildserver.azurewebsites.net</a:t>
            </a:r>
            <a:r>
              <a:rPr lang="en-US" dirty="0"/>
              <a:t>.</a:t>
            </a:r>
          </a:p>
          <a:p>
            <a:pPr marL="0" indent="0">
              <a:buNone/>
            </a:pPr>
            <a:endParaRPr lang="en-US" dirty="0"/>
          </a:p>
        </p:txBody>
      </p:sp>
      <p:sp>
        <p:nvSpPr>
          <p:cNvPr id="3" name="Title 2"/>
          <p:cNvSpPr>
            <a:spLocks noGrp="1"/>
          </p:cNvSpPr>
          <p:nvPr>
            <p:ph type="title"/>
          </p:nvPr>
        </p:nvSpPr>
        <p:spPr>
          <a:xfrm>
            <a:off x="274639" y="295274"/>
            <a:ext cx="12161836" cy="917575"/>
          </a:xfrm>
        </p:spPr>
        <p:txBody>
          <a:bodyPr/>
          <a:lstStyle/>
          <a:p>
            <a:r>
              <a:rPr lang="en-US" sz="3600" b="1" dirty="0"/>
              <a:t>XAML Builds – TFS &amp;</a:t>
            </a:r>
            <a:r>
              <a:rPr lang="en-US" sz="3600" b="1" dirty="0">
                <a:solidFill>
                  <a:schemeClr val="tx1"/>
                </a:solidFill>
              </a:rPr>
              <a:t> </a:t>
            </a:r>
            <a:r>
              <a:rPr lang="en-US" sz="3600" spc="-30" dirty="0">
                <a:solidFill>
                  <a:schemeClr val="tx1"/>
                </a:solidFill>
                <a:ea typeface="Segoe UI" pitchFamily="34" charset="0"/>
              </a:rPr>
              <a:t>VS Team Services</a:t>
            </a:r>
            <a:r>
              <a:rPr lang="en-US" sz="3600" b="1" dirty="0"/>
              <a:t> Hosted Build Controller</a:t>
            </a:r>
            <a:br>
              <a:rPr lang="en-US" sz="3600" b="1" dirty="0"/>
            </a:br>
            <a:endParaRPr lang="en-US" sz="3600" b="1" dirty="0"/>
          </a:p>
        </p:txBody>
      </p:sp>
    </p:spTree>
    <p:extLst>
      <p:ext uri="{BB962C8B-B14F-4D97-AF65-F5344CB8AC3E}">
        <p14:creationId xmlns:p14="http://schemas.microsoft.com/office/powerpoint/2010/main" val="29103372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92662"/>
          </a:xfrm>
        </p:spPr>
        <p:txBody>
          <a:bodyPr/>
          <a:lstStyle/>
          <a:p>
            <a:pPr marL="0" indent="0">
              <a:buNone/>
            </a:pPr>
            <a:r>
              <a:rPr lang="en-US" dirty="0"/>
              <a:t>.</a:t>
            </a:r>
          </a:p>
          <a:p>
            <a:pPr marL="0" indent="0">
              <a:buNone/>
            </a:pPr>
            <a:endParaRPr lang="en-US" dirty="0"/>
          </a:p>
        </p:txBody>
      </p:sp>
      <p:sp>
        <p:nvSpPr>
          <p:cNvPr id="3" name="Title 2"/>
          <p:cNvSpPr>
            <a:spLocks noGrp="1"/>
          </p:cNvSpPr>
          <p:nvPr>
            <p:ph type="title"/>
          </p:nvPr>
        </p:nvSpPr>
        <p:spPr/>
        <p:txBody>
          <a:bodyPr/>
          <a:lstStyle/>
          <a:p>
            <a:r>
              <a:rPr lang="en-US" sz="4400" spc="-30" dirty="0">
                <a:solidFill>
                  <a:schemeClr val="tx1"/>
                </a:solidFill>
                <a:ea typeface="Segoe UI" pitchFamily="34" charset="0"/>
              </a:rPr>
              <a:t>VS Team Services</a:t>
            </a:r>
            <a:r>
              <a:rPr lang="en-US" sz="4400" b="1" dirty="0"/>
              <a:t> </a:t>
            </a:r>
            <a:r>
              <a:rPr lang="en-US" b="1" dirty="0"/>
              <a:t>Hosted pool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77" y="1394165"/>
            <a:ext cx="11613138" cy="2847091"/>
          </a:xfrm>
          <a:prstGeom prst="rect">
            <a:avLst/>
          </a:prstGeom>
        </p:spPr>
      </p:pic>
      <p:sp>
        <p:nvSpPr>
          <p:cNvPr id="8" name="Rectangle 7"/>
          <p:cNvSpPr/>
          <p:nvPr/>
        </p:nvSpPr>
        <p:spPr>
          <a:xfrm>
            <a:off x="366141" y="4403737"/>
            <a:ext cx="10789802" cy="2523768"/>
          </a:xfrm>
          <a:prstGeom prst="rect">
            <a:avLst/>
          </a:prstGeom>
        </p:spPr>
        <p:txBody>
          <a:bodyPr wrap="square">
            <a:spAutoFit/>
          </a:bodyPr>
          <a:lstStyle/>
          <a:p>
            <a:r>
              <a:rPr lang="en-US" sz="3200" b="1" dirty="0"/>
              <a:t>Only use Hosted Pool if:</a:t>
            </a:r>
          </a:p>
          <a:p>
            <a:endParaRPr lang="en-US" dirty="0"/>
          </a:p>
          <a:p>
            <a:pPr marL="285750" indent="-285750">
              <a:buFont typeface="Arial" panose="020B0604020202020204" pitchFamily="34" charset="0"/>
              <a:buChar char="•"/>
            </a:pPr>
            <a:r>
              <a:rPr lang="en-US" dirty="0"/>
              <a:t>Not using </a:t>
            </a:r>
            <a:r>
              <a:rPr lang="en-US" b="1" dirty="0"/>
              <a:t>XAML builds</a:t>
            </a:r>
          </a:p>
          <a:p>
            <a:pPr marL="285750" indent="-285750">
              <a:buFont typeface="Arial" panose="020B0604020202020204" pitchFamily="34" charset="0"/>
              <a:buChar char="•"/>
            </a:pPr>
            <a:r>
              <a:rPr lang="en-US" dirty="0"/>
              <a:t>Depend on software that is not installed  on hosted build</a:t>
            </a:r>
          </a:p>
          <a:p>
            <a:pPr marL="285750" indent="-285750">
              <a:buFont typeface="Arial" panose="020B0604020202020204" pitchFamily="34" charset="0"/>
              <a:buChar char="•"/>
            </a:pPr>
            <a:r>
              <a:rPr lang="en-US" dirty="0"/>
              <a:t>Do not need to run more than one build at a time in your account</a:t>
            </a:r>
          </a:p>
          <a:p>
            <a:pPr marL="285750" indent="-285750">
              <a:buFont typeface="Arial" panose="020B0604020202020204" pitchFamily="34" charset="0"/>
              <a:buChar char="•"/>
            </a:pPr>
            <a:r>
              <a:rPr lang="en-US" dirty="0"/>
              <a:t>Do not need administrator privileges</a:t>
            </a:r>
          </a:p>
          <a:p>
            <a:pPr marL="285750" indent="-285750">
              <a:buFont typeface="Arial" panose="020B0604020202020204" pitchFamily="34" charset="0"/>
              <a:buChar char="•"/>
            </a:pPr>
            <a:r>
              <a:rPr lang="en-US" dirty="0"/>
              <a:t>Do not need to log on to the build server</a:t>
            </a:r>
          </a:p>
          <a:p>
            <a:pPr marL="285750" indent="-285750">
              <a:buFont typeface="Arial" panose="020B0604020202020204" pitchFamily="34" charset="0"/>
              <a:buChar char="•"/>
            </a:pPr>
            <a:r>
              <a:rPr lang="en-US" dirty="0"/>
              <a:t>Do not need to run your build service in interactive mode (not as a service</a:t>
            </a:r>
            <a:r>
              <a:rPr lang="en-US" b="1" dirty="0"/>
              <a:t>?</a:t>
            </a:r>
            <a:endParaRPr lang="en-US" dirty="0"/>
          </a:p>
        </p:txBody>
      </p:sp>
    </p:spTree>
    <p:extLst>
      <p:ext uri="{BB962C8B-B14F-4D97-AF65-F5344CB8AC3E}">
        <p14:creationId xmlns:p14="http://schemas.microsoft.com/office/powerpoint/2010/main" val="30299229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940279"/>
            <a:ext cx="11887200" cy="683264"/>
          </a:xfrm>
        </p:spPr>
        <p:txBody>
          <a:bodyPr/>
          <a:lstStyle/>
          <a:p>
            <a:r>
              <a:rPr lang="en-US" dirty="0" err="1"/>
              <a:t>Git</a:t>
            </a:r>
            <a:r>
              <a:rPr lang="en-US" dirty="0"/>
              <a:t>, CI Servers and Service Hooks</a:t>
            </a:r>
          </a:p>
        </p:txBody>
      </p:sp>
      <p:sp>
        <p:nvSpPr>
          <p:cNvPr id="3" name="Title 2"/>
          <p:cNvSpPr>
            <a:spLocks noGrp="1"/>
          </p:cNvSpPr>
          <p:nvPr>
            <p:ph type="title"/>
          </p:nvPr>
        </p:nvSpPr>
        <p:spPr/>
        <p:txBody>
          <a:bodyPr/>
          <a:lstStyle/>
          <a:p>
            <a:r>
              <a:rPr lang="en-US" sz="3600" spc="-30" dirty="0">
                <a:solidFill>
                  <a:schemeClr val="tx1"/>
                </a:solidFill>
                <a:ea typeface="Segoe UI" pitchFamily="34" charset="0"/>
              </a:rPr>
              <a:t>VS Team Services</a:t>
            </a:r>
            <a:r>
              <a:rPr lang="en-US" sz="3600" dirty="0"/>
              <a:t> - Cross-Platform Build Tenants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0" y="1668482"/>
            <a:ext cx="5239481" cy="25054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0949" y="2105463"/>
            <a:ext cx="4474368" cy="4506909"/>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920604" y="4358917"/>
            <a:ext cx="5239481" cy="2377414"/>
          </a:xfrm>
          <a:prstGeom prst="rect">
            <a:avLst/>
          </a:prstGeom>
        </p:spPr>
      </p:pic>
    </p:spTree>
    <p:extLst>
      <p:ext uri="{BB962C8B-B14F-4D97-AF65-F5344CB8AC3E}">
        <p14:creationId xmlns:p14="http://schemas.microsoft.com/office/powerpoint/2010/main" val="24728547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81862"/>
          </a:xfrm>
        </p:spPr>
        <p:txBody>
          <a:bodyPr/>
          <a:lstStyle/>
          <a:p>
            <a:pPr marL="0" indent="0">
              <a:buNone/>
            </a:pPr>
            <a:r>
              <a:rPr lang="en-US" dirty="0"/>
              <a:t>You can build your Java projects in the cloud with Ant, </a:t>
            </a:r>
            <a:r>
              <a:rPr lang="en-US" dirty="0" err="1"/>
              <a:t>Gradle</a:t>
            </a:r>
            <a:r>
              <a:rPr lang="en-US" dirty="0"/>
              <a:t>, or Maven and </a:t>
            </a:r>
            <a:r>
              <a:rPr lang="en-US" spc="-30" dirty="0">
                <a:solidFill>
                  <a:schemeClr val="tx1"/>
                </a:solidFill>
                <a:ea typeface="Segoe UI" pitchFamily="34" charset="0"/>
                <a:cs typeface="Segoe UI" pitchFamily="34" charset="0"/>
              </a:rPr>
              <a:t>VS Team Services</a:t>
            </a:r>
            <a:r>
              <a:rPr lang="en-US" dirty="0"/>
              <a:t>.</a:t>
            </a:r>
          </a:p>
        </p:txBody>
      </p:sp>
      <p:sp>
        <p:nvSpPr>
          <p:cNvPr id="3" name="Title 2"/>
          <p:cNvSpPr>
            <a:spLocks noGrp="1"/>
          </p:cNvSpPr>
          <p:nvPr>
            <p:ph type="title"/>
          </p:nvPr>
        </p:nvSpPr>
        <p:spPr/>
        <p:txBody>
          <a:bodyPr/>
          <a:lstStyle/>
          <a:p>
            <a:r>
              <a:rPr lang="en-US" dirty="0"/>
              <a:t>Cross Platform Builds with Eclipse</a:t>
            </a:r>
          </a:p>
        </p:txBody>
      </p:sp>
      <p:sp>
        <p:nvSpPr>
          <p:cNvPr id="5" name="Rectangle 1"/>
          <p:cNvSpPr>
            <a:spLocks noChangeArrowheads="1"/>
          </p:cNvSpPr>
          <p:nvPr/>
        </p:nvSpPr>
        <p:spPr bwMode="auto">
          <a:xfrm>
            <a:off x="288152" y="2631471"/>
            <a:ext cx="337858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From the team explorer in Eclipse, open the builds page.</a:t>
            </a: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  </a:t>
            </a:r>
            <a:endParaRPr kumimoji="0" lang="en-US" altLang="en-US" sz="19200" b="0" i="0" u="none" strike="noStrike" cap="none" normalizeH="0" baseline="0" dirty="0">
              <a:ln>
                <a:noFill/>
              </a:ln>
              <a:solidFill>
                <a:schemeClr val="tx1"/>
              </a:solidFill>
              <a:effectLst/>
              <a:latin typeface="Arial" panose="020B0604020202020204" pitchFamily="34" charset="0"/>
            </a:endParaRPr>
          </a:p>
        </p:txBody>
      </p:sp>
      <p:pic>
        <p:nvPicPr>
          <p:cNvPr id="1026" name="Picture 2" descr="Builds in the Team Explorer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68" y="3416301"/>
            <a:ext cx="3143250"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3627679" y="2631471"/>
            <a:ext cx="29260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Create a build definition.</a:t>
            </a: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  </a:t>
            </a:r>
            <a:endParaRPr kumimoji="0" lang="en-US" altLang="en-US" sz="20400" b="0" i="0" u="none" strike="noStrike" cap="none" normalizeH="0" baseline="0" dirty="0">
              <a:ln>
                <a:noFill/>
              </a:ln>
              <a:solidFill>
                <a:schemeClr val="tx1"/>
              </a:solidFill>
              <a:effectLst/>
              <a:latin typeface="Arial" panose="020B0604020202020204" pitchFamily="34" charset="0"/>
            </a:endParaRPr>
          </a:p>
        </p:txBody>
      </p:sp>
      <p:pic>
        <p:nvPicPr>
          <p:cNvPr id="1028" name="Picture 4" descr="New Definition link in the team explorer builds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679" y="3079749"/>
            <a:ext cx="3143250" cy="32480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6949399" y="2085418"/>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Choose Start with an empty build definition.</a:t>
            </a: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  </a:t>
            </a:r>
            <a:endParaRPr kumimoji="0" lang="en-US" altLang="en-US" sz="28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Empty build definition template"/>
          <p:cNvPicPr>
            <a:picLocks noChangeAspect="1" noChangeArrowheads="1"/>
          </p:cNvPicPr>
          <p:nvPr/>
        </p:nvPicPr>
        <p:blipFill rotWithShape="1">
          <a:blip r:embed="rId5">
            <a:extLst>
              <a:ext uri="{28A0092B-C50C-407E-A947-70E740481C1C}">
                <a14:useLocalDpi xmlns:a14="http://schemas.microsoft.com/office/drawing/2010/main" val="0"/>
              </a:ext>
            </a:extLst>
          </a:blip>
          <a:srcRect r="13483"/>
          <a:stretch/>
        </p:blipFill>
        <p:spPr bwMode="auto">
          <a:xfrm>
            <a:off x="6952935" y="2465611"/>
            <a:ext cx="5287012" cy="421715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7864139" y="2085417"/>
            <a:ext cx="3748999" cy="1329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4568" y="6568998"/>
            <a:ext cx="11276061" cy="369332"/>
          </a:xfrm>
          <a:prstGeom prst="rect">
            <a:avLst/>
          </a:prstGeom>
        </p:spPr>
        <p:txBody>
          <a:bodyPr wrap="square">
            <a:spAutoFit/>
          </a:bodyPr>
          <a:lstStyle/>
          <a:p>
            <a:r>
              <a:rPr lang="en-US"/>
              <a:t>https://www.visualstudio.com/en-us/get-started/build/build-your-app-eclipse</a:t>
            </a:r>
          </a:p>
        </p:txBody>
      </p:sp>
    </p:spTree>
    <p:extLst>
      <p:ext uri="{BB962C8B-B14F-4D97-AF65-F5344CB8AC3E}">
        <p14:creationId xmlns:p14="http://schemas.microsoft.com/office/powerpoint/2010/main" val="1191853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29251" y="1668482"/>
            <a:ext cx="11887200" cy="4296561"/>
          </a:xfrm>
        </p:spPr>
        <p:txBody>
          <a:bodyPr/>
          <a:lstStyle/>
          <a:p>
            <a:pPr marL="571500" indent="-571500">
              <a:buFont typeface="Arial" panose="020B0604020202020204" pitchFamily="34" charset="0"/>
              <a:buChar char="•"/>
            </a:pPr>
            <a:r>
              <a:rPr lang="en-US" sz="3600" dirty="0">
                <a:cs typeface="Segoe UI Light" panose="020B0502040204020203" pitchFamily="34" charset="0"/>
              </a:rPr>
              <a:t>Introduce DevOps as a practice for developing cloud applications</a:t>
            </a:r>
          </a:p>
          <a:p>
            <a:pPr marL="571500" indent="-571500">
              <a:buFont typeface="Arial" panose="020B0604020202020204" pitchFamily="34" charset="0"/>
              <a:buChar char="•"/>
            </a:pPr>
            <a:r>
              <a:rPr lang="en-US" sz="3600" dirty="0">
                <a:cs typeface="Segoe UI Light" panose="020B0502040204020203" pitchFamily="34" charset="0"/>
              </a:rPr>
              <a:t>How VSTS helps in this regards</a:t>
            </a:r>
          </a:p>
          <a:p>
            <a:pPr marL="571500" indent="-571500">
              <a:buFont typeface="Arial" panose="020B0604020202020204" pitchFamily="34" charset="0"/>
              <a:buChar char="•"/>
            </a:pPr>
            <a:r>
              <a:rPr lang="en-US" sz="3600" dirty="0">
                <a:cs typeface="Segoe UI Light" panose="020B0502040204020203" pitchFamily="34" charset="0"/>
              </a:rPr>
              <a:t>Not a deep dive into specific Open Source DevOps tools</a:t>
            </a:r>
          </a:p>
          <a:p>
            <a:endParaRPr lang="en-US" dirty="0">
              <a:cs typeface="Segoe UI Light" panose="020B0502040204020203" pitchFamily="34" charset="0"/>
            </a:endParaRPr>
          </a:p>
          <a:p>
            <a:r>
              <a:rPr lang="en-US" sz="3200" dirty="0">
                <a:solidFill>
                  <a:schemeClr val="accent1">
                    <a:lumMod val="75000"/>
                    <a:lumOff val="25000"/>
                  </a:schemeClr>
                </a:solidFill>
                <a:cs typeface="Segoe UI Light" panose="020B0502040204020203" pitchFamily="34" charset="0"/>
              </a:rPr>
              <a:t>Visual Studio Online is now Visual Studio Team Services (VSTS)</a:t>
            </a:r>
          </a:p>
          <a:p>
            <a:r>
              <a:rPr lang="en-US" dirty="0"/>
              <a:t> </a:t>
            </a:r>
          </a:p>
        </p:txBody>
      </p:sp>
      <p:sp>
        <p:nvSpPr>
          <p:cNvPr id="2" name="Title 1"/>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38692662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 Platform Builds with Eclipse</a:t>
            </a:r>
          </a:p>
        </p:txBody>
      </p:sp>
      <p:sp>
        <p:nvSpPr>
          <p:cNvPr id="4" name="Rectangle 1"/>
          <p:cNvSpPr>
            <a:spLocks noChangeArrowheads="1"/>
          </p:cNvSpPr>
          <p:nvPr/>
        </p:nvSpPr>
        <p:spPr bwMode="auto">
          <a:xfrm>
            <a:off x="361596" y="1120627"/>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If your project builds with Maven, add the Maven build step. Otherwise add the build step your team uses.</a:t>
            </a: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  </a:t>
            </a:r>
            <a:endParaRPr kumimoji="0" lang="en-US" altLang="en-US" sz="18100" b="0" i="0" u="none" strike="noStrike" cap="none" normalizeH="0" baseline="0" dirty="0">
              <a:ln>
                <a:noFill/>
              </a:ln>
              <a:solidFill>
                <a:schemeClr val="tx1"/>
              </a:solidFill>
              <a:effectLst/>
              <a:latin typeface="Arial" panose="020B0604020202020204" pitchFamily="34" charset="0"/>
            </a:endParaRPr>
          </a:p>
        </p:txBody>
      </p:sp>
      <p:pic>
        <p:nvPicPr>
          <p:cNvPr id="2050" name="Picture 2" descr="Add build step"/>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29498" y="1740047"/>
            <a:ext cx="2496935" cy="1583201"/>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Add Maven build ste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0767" y="1740047"/>
            <a:ext cx="4580134" cy="4213723"/>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Completed buil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5235" y="3304409"/>
            <a:ext cx="4364313" cy="3005142"/>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1095" name="HTMLHidden5" r:id="rId2" imgW="914400" imgH="228600"/>
        </mc:Choice>
        <mc:Fallback>
          <p:control name="HTMLHidden5" r:id="rId2" imgW="914400" imgH="228600">
            <p:pic>
              <p:nvPicPr>
                <p:cNvPr id="12" name="HTMLHidden5"/>
                <p:cNvPicPr preferRelativeResize="0">
                  <a:picLocks noChangeArrowheads="1" noChangeShapeType="1"/>
                </p:cNvPicPr>
                <p:nvPr/>
              </p:nvPicPr>
              <p:blipFill>
                <a:blip r:embed="rId9"/>
                <a:srcRect/>
                <a:stretch>
                  <a:fillRect/>
                </a:stretch>
              </p:blipFill>
              <p:spPr bwMode="auto">
                <a:xfrm>
                  <a:off x="1526588" y="1430337"/>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96" name="HTMLHidden6" r:id="rId3" imgW="914400" imgH="228600"/>
        </mc:Choice>
        <mc:Fallback>
          <p:control name="HTMLHidden6" r:id="rId3" imgW="914400" imgH="228600">
            <p:pic>
              <p:nvPicPr>
                <p:cNvPr id="13" name="HTMLHidden6"/>
                <p:cNvPicPr preferRelativeResize="0">
                  <a:picLocks noChangeArrowheads="1" noChangeShapeType="1"/>
                </p:cNvPicPr>
                <p:nvPr/>
              </p:nvPicPr>
              <p:blipFill>
                <a:blip r:embed="rId9"/>
                <a:srcRect/>
                <a:stretch>
                  <a:fillRect/>
                </a:stretch>
              </p:blipFill>
              <p:spPr bwMode="auto">
                <a:xfrm>
                  <a:off x="1526588" y="1430337"/>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23877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Demo </a:t>
            </a:r>
            <a:r>
              <a:rPr lang="en-US"/>
              <a:t>- Build</a:t>
            </a:r>
            <a:endParaRPr lang="en-US" sz="4000" dirty="0"/>
          </a:p>
        </p:txBody>
      </p:sp>
    </p:spTree>
    <p:extLst>
      <p:ext uri="{BB962C8B-B14F-4D97-AF65-F5344CB8AC3E}">
        <p14:creationId xmlns:p14="http://schemas.microsoft.com/office/powerpoint/2010/main" val="19848019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Application Testing</a:t>
            </a:r>
          </a:p>
        </p:txBody>
      </p:sp>
    </p:spTree>
    <p:extLst>
      <p:ext uri="{BB962C8B-B14F-4D97-AF65-F5344CB8AC3E}">
        <p14:creationId xmlns:p14="http://schemas.microsoft.com/office/powerpoint/2010/main" val="20720734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16200000" flipV="1">
            <a:off x="5340757" y="4331690"/>
            <a:ext cx="4716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rot="10800000">
            <a:off x="7442459" y="64455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4308" y="-2353422"/>
            <a:ext cx="4449971" cy="4450143"/>
          </a:xfrm>
          <a:prstGeom prst="rect">
            <a:avLst/>
          </a:prstGeom>
        </p:spPr>
      </p:pic>
      <p:sp>
        <p:nvSpPr>
          <p:cNvPr id="36" name="Freeform 9"/>
          <p:cNvSpPr>
            <a:spLocks/>
          </p:cNvSpPr>
          <p:nvPr/>
        </p:nvSpPr>
        <p:spPr bwMode="auto">
          <a:xfrm>
            <a:off x="5364189" y="-128723"/>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Rectangle 43"/>
          <p:cNvSpPr/>
          <p:nvPr/>
        </p:nvSpPr>
        <p:spPr bwMode="auto">
          <a:xfrm rot="5400000" flipV="1">
            <a:off x="7533043" y="6256693"/>
            <a:ext cx="330373" cy="7214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5400000" flipV="1">
            <a:off x="7494942" y="5539143"/>
            <a:ext cx="406574" cy="72148"/>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rot="5400000" flipV="1">
            <a:off x="7501291" y="4777141"/>
            <a:ext cx="393875" cy="72149"/>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5400000" flipV="1">
            <a:off x="7491765" y="4018316"/>
            <a:ext cx="412926" cy="7215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flipV="1">
            <a:off x="7494938" y="3265839"/>
            <a:ext cx="406577" cy="72151"/>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flipV="1">
            <a:off x="7482238" y="2503839"/>
            <a:ext cx="431978" cy="721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517716" y="2734211"/>
            <a:ext cx="2367248" cy="365757"/>
            <a:chOff x="7474852" y="2819939"/>
            <a:chExt cx="2367248" cy="365757"/>
          </a:xfrm>
        </p:grpSpPr>
        <p:cxnSp>
          <p:nvCxnSpPr>
            <p:cNvPr id="24" name="Straight Connector 23"/>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n-US" sz="1600" kern="0" dirty="0">
                  <a:solidFill>
                    <a:srgbClr val="C82424"/>
                  </a:solidFill>
                  <a:cs typeface="Arial" pitchFamily="34" charset="0"/>
                </a:rPr>
                <a:t>Write Code</a:t>
              </a:r>
            </a:p>
          </p:txBody>
        </p:sp>
        <p:sp>
          <p:nvSpPr>
            <p:cNvPr id="26" name="Oval 25"/>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5645010" y="3493437"/>
            <a:ext cx="2238463" cy="365757"/>
            <a:chOff x="5602146" y="3575467"/>
            <a:chExt cx="2238463" cy="365757"/>
          </a:xfrm>
        </p:grpSpPr>
        <p:cxnSp>
          <p:nvCxnSpPr>
            <p:cNvPr id="27" name="Straight Connector 26"/>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n-US" sz="1600" kern="0" dirty="0">
                  <a:solidFill>
                    <a:srgbClr val="C82424"/>
                  </a:solidFill>
                  <a:cs typeface="Arial" pitchFamily="34" charset="0"/>
                </a:rPr>
                <a:t>Unit Testing</a:t>
              </a:r>
            </a:p>
          </p:txBody>
        </p:sp>
      </p:grpSp>
      <p:sp>
        <p:nvSpPr>
          <p:cNvPr id="30" name="Oval 29"/>
          <p:cNvSpPr/>
          <p:nvPr/>
        </p:nvSpPr>
        <p:spPr bwMode="auto">
          <a:xfrm>
            <a:off x="7526152" y="1955800"/>
            <a:ext cx="355600" cy="355600"/>
          </a:xfrm>
          <a:prstGeom prst="ellipse">
            <a:avLst/>
          </a:prstGeom>
          <a:solidFill>
            <a:srgbClr val="BA141A"/>
          </a:solidFill>
          <a:ln w="762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2</a:t>
            </a:r>
          </a:p>
        </p:txBody>
      </p:sp>
      <p:grpSp>
        <p:nvGrpSpPr>
          <p:cNvPr id="8" name="Group 7"/>
          <p:cNvGrpSpPr/>
          <p:nvPr/>
        </p:nvGrpSpPr>
        <p:grpSpPr>
          <a:xfrm>
            <a:off x="6246894" y="5011889"/>
            <a:ext cx="1636579" cy="365757"/>
            <a:chOff x="6204030" y="5095127"/>
            <a:chExt cx="1636579" cy="365757"/>
          </a:xfrm>
        </p:grpSpPr>
        <p:cxnSp>
          <p:nvCxnSpPr>
            <p:cNvPr id="31" name="Straight Connector 30"/>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6204030" y="5116005"/>
              <a:ext cx="501507" cy="324000"/>
            </a:xfrm>
            <a:prstGeom prst="rect">
              <a:avLst/>
            </a:prstGeom>
            <a:noFill/>
          </p:spPr>
          <p:txBody>
            <a:bodyPr wrap="square" lIns="0" tIns="0" rIns="0" bIns="0" rtlCol="0" anchor="ctr" anchorCtr="0">
              <a:spAutoFit/>
            </a:bodyPr>
            <a:lstStyle/>
            <a:p>
              <a:pPr algn="r">
                <a:defRPr/>
              </a:pPr>
              <a:r>
                <a:rPr lang="en-US" sz="1600" kern="0" dirty="0">
                  <a:solidFill>
                    <a:srgbClr val="C82424"/>
                  </a:solidFill>
                  <a:cs typeface="Arial" pitchFamily="34" charset="0"/>
                </a:rPr>
                <a:t>Build</a:t>
              </a:r>
            </a:p>
          </p:txBody>
        </p:sp>
      </p:grpSp>
      <p:grpSp>
        <p:nvGrpSpPr>
          <p:cNvPr id="6" name="Group 5"/>
          <p:cNvGrpSpPr/>
          <p:nvPr/>
        </p:nvGrpSpPr>
        <p:grpSpPr>
          <a:xfrm>
            <a:off x="7517716" y="4252663"/>
            <a:ext cx="2803468" cy="365757"/>
            <a:chOff x="7474852" y="4332280"/>
            <a:chExt cx="2803468" cy="365757"/>
          </a:xfrm>
        </p:grpSpPr>
        <p:cxnSp>
          <p:nvCxnSpPr>
            <p:cNvPr id="16" name="Straight Connector 15"/>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n-US" sz="1600" kern="0" dirty="0">
                  <a:solidFill>
                    <a:srgbClr val="C82424"/>
                  </a:solidFill>
                  <a:cs typeface="Arial" pitchFamily="34" charset="0"/>
                </a:rPr>
                <a:t>Version Control</a:t>
              </a:r>
            </a:p>
          </p:txBody>
        </p:sp>
        <p:sp>
          <p:nvSpPr>
            <p:cNvPr id="18" name="Oval 17"/>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7517716" y="5771113"/>
            <a:ext cx="3034961" cy="365757"/>
            <a:chOff x="7474852" y="5856841"/>
            <a:chExt cx="3034961" cy="365757"/>
          </a:xfrm>
        </p:grpSpPr>
        <p:cxnSp>
          <p:nvCxnSpPr>
            <p:cNvPr id="19" name="Straight Connector 18"/>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04281" y="5877719"/>
              <a:ext cx="1705532" cy="324000"/>
            </a:xfrm>
            <a:prstGeom prst="rect">
              <a:avLst/>
            </a:prstGeom>
            <a:noFill/>
          </p:spPr>
          <p:txBody>
            <a:bodyPr wrap="square" lIns="0" tIns="0" rIns="0" bIns="0" rtlCol="0" anchor="ctr" anchorCtr="0">
              <a:noAutofit/>
            </a:bodyPr>
            <a:lstStyle/>
            <a:p>
              <a:pPr>
                <a:defRPr/>
              </a:pPr>
              <a:r>
                <a:rPr lang="en-US" sz="1600" kern="0" dirty="0">
                  <a:solidFill>
                    <a:srgbClr val="C82424"/>
                  </a:solidFill>
                  <a:cs typeface="Arial" pitchFamily="34" charset="0"/>
                </a:rPr>
                <a:t>Build Verification</a:t>
              </a:r>
            </a:p>
          </p:txBody>
        </p:sp>
        <p:sp>
          <p:nvSpPr>
            <p:cNvPr id="22" name="Oval 21"/>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6251966" y="6380826"/>
            <a:ext cx="1157689" cy="461665"/>
          </a:xfrm>
          <a:prstGeom prst="rect">
            <a:avLst/>
          </a:prstGeom>
        </p:spPr>
        <p:txBody>
          <a:bodyPr wrap="none">
            <a:spAutoFit/>
          </a:bodyPr>
          <a:lstStyle/>
          <a:p>
            <a:r>
              <a:rPr lang="en-US" sz="2400" kern="0" dirty="0">
                <a:solidFill>
                  <a:srgbClr val="3D85CD"/>
                </a:solidFill>
                <a:latin typeface="Segoe UI Light"/>
                <a:cs typeface="Arial" pitchFamily="34" charset="0"/>
              </a:rPr>
              <a:t>Release</a:t>
            </a:r>
            <a:endParaRPr lang="en-US" dirty="0">
              <a:solidFill>
                <a:srgbClr val="3D85CD"/>
              </a:solidFill>
            </a:endParaRPr>
          </a:p>
        </p:txBody>
      </p:sp>
      <p:sp>
        <p:nvSpPr>
          <p:cNvPr id="46" name="TextBox 45"/>
          <p:cNvSpPr txBox="1"/>
          <p:nvPr/>
        </p:nvSpPr>
        <p:spPr>
          <a:xfrm>
            <a:off x="1072465" y="1474093"/>
            <a:ext cx="4988609" cy="830997"/>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Once the iteration starts, developers turn great ideas into features …</a:t>
            </a:r>
          </a:p>
        </p:txBody>
      </p:sp>
      <p:sp>
        <p:nvSpPr>
          <p:cNvPr id="47" name="Title 18"/>
          <p:cNvSpPr txBox="1">
            <a:spLocks/>
          </p:cNvSpPr>
          <p:nvPr/>
        </p:nvSpPr>
        <p:spPr>
          <a:xfrm>
            <a:off x="972820" y="728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C92424"/>
                </a:solidFill>
              </a:rPr>
              <a:t>Develop</a:t>
            </a:r>
            <a:r>
              <a:rPr spc="-210">
                <a:solidFill>
                  <a:srgbClr val="C92424"/>
                </a:solidFill>
              </a:rPr>
              <a:t> + </a:t>
            </a:r>
            <a:r>
              <a:rPr>
                <a:solidFill>
                  <a:srgbClr val="C92424"/>
                </a:solidFill>
              </a:rPr>
              <a:t>Test</a:t>
            </a:r>
            <a:endParaRPr>
              <a:solidFill>
                <a:srgbClr val="AC2A90"/>
              </a:solidFill>
            </a:endParaRPr>
          </a:p>
        </p:txBody>
      </p:sp>
      <p:sp>
        <p:nvSpPr>
          <p:cNvPr id="37" name="Isosceles Triangle 36"/>
          <p:cNvSpPr/>
          <p:nvPr/>
        </p:nvSpPr>
        <p:spPr bwMode="auto">
          <a:xfrm rot="10800000">
            <a:off x="7445627" y="6435983"/>
            <a:ext cx="510159" cy="439792"/>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 y="622300"/>
            <a:ext cx="1458250" cy="1295400"/>
          </a:xfrm>
          <a:prstGeom prst="rect">
            <a:avLst/>
          </a:prstGeom>
        </p:spPr>
      </p:pic>
    </p:spTree>
    <p:extLst>
      <p:ext uri="{BB962C8B-B14F-4D97-AF65-F5344CB8AC3E}">
        <p14:creationId xmlns:p14="http://schemas.microsoft.com/office/powerpoint/2010/main" val="333205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3" grpId="0" animBg="1"/>
      <p:bldP spid="42" grpId="0" animBg="1"/>
      <p:bldP spid="41" grpId="0" animBg="1"/>
      <p:bldP spid="40" grpId="0" animBg="1"/>
      <p:bldP spid="39" grpId="0" animBg="1"/>
      <p:bldP spid="30" grpId="0" animBg="1"/>
      <p:bldP spid="4"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Tools</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3812501790"/>
              </p:ext>
            </p:extLst>
          </p:nvPr>
        </p:nvGraphicFramePr>
        <p:xfrm>
          <a:off x="-731126" y="936970"/>
          <a:ext cx="13075776" cy="5874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577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7595" y="87701"/>
            <a:ext cx="11370961" cy="776911"/>
          </a:xfrm>
        </p:spPr>
        <p:txBody>
          <a:bodyPr/>
          <a:lstStyle/>
          <a:p>
            <a:r>
              <a:rPr lang="en-US" altLang="zh-CN" dirty="0"/>
              <a:t>Application</a:t>
            </a:r>
            <a:r>
              <a:rPr lang="en-US" dirty="0"/>
              <a:t> testing with Visual Studio</a:t>
            </a:r>
          </a:p>
        </p:txBody>
      </p:sp>
      <p:sp>
        <p:nvSpPr>
          <p:cNvPr id="5" name="Rectangle 4"/>
          <p:cNvSpPr/>
          <p:nvPr/>
        </p:nvSpPr>
        <p:spPr bwMode="auto">
          <a:xfrm>
            <a:off x="227594" y="3978322"/>
            <a:ext cx="11926018" cy="13338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r>
              <a:rPr lang="en-US" sz="1836" b="1" spc="-51" dirty="0">
                <a:gradFill>
                  <a:gsLst>
                    <a:gs pos="0">
                      <a:srgbClr val="FFFFFF"/>
                    </a:gs>
                    <a:gs pos="100000">
                      <a:srgbClr val="FFFFFF"/>
                    </a:gs>
                  </a:gsLst>
                  <a:lin ang="5400000" scaled="0"/>
                </a:gradFill>
              </a:rPr>
              <a:t>Team Foundation Server/VS Online</a:t>
            </a:r>
          </a:p>
        </p:txBody>
      </p:sp>
      <p:sp>
        <p:nvSpPr>
          <p:cNvPr id="38" name="Rectangle 37"/>
          <p:cNvSpPr/>
          <p:nvPr/>
        </p:nvSpPr>
        <p:spPr bwMode="auto">
          <a:xfrm>
            <a:off x="6206645" y="1078616"/>
            <a:ext cx="5958817" cy="13094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632" b="1" spc="-51" dirty="0">
                <a:gradFill>
                  <a:gsLst>
                    <a:gs pos="0">
                      <a:srgbClr val="FFFFFF"/>
                    </a:gs>
                    <a:gs pos="100000">
                      <a:srgbClr val="FFFFFF"/>
                    </a:gs>
                  </a:gsLst>
                  <a:lin ang="5400000" scaled="0"/>
                </a:gradFill>
              </a:rPr>
              <a:t>Visual Studio IDE</a:t>
            </a: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p:txBody>
      </p:sp>
      <p:sp>
        <p:nvSpPr>
          <p:cNvPr id="39" name="Rectangle 38"/>
          <p:cNvSpPr/>
          <p:nvPr/>
        </p:nvSpPr>
        <p:spPr bwMode="auto">
          <a:xfrm>
            <a:off x="239444" y="1078616"/>
            <a:ext cx="5795283" cy="13094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r>
              <a:rPr lang="en-US" sz="1632" b="1" spc="-51" dirty="0">
                <a:gradFill>
                  <a:gsLst>
                    <a:gs pos="0">
                      <a:srgbClr val="FFFFFF"/>
                    </a:gs>
                    <a:gs pos="100000">
                      <a:srgbClr val="FFFFFF"/>
                    </a:gs>
                  </a:gsLst>
                  <a:lin ang="5400000" scaled="0"/>
                </a:gradFill>
              </a:rPr>
              <a:t>Microsoft </a:t>
            </a:r>
            <a:r>
              <a:rPr lang="en-US" sz="1632" b="1" spc="-51">
                <a:gradFill>
                  <a:gsLst>
                    <a:gs pos="0">
                      <a:srgbClr val="FFFFFF"/>
                    </a:gs>
                    <a:gs pos="100000">
                      <a:srgbClr val="FFFFFF"/>
                    </a:gs>
                  </a:gsLst>
                  <a:lin ang="5400000" scaled="0"/>
                </a:gradFill>
              </a:rPr>
              <a:t>Test Manager</a:t>
            </a: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p:txBody>
      </p:sp>
      <p:sp>
        <p:nvSpPr>
          <p:cNvPr id="41" name="Rectangle 40"/>
          <p:cNvSpPr/>
          <p:nvPr/>
        </p:nvSpPr>
        <p:spPr bwMode="auto">
          <a:xfrm>
            <a:off x="7594181" y="1556033"/>
            <a:ext cx="918070"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Unit testing</a:t>
            </a:r>
          </a:p>
        </p:txBody>
      </p:sp>
      <p:sp>
        <p:nvSpPr>
          <p:cNvPr id="42" name="Rectangle 41"/>
          <p:cNvSpPr/>
          <p:nvPr/>
        </p:nvSpPr>
        <p:spPr bwMode="auto">
          <a:xfrm>
            <a:off x="8654475" y="1556033"/>
            <a:ext cx="1108387"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UI automation testing</a:t>
            </a:r>
          </a:p>
        </p:txBody>
      </p:sp>
      <p:sp>
        <p:nvSpPr>
          <p:cNvPr id="43" name="Rectangle 42"/>
          <p:cNvSpPr/>
          <p:nvPr/>
        </p:nvSpPr>
        <p:spPr bwMode="auto">
          <a:xfrm>
            <a:off x="9905084" y="1556033"/>
            <a:ext cx="985924"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Performance testing</a:t>
            </a:r>
          </a:p>
        </p:txBody>
      </p:sp>
      <p:sp>
        <p:nvSpPr>
          <p:cNvPr id="44" name="Rectangle 43"/>
          <p:cNvSpPr/>
          <p:nvPr/>
        </p:nvSpPr>
        <p:spPr bwMode="auto">
          <a:xfrm>
            <a:off x="11033233" y="1556033"/>
            <a:ext cx="960313"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Load testing</a:t>
            </a:r>
          </a:p>
        </p:txBody>
      </p:sp>
      <p:sp>
        <p:nvSpPr>
          <p:cNvPr id="45" name="Rectangle 44"/>
          <p:cNvSpPr/>
          <p:nvPr/>
        </p:nvSpPr>
        <p:spPr bwMode="auto">
          <a:xfrm>
            <a:off x="6390304" y="1556033"/>
            <a:ext cx="1061654"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Code quality analysis</a:t>
            </a:r>
          </a:p>
        </p:txBody>
      </p:sp>
      <p:sp>
        <p:nvSpPr>
          <p:cNvPr id="46" name="Rectangle 45"/>
          <p:cNvSpPr/>
          <p:nvPr/>
        </p:nvSpPr>
        <p:spPr bwMode="auto">
          <a:xfrm>
            <a:off x="356644" y="1556033"/>
            <a:ext cx="1239831"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Test planning and management</a:t>
            </a:r>
          </a:p>
        </p:txBody>
      </p:sp>
      <p:sp>
        <p:nvSpPr>
          <p:cNvPr id="47" name="Rectangle 46"/>
          <p:cNvSpPr/>
          <p:nvPr/>
        </p:nvSpPr>
        <p:spPr bwMode="auto">
          <a:xfrm>
            <a:off x="1738698" y="1556033"/>
            <a:ext cx="1040972"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Test case management</a:t>
            </a:r>
          </a:p>
        </p:txBody>
      </p:sp>
      <p:sp>
        <p:nvSpPr>
          <p:cNvPr id="48" name="Rectangle 47"/>
          <p:cNvSpPr/>
          <p:nvPr/>
        </p:nvSpPr>
        <p:spPr bwMode="auto">
          <a:xfrm>
            <a:off x="2921891" y="1556033"/>
            <a:ext cx="923149"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Lab  manager</a:t>
            </a:r>
          </a:p>
        </p:txBody>
      </p:sp>
      <p:sp>
        <p:nvSpPr>
          <p:cNvPr id="49" name="Rectangle 48"/>
          <p:cNvSpPr/>
          <p:nvPr/>
        </p:nvSpPr>
        <p:spPr bwMode="auto">
          <a:xfrm>
            <a:off x="4016959" y="1556033"/>
            <a:ext cx="788946"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Manual testing</a:t>
            </a:r>
          </a:p>
        </p:txBody>
      </p:sp>
      <p:sp>
        <p:nvSpPr>
          <p:cNvPr id="50" name="Rectangle 49"/>
          <p:cNvSpPr/>
          <p:nvPr/>
        </p:nvSpPr>
        <p:spPr bwMode="auto">
          <a:xfrm>
            <a:off x="4977822" y="1556033"/>
            <a:ext cx="923183"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Exploratory testing</a:t>
            </a:r>
          </a:p>
        </p:txBody>
      </p:sp>
      <p:sp>
        <p:nvSpPr>
          <p:cNvPr id="51" name="Rectangle 50"/>
          <p:cNvSpPr/>
          <p:nvPr/>
        </p:nvSpPr>
        <p:spPr bwMode="auto">
          <a:xfrm>
            <a:off x="5149465" y="2501702"/>
            <a:ext cx="1949990" cy="9492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632" b="1"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r>
              <a:rPr lang="en-US" sz="1632" b="1" spc="-51" dirty="0">
                <a:gradFill>
                  <a:gsLst>
                    <a:gs pos="0">
                      <a:srgbClr val="FFFFFF"/>
                    </a:gs>
                    <a:gs pos="100000">
                      <a:srgbClr val="FFFFFF"/>
                    </a:gs>
                  </a:gsLst>
                  <a:lin ang="5400000" scaled="0"/>
                </a:gradFill>
              </a:rPr>
              <a:t>Microsoft Feedback Client</a:t>
            </a: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632" spc="-51" dirty="0">
              <a:gradFill>
                <a:gsLst>
                  <a:gs pos="0">
                    <a:srgbClr val="FFFFFF"/>
                  </a:gs>
                  <a:gs pos="100000">
                    <a:srgbClr val="FFFFFF"/>
                  </a:gs>
                </a:gsLst>
                <a:lin ang="5400000" scaled="0"/>
              </a:gradFill>
            </a:endParaRPr>
          </a:p>
        </p:txBody>
      </p:sp>
      <p:sp>
        <p:nvSpPr>
          <p:cNvPr id="52" name="Rectangle 51"/>
          <p:cNvSpPr/>
          <p:nvPr/>
        </p:nvSpPr>
        <p:spPr bwMode="auto">
          <a:xfrm>
            <a:off x="5347291" y="2991152"/>
            <a:ext cx="1563760" cy="393568"/>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User testing</a:t>
            </a:r>
          </a:p>
        </p:txBody>
      </p:sp>
      <p:sp>
        <p:nvSpPr>
          <p:cNvPr id="53" name="Rectangle 52"/>
          <p:cNvSpPr/>
          <p:nvPr/>
        </p:nvSpPr>
        <p:spPr bwMode="auto">
          <a:xfrm>
            <a:off x="628027" y="4192326"/>
            <a:ext cx="1489135"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Work item tracking</a:t>
            </a:r>
          </a:p>
        </p:txBody>
      </p:sp>
      <p:sp>
        <p:nvSpPr>
          <p:cNvPr id="54" name="Rectangle 53"/>
          <p:cNvSpPr/>
          <p:nvPr/>
        </p:nvSpPr>
        <p:spPr bwMode="auto">
          <a:xfrm>
            <a:off x="2394690" y="4192326"/>
            <a:ext cx="1438942"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Source control</a:t>
            </a:r>
          </a:p>
        </p:txBody>
      </p:sp>
      <p:sp>
        <p:nvSpPr>
          <p:cNvPr id="55" name="Rectangle 54"/>
          <p:cNvSpPr/>
          <p:nvPr/>
        </p:nvSpPr>
        <p:spPr bwMode="auto">
          <a:xfrm>
            <a:off x="4111162" y="4192326"/>
            <a:ext cx="1789845"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Lab management services</a:t>
            </a:r>
          </a:p>
        </p:txBody>
      </p:sp>
      <p:sp>
        <p:nvSpPr>
          <p:cNvPr id="56" name="Rectangle 55"/>
          <p:cNvSpPr/>
          <p:nvPr/>
        </p:nvSpPr>
        <p:spPr bwMode="auto">
          <a:xfrm>
            <a:off x="6206645" y="4192326"/>
            <a:ext cx="1704441"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Test execution services</a:t>
            </a:r>
          </a:p>
        </p:txBody>
      </p:sp>
      <p:sp>
        <p:nvSpPr>
          <p:cNvPr id="57" name="Rectangle 56"/>
          <p:cNvSpPr/>
          <p:nvPr/>
        </p:nvSpPr>
        <p:spPr bwMode="auto">
          <a:xfrm>
            <a:off x="8188614" y="4192326"/>
            <a:ext cx="1438942"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Build services</a:t>
            </a:r>
          </a:p>
        </p:txBody>
      </p:sp>
      <p:sp>
        <p:nvSpPr>
          <p:cNvPr id="58" name="Rectangle 57"/>
          <p:cNvSpPr/>
          <p:nvPr/>
        </p:nvSpPr>
        <p:spPr bwMode="auto">
          <a:xfrm>
            <a:off x="9905084" y="4192326"/>
            <a:ext cx="1971000" cy="681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Reporting and BI</a:t>
            </a:r>
          </a:p>
        </p:txBody>
      </p:sp>
      <p:sp>
        <p:nvSpPr>
          <p:cNvPr id="7" name="Up-Down Arrow 6"/>
          <p:cNvSpPr/>
          <p:nvPr/>
        </p:nvSpPr>
        <p:spPr bwMode="auto">
          <a:xfrm>
            <a:off x="2779670" y="2388029"/>
            <a:ext cx="383910" cy="1590293"/>
          </a:xfrm>
          <a:prstGeom prst="upDown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856" spc="-51" dirty="0">
              <a:gradFill>
                <a:gsLst>
                  <a:gs pos="0">
                    <a:srgbClr val="FFFFFF"/>
                  </a:gs>
                  <a:gs pos="100000">
                    <a:srgbClr val="FFFFFF"/>
                  </a:gs>
                </a:gsLst>
                <a:lin ang="5400000" scaled="0"/>
              </a:gradFill>
            </a:endParaRPr>
          </a:p>
        </p:txBody>
      </p:sp>
      <p:sp>
        <p:nvSpPr>
          <p:cNvPr id="60" name="Up-Down Arrow 59"/>
          <p:cNvSpPr/>
          <p:nvPr/>
        </p:nvSpPr>
        <p:spPr bwMode="auto">
          <a:xfrm>
            <a:off x="9167527" y="2388028"/>
            <a:ext cx="383910" cy="1590294"/>
          </a:xfrm>
          <a:prstGeom prst="upDown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856" spc="-51" dirty="0">
              <a:gradFill>
                <a:gsLst>
                  <a:gs pos="0">
                    <a:srgbClr val="FFFFFF"/>
                  </a:gs>
                  <a:gs pos="100000">
                    <a:srgbClr val="FFFFFF"/>
                  </a:gs>
                </a:gsLst>
                <a:lin ang="5400000" scaled="0"/>
              </a:gradFill>
            </a:endParaRPr>
          </a:p>
        </p:txBody>
      </p:sp>
      <p:sp>
        <p:nvSpPr>
          <p:cNvPr id="61" name="Up-Down Arrow 60"/>
          <p:cNvSpPr/>
          <p:nvPr/>
        </p:nvSpPr>
        <p:spPr bwMode="auto">
          <a:xfrm>
            <a:off x="5944787" y="3450972"/>
            <a:ext cx="383910" cy="527350"/>
          </a:xfrm>
          <a:prstGeom prst="upDown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856" spc="-51" dirty="0">
              <a:gradFill>
                <a:gsLst>
                  <a:gs pos="0">
                    <a:srgbClr val="FFFFFF"/>
                  </a:gs>
                  <a:gs pos="100000">
                    <a:srgbClr val="FFFFFF"/>
                  </a:gs>
                </a:gsLst>
                <a:lin ang="5400000" scaled="0"/>
              </a:gradFill>
            </a:endParaRPr>
          </a:p>
        </p:txBody>
      </p:sp>
      <p:sp>
        <p:nvSpPr>
          <p:cNvPr id="62" name="Up-Down Arrow 61"/>
          <p:cNvSpPr/>
          <p:nvPr/>
        </p:nvSpPr>
        <p:spPr bwMode="auto">
          <a:xfrm rot="5400000">
            <a:off x="5897853" y="356959"/>
            <a:ext cx="445668" cy="1443312"/>
          </a:xfrm>
          <a:prstGeom prst="upDown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856" spc="-51" dirty="0">
              <a:gradFill>
                <a:gsLst>
                  <a:gs pos="0">
                    <a:srgbClr val="FFFFFF"/>
                  </a:gs>
                  <a:gs pos="100000">
                    <a:srgbClr val="FFFFFF"/>
                  </a:gs>
                </a:gsLst>
                <a:lin ang="5400000" scaled="0"/>
              </a:gradFill>
            </a:endParaRPr>
          </a:p>
        </p:txBody>
      </p:sp>
      <p:sp>
        <p:nvSpPr>
          <p:cNvPr id="80" name="Rectangle 79"/>
          <p:cNvSpPr/>
          <p:nvPr/>
        </p:nvSpPr>
        <p:spPr bwMode="auto">
          <a:xfrm>
            <a:off x="1952490" y="5742966"/>
            <a:ext cx="7849490" cy="10968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1836" b="1"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r>
              <a:rPr lang="en-US" sz="1836" b="1" spc="-51" dirty="0">
                <a:gradFill>
                  <a:gsLst>
                    <a:gs pos="0">
                      <a:srgbClr val="FFFFFF"/>
                    </a:gs>
                    <a:gs pos="100000">
                      <a:srgbClr val="FFFFFF"/>
                    </a:gs>
                  </a:gsLst>
                  <a:lin ang="5400000" scaled="0"/>
                </a:gradFill>
              </a:rPr>
              <a:t>Pluggable components</a:t>
            </a:r>
          </a:p>
          <a:p>
            <a:pPr algn="ctr" defTabSz="932290" fontAlgn="base">
              <a:lnSpc>
                <a:spcPct val="90000"/>
              </a:lnSpc>
              <a:spcBef>
                <a:spcPct val="0"/>
              </a:spcBef>
              <a:spcAft>
                <a:spcPct val="0"/>
              </a:spcAft>
            </a:pPr>
            <a:endParaRPr lang="en-US" sz="1836" b="1" spc="-51" dirty="0">
              <a:gradFill>
                <a:gsLst>
                  <a:gs pos="0">
                    <a:srgbClr val="FFFFFF"/>
                  </a:gs>
                  <a:gs pos="100000">
                    <a:srgbClr val="FFFFFF"/>
                  </a:gs>
                </a:gsLst>
                <a:lin ang="5400000" scaled="0"/>
              </a:gradFill>
            </a:endParaRPr>
          </a:p>
          <a:p>
            <a:pPr algn="ct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81" name="Rectangle 80"/>
          <p:cNvSpPr/>
          <p:nvPr/>
        </p:nvSpPr>
        <p:spPr bwMode="auto">
          <a:xfrm>
            <a:off x="2414215" y="5925330"/>
            <a:ext cx="1438942" cy="469038"/>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Test runners</a:t>
            </a:r>
          </a:p>
        </p:txBody>
      </p:sp>
      <p:sp>
        <p:nvSpPr>
          <p:cNvPr id="82" name="Rectangle 81"/>
          <p:cNvSpPr/>
          <p:nvPr/>
        </p:nvSpPr>
        <p:spPr bwMode="auto">
          <a:xfrm>
            <a:off x="6136741" y="5925330"/>
            <a:ext cx="1593287" cy="454698"/>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Build engines</a:t>
            </a:r>
          </a:p>
        </p:txBody>
      </p:sp>
      <p:sp>
        <p:nvSpPr>
          <p:cNvPr id="83" name="Rectangle 82"/>
          <p:cNvSpPr/>
          <p:nvPr/>
        </p:nvSpPr>
        <p:spPr bwMode="auto">
          <a:xfrm>
            <a:off x="7979126" y="5925328"/>
            <a:ext cx="1438942" cy="45469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Lab environments</a:t>
            </a:r>
          </a:p>
        </p:txBody>
      </p:sp>
      <p:sp>
        <p:nvSpPr>
          <p:cNvPr id="85" name="Rectangle 84"/>
          <p:cNvSpPr/>
          <p:nvPr/>
        </p:nvSpPr>
        <p:spPr bwMode="auto">
          <a:xfrm>
            <a:off x="4104675" y="5925329"/>
            <a:ext cx="1782503" cy="46588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428" spc="-51" dirty="0">
                <a:gradFill>
                  <a:gsLst>
                    <a:gs pos="0">
                      <a:srgbClr val="FFFFFF"/>
                    </a:gs>
                    <a:gs pos="100000">
                      <a:srgbClr val="FFFFFF"/>
                    </a:gs>
                  </a:gsLst>
                  <a:lin ang="5400000" scaled="0"/>
                </a:gradFill>
              </a:rPr>
              <a:t>Diagnostic data collectors</a:t>
            </a:r>
          </a:p>
        </p:txBody>
      </p:sp>
      <p:sp>
        <p:nvSpPr>
          <p:cNvPr id="87" name="Up-Down Arrow 86"/>
          <p:cNvSpPr/>
          <p:nvPr/>
        </p:nvSpPr>
        <p:spPr bwMode="auto">
          <a:xfrm>
            <a:off x="5945670" y="5304939"/>
            <a:ext cx="383910" cy="438029"/>
          </a:xfrm>
          <a:prstGeom prst="upDown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856" spc="-5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905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109354"/>
            <a:ext cx="6440527" cy="541698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4799" dirty="0">
                <a:solidFill>
                  <a:schemeClr val="tx1"/>
                </a:solidFill>
              </a:rPr>
              <a:t>Unit Testing</a:t>
            </a:r>
          </a:p>
        </p:txBody>
      </p:sp>
      <p:sp>
        <p:nvSpPr>
          <p:cNvPr id="11" name="Content Placeholder 2"/>
          <p:cNvSpPr txBox="1">
            <a:spLocks/>
          </p:cNvSpPr>
          <p:nvPr/>
        </p:nvSpPr>
        <p:spPr>
          <a:xfrm>
            <a:off x="289333" y="1369349"/>
            <a:ext cx="5909229" cy="5029871"/>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it-IT" sz="2800" dirty="0">
                <a:gradFill>
                  <a:gsLst>
                    <a:gs pos="1250">
                      <a:srgbClr val="FFFFFF"/>
                    </a:gs>
                    <a:gs pos="100000">
                      <a:srgbClr val="FFFFFF"/>
                    </a:gs>
                  </a:gsLst>
                  <a:lin ang="5400000" scaled="0"/>
                </a:gradFill>
              </a:rPr>
              <a:t>Test Runner</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Tests run in background automatically on build and support multiple unit testing frameworks:</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MS Test, </a:t>
            </a:r>
            <a:r>
              <a:rPr lang="en-US" sz="1599" dirty="0" err="1">
                <a:gradFill>
                  <a:gsLst>
                    <a:gs pos="0">
                      <a:srgbClr val="FFFFFF"/>
                    </a:gs>
                    <a:gs pos="86000">
                      <a:srgbClr val="FFFFFF"/>
                    </a:gs>
                  </a:gsLst>
                  <a:path path="circle">
                    <a:fillToRect r="100000" b="100000"/>
                  </a:path>
                </a:gradFill>
                <a:latin typeface="Segoe UI"/>
              </a:rPr>
              <a:t>xUnit</a:t>
            </a:r>
            <a:r>
              <a:rPr lang="en-US" sz="1599" dirty="0">
                <a:gradFill>
                  <a:gsLst>
                    <a:gs pos="0">
                      <a:srgbClr val="FFFFFF"/>
                    </a:gs>
                    <a:gs pos="86000">
                      <a:srgbClr val="FFFFFF"/>
                    </a:gs>
                  </a:gsLst>
                  <a:path path="circle">
                    <a:fillToRect r="100000" b="100000"/>
                  </a:path>
                </a:gradFill>
                <a:latin typeface="Segoe UI"/>
              </a:rPr>
              <a:t>, </a:t>
            </a:r>
            <a:r>
              <a:rPr lang="en-US" sz="1599" dirty="0" err="1">
                <a:gradFill>
                  <a:gsLst>
                    <a:gs pos="0">
                      <a:srgbClr val="FFFFFF"/>
                    </a:gs>
                    <a:gs pos="86000">
                      <a:srgbClr val="FFFFFF"/>
                    </a:gs>
                  </a:gsLst>
                  <a:path path="circle">
                    <a:fillToRect r="100000" b="100000"/>
                  </a:path>
                </a:gradFill>
                <a:latin typeface="Segoe UI"/>
              </a:rPr>
              <a:t>nUnit</a:t>
            </a:r>
            <a:r>
              <a:rPr lang="en-US" sz="1599" dirty="0">
                <a:gradFill>
                  <a:gsLst>
                    <a:gs pos="0">
                      <a:srgbClr val="FFFFFF"/>
                    </a:gs>
                    <a:gs pos="86000">
                      <a:srgbClr val="FFFFFF"/>
                    </a:gs>
                  </a:gsLst>
                  <a:path path="circle">
                    <a:fillToRect r="100000" b="100000"/>
                  </a:path>
                </a:gradFill>
                <a:latin typeface="Segoe UI"/>
              </a:rPr>
              <a:t> , </a:t>
            </a:r>
            <a:r>
              <a:rPr lang="en-US" sz="1599" dirty="0" err="1">
                <a:gradFill>
                  <a:gsLst>
                    <a:gs pos="0">
                      <a:srgbClr val="FFFFFF"/>
                    </a:gs>
                    <a:gs pos="86000">
                      <a:srgbClr val="FFFFFF"/>
                    </a:gs>
                  </a:gsLst>
                  <a:path path="circle">
                    <a:fillToRect r="100000" b="100000"/>
                  </a:path>
                </a:gradFill>
                <a:latin typeface="Segoe UI"/>
              </a:rPr>
              <a:t>jUnit</a:t>
            </a:r>
            <a:r>
              <a:rPr lang="en-US" sz="1599" dirty="0">
                <a:gradFill>
                  <a:gsLst>
                    <a:gs pos="0">
                      <a:srgbClr val="FFFFFF"/>
                    </a:gs>
                    <a:gs pos="86000">
                      <a:srgbClr val="FFFFFF"/>
                    </a:gs>
                  </a:gsLst>
                  <a:path path="circle">
                    <a:fillToRect r="100000" b="100000"/>
                  </a:path>
                </a:gradFill>
                <a:latin typeface="Segoe UI"/>
              </a:rPr>
              <a:t>, </a:t>
            </a:r>
            <a:r>
              <a:rPr lang="en-US" sz="1599" dirty="0" err="1">
                <a:gradFill>
                  <a:gsLst>
                    <a:gs pos="0">
                      <a:srgbClr val="FFFFFF"/>
                    </a:gs>
                    <a:gs pos="86000">
                      <a:srgbClr val="FFFFFF"/>
                    </a:gs>
                  </a:gsLst>
                  <a:path path="circle">
                    <a:fillToRect r="100000" b="100000"/>
                  </a:path>
                </a:gradFill>
                <a:latin typeface="Segoe UI"/>
              </a:rPr>
              <a:t>oUnit</a:t>
            </a:r>
            <a:r>
              <a:rPr lang="en-US" sz="1599" dirty="0">
                <a:gradFill>
                  <a:gsLst>
                    <a:gs pos="0">
                      <a:srgbClr val="FFFFFF"/>
                    </a:gs>
                    <a:gs pos="86000">
                      <a:srgbClr val="FFFFFF"/>
                    </a:gs>
                  </a:gsLst>
                  <a:path path="circle">
                    <a:fillToRect r="100000" b="100000"/>
                  </a:path>
                </a:gradFill>
                <a:latin typeface="Segoe UI"/>
              </a:rPr>
              <a:t>, Selenium…</a:t>
            </a:r>
            <a:r>
              <a:rPr lang="en-US" sz="1599" dirty="0" err="1">
                <a:gradFill>
                  <a:gsLst>
                    <a:gs pos="0">
                      <a:srgbClr val="FFFFFF"/>
                    </a:gs>
                    <a:gs pos="86000">
                      <a:srgbClr val="FFFFFF"/>
                    </a:gs>
                  </a:gsLst>
                  <a:path path="circle">
                    <a:fillToRect r="100000" b="100000"/>
                  </a:path>
                </a:gradFill>
                <a:latin typeface="Segoe UI"/>
              </a:rPr>
              <a:t>etc</a:t>
            </a:r>
            <a:endParaRPr lang="en-US" sz="1599" dirty="0">
              <a:gradFill>
                <a:gsLst>
                  <a:gs pos="0">
                    <a:srgbClr val="FFFFFF"/>
                  </a:gs>
                  <a:gs pos="86000">
                    <a:srgbClr val="FFFFFF"/>
                  </a:gs>
                </a:gsLst>
                <a:path path="circle">
                  <a:fillToRect r="100000" b="100000"/>
                </a:path>
              </a:gradFill>
              <a:latin typeface="Segoe UI"/>
            </a:endParaRP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Deep integration in the IDE with multiple run options</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Supports native C++ code</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Easy code coverage access for all tests</a:t>
            </a:r>
          </a:p>
          <a:p>
            <a:pPr>
              <a:spcBef>
                <a:spcPts val="2400"/>
              </a:spcBef>
              <a:buClr>
                <a:srgbClr val="FFFFFF"/>
              </a:buClr>
              <a:defRPr/>
            </a:pPr>
            <a:r>
              <a:rPr lang="en-US" sz="2800" dirty="0" err="1">
                <a:gradFill>
                  <a:gsLst>
                    <a:gs pos="1250">
                      <a:srgbClr val="FFFFFF"/>
                    </a:gs>
                    <a:gs pos="100000">
                      <a:srgbClr val="FFFFFF"/>
                    </a:gs>
                  </a:gsLst>
                  <a:lin ang="5400000" scaled="0"/>
                </a:gradFill>
              </a:rPr>
              <a:t>Intellitest</a:t>
            </a:r>
            <a:endParaRPr lang="en-US" sz="2800" dirty="0">
              <a:gradFill>
                <a:gsLst>
                  <a:gs pos="1250">
                    <a:srgbClr val="FFFFFF"/>
                  </a:gs>
                  <a:gs pos="100000">
                    <a:srgbClr val="FFFFFF"/>
                  </a:gs>
                </a:gsLst>
                <a:lin ang="5400000" scaled="0"/>
              </a:gradFill>
            </a:endParaRP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Generate parameterized unit tests, including setup</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Discover edge cases and generate unit tests for all possible code paths</a:t>
            </a:r>
          </a:p>
          <a:p>
            <a:pPr marL="344422" indent="0" defTabSz="932289">
              <a:spcBef>
                <a:spcPts val="1199"/>
              </a:spcBef>
              <a:buClr>
                <a:srgbClr val="000000"/>
              </a:buClr>
              <a:buNone/>
            </a:pPr>
            <a:r>
              <a:rPr lang="en-US" sz="1599" dirty="0">
                <a:gradFill>
                  <a:gsLst>
                    <a:gs pos="0">
                      <a:srgbClr val="FFFFFF"/>
                    </a:gs>
                    <a:gs pos="86000">
                      <a:srgbClr val="FFFFFF"/>
                    </a:gs>
                  </a:gsLst>
                  <a:path path="circle">
                    <a:fillToRect r="100000" b="100000"/>
                  </a:path>
                </a:gradFill>
                <a:latin typeface="Segoe UI"/>
              </a:rPr>
              <a:t>Keep your tests in sync with your code changes, automatically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481" y="254577"/>
            <a:ext cx="7277709" cy="3563270"/>
          </a:xfrm>
          <a:prstGeom prst="rect">
            <a:avLst/>
          </a:prstGeom>
        </p:spPr>
      </p:pic>
      <p:pic>
        <p:nvPicPr>
          <p:cNvPr id="4" name="Picture 3"/>
          <p:cNvPicPr>
            <a:picLocks noChangeAspect="1"/>
          </p:cNvPicPr>
          <p:nvPr/>
        </p:nvPicPr>
        <p:blipFill>
          <a:blip r:embed="rId5"/>
          <a:stretch>
            <a:fillRect/>
          </a:stretch>
        </p:blipFill>
        <p:spPr>
          <a:xfrm>
            <a:off x="8293516" y="2904692"/>
            <a:ext cx="3600611" cy="3812412"/>
          </a:xfrm>
          <a:prstGeom prst="rect">
            <a:avLst/>
          </a:prstGeom>
        </p:spPr>
      </p:pic>
    </p:spTree>
    <p:extLst>
      <p:ext uri="{BB962C8B-B14F-4D97-AF65-F5344CB8AC3E}">
        <p14:creationId xmlns:p14="http://schemas.microsoft.com/office/powerpoint/2010/main" val="286655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17527" y="128702"/>
            <a:ext cx="4867948" cy="4003084"/>
          </a:xfrm>
          <a:prstGeom prst="rect">
            <a:avLst/>
          </a:prstGeom>
        </p:spPr>
      </p:pic>
      <p:sp>
        <p:nvSpPr>
          <p:cNvPr id="5" name="Rectangle 4"/>
          <p:cNvSpPr/>
          <p:nvPr/>
        </p:nvSpPr>
        <p:spPr bwMode="auto">
          <a:xfrm>
            <a:off x="882" y="1137594"/>
            <a:ext cx="6440525" cy="528571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06713" y="0"/>
            <a:ext cx="10726460" cy="1351952"/>
          </a:xfrm>
        </p:spPr>
        <p:txBody>
          <a:bodyPr/>
          <a:lstStyle/>
          <a:p>
            <a:r>
              <a:rPr lang="en-US" sz="4799" dirty="0"/>
              <a:t>Cloud Based Load Tests</a:t>
            </a:r>
          </a:p>
        </p:txBody>
      </p:sp>
      <p:sp>
        <p:nvSpPr>
          <p:cNvPr id="11" name="Content Placeholder 2"/>
          <p:cNvSpPr txBox="1">
            <a:spLocks/>
          </p:cNvSpPr>
          <p:nvPr/>
        </p:nvSpPr>
        <p:spPr>
          <a:xfrm>
            <a:off x="289332" y="1137594"/>
            <a:ext cx="6152075" cy="483770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48"/>
              </a:spcBef>
              <a:buClr>
                <a:srgbClr val="FFFFFF"/>
              </a:buClr>
              <a:defRPr/>
            </a:pPr>
            <a:r>
              <a:rPr lang="en-US" sz="2448" dirty="0">
                <a:gradFill>
                  <a:gsLst>
                    <a:gs pos="1250">
                      <a:srgbClr val="FFFFFF"/>
                    </a:gs>
                    <a:gs pos="100000">
                      <a:srgbClr val="FFFFFF"/>
                    </a:gs>
                  </a:gsLst>
                  <a:lin ang="5400000" scaled="0"/>
                </a:gradFill>
              </a:rPr>
              <a:t>Cloud load testing</a:t>
            </a:r>
          </a:p>
          <a:p>
            <a:pPr marL="351343" indent="0" defTabSz="951024">
              <a:spcBef>
                <a:spcPts val="1224"/>
              </a:spcBef>
              <a:buNone/>
            </a:pPr>
            <a:r>
              <a:rPr lang="en-US" sz="2448" dirty="0">
                <a:gradFill>
                  <a:gsLst>
                    <a:gs pos="0">
                      <a:srgbClr val="FFFFFF"/>
                    </a:gs>
                    <a:gs pos="86000">
                      <a:srgbClr val="FFFFFF"/>
                    </a:gs>
                  </a:gsLst>
                  <a:path path="circle">
                    <a:fillToRect r="100000" b="100000"/>
                  </a:path>
                </a:gradFill>
              </a:rPr>
              <a:t>Performance test your code with hundreds of thousands of users </a:t>
            </a:r>
          </a:p>
          <a:p>
            <a:pPr marL="351343" indent="0" defTabSz="951024">
              <a:spcBef>
                <a:spcPts val="1224"/>
              </a:spcBef>
              <a:buNone/>
            </a:pPr>
            <a:r>
              <a:rPr lang="en-US" sz="2448" dirty="0">
                <a:gradFill>
                  <a:gsLst>
                    <a:gs pos="0">
                      <a:srgbClr val="FFFFFF"/>
                    </a:gs>
                    <a:gs pos="86000">
                      <a:srgbClr val="FFFFFF"/>
                    </a:gs>
                  </a:gsLst>
                  <a:path path="circle">
                    <a:fillToRect r="100000" b="100000"/>
                  </a:path>
                </a:gradFill>
              </a:rPr>
              <a:t>Author load tests from Visual Studio then use the cloud for the right load mix</a:t>
            </a:r>
          </a:p>
          <a:p>
            <a:pPr marL="351343" indent="0" defTabSz="951024">
              <a:spcBef>
                <a:spcPts val="1224"/>
              </a:spcBef>
              <a:buNone/>
            </a:pPr>
            <a:r>
              <a:rPr lang="en-US" sz="2448" dirty="0">
                <a:gradFill>
                  <a:gsLst>
                    <a:gs pos="0">
                      <a:srgbClr val="FFFFFF"/>
                    </a:gs>
                    <a:gs pos="86000">
                      <a:srgbClr val="FFFFFF"/>
                    </a:gs>
                  </a:gsLst>
                  <a:path path="circle">
                    <a:fillToRect r="100000" b="100000"/>
                  </a:path>
                </a:gradFill>
              </a:rPr>
              <a:t>Configuration options include number of virtual users, browser distribution and more</a:t>
            </a:r>
          </a:p>
          <a:p>
            <a:pPr>
              <a:spcBef>
                <a:spcPts val="2448"/>
              </a:spcBef>
              <a:buClr>
                <a:srgbClr val="FFFFFF"/>
              </a:buClr>
              <a:defRPr/>
            </a:pPr>
            <a:r>
              <a:rPr lang="en-US" sz="2448" dirty="0">
                <a:gradFill>
                  <a:gsLst>
                    <a:gs pos="1250">
                      <a:srgbClr val="FFFFFF"/>
                    </a:gs>
                    <a:gs pos="100000">
                      <a:srgbClr val="FFFFFF"/>
                    </a:gs>
                  </a:gsLst>
                  <a:lin ang="5400000" scaled="0"/>
                </a:gradFill>
              </a:rPr>
              <a:t>Test from where your users are</a:t>
            </a:r>
          </a:p>
          <a:p>
            <a:pPr marL="351343" indent="0" defTabSz="951024">
              <a:spcBef>
                <a:spcPts val="1224"/>
              </a:spcBef>
              <a:buNone/>
            </a:pPr>
            <a:r>
              <a:rPr lang="en-US" sz="2448" dirty="0">
                <a:gradFill>
                  <a:gsLst>
                    <a:gs pos="0">
                      <a:srgbClr val="FFFFFF"/>
                    </a:gs>
                    <a:gs pos="86000">
                      <a:srgbClr val="FFFFFF"/>
                    </a:gs>
                  </a:gsLst>
                  <a:path path="circle">
                    <a:fillToRect r="100000" b="100000"/>
                  </a:path>
                </a:gradFill>
              </a:rPr>
              <a:t>Run tests from one of many global Azure datacenter locations to minimize latency and simulate users' real-world conditions</a:t>
            </a:r>
          </a:p>
        </p:txBody>
      </p:sp>
      <p:pic>
        <p:nvPicPr>
          <p:cNvPr id="3" name="Picture 2"/>
          <p:cNvPicPr>
            <a:picLocks noChangeAspect="1"/>
          </p:cNvPicPr>
          <p:nvPr/>
        </p:nvPicPr>
        <p:blipFill>
          <a:blip r:embed="rId5"/>
          <a:stretch>
            <a:fillRect/>
          </a:stretch>
        </p:blipFill>
        <p:spPr>
          <a:xfrm>
            <a:off x="6824233" y="4969949"/>
            <a:ext cx="4677258" cy="2024575"/>
          </a:xfrm>
          <a:prstGeom prst="rect">
            <a:avLst/>
          </a:prstGeom>
        </p:spPr>
      </p:pic>
      <p:pic>
        <p:nvPicPr>
          <p:cNvPr id="6" name="Picture 5"/>
          <p:cNvPicPr>
            <a:picLocks noChangeAspect="1"/>
          </p:cNvPicPr>
          <p:nvPr/>
        </p:nvPicPr>
        <p:blipFill>
          <a:blip r:embed="rId6"/>
          <a:stretch>
            <a:fillRect/>
          </a:stretch>
        </p:blipFill>
        <p:spPr>
          <a:xfrm>
            <a:off x="9112254" y="2224647"/>
            <a:ext cx="5199039" cy="2910573"/>
          </a:xfrm>
          <a:prstGeom prst="rect">
            <a:avLst/>
          </a:prstGeom>
        </p:spPr>
      </p:pic>
    </p:spTree>
    <p:extLst>
      <p:ext uri="{BB962C8B-B14F-4D97-AF65-F5344CB8AC3E}">
        <p14:creationId xmlns:p14="http://schemas.microsoft.com/office/powerpoint/2010/main" val="938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test tools: Test Manager</a:t>
            </a:r>
          </a:p>
        </p:txBody>
      </p:sp>
      <p:sp>
        <p:nvSpPr>
          <p:cNvPr id="3" name="Content Placeholder 2"/>
          <p:cNvSpPr>
            <a:spLocks noGrp="1"/>
          </p:cNvSpPr>
          <p:nvPr>
            <p:ph type="body" sz="quarter" idx="10"/>
          </p:nvPr>
        </p:nvSpPr>
        <p:spPr>
          <a:xfrm>
            <a:off x="518188" y="1476623"/>
            <a:ext cx="5701234" cy="4949047"/>
          </a:xfrm>
        </p:spPr>
        <p:txBody>
          <a:bodyPr/>
          <a:lstStyle/>
          <a:p>
            <a:pPr lvl="0"/>
            <a:r>
              <a:rPr lang="en-US" sz="2400" dirty="0"/>
              <a:t>Built for generalist/manual testers, users responsible for managing/tracking the testing lifecycle</a:t>
            </a:r>
          </a:p>
          <a:p>
            <a:pPr lvl="0"/>
            <a:r>
              <a:rPr lang="en-US" sz="2400" dirty="0"/>
              <a:t>Test Case Management, Reporting</a:t>
            </a:r>
          </a:p>
          <a:p>
            <a:pPr lvl="0"/>
            <a:r>
              <a:rPr lang="en-US" sz="2400" dirty="0"/>
              <a:t>Includes Microsoft Test Runner</a:t>
            </a:r>
          </a:p>
          <a:p>
            <a:pPr lvl="0"/>
            <a:r>
              <a:rPr lang="en-US" sz="2400" dirty="0"/>
              <a:t>Run manual or automated tests</a:t>
            </a:r>
          </a:p>
          <a:p>
            <a:pPr lvl="0"/>
            <a:r>
              <a:rPr lang="en-US" sz="2400" dirty="0"/>
              <a:t>Manual test cases are work items!</a:t>
            </a:r>
          </a:p>
          <a:p>
            <a:pPr lvl="0"/>
            <a:r>
              <a:rPr lang="en-US" sz="2400" dirty="0"/>
              <a:t>Rich integration with Team Foundation Server</a:t>
            </a:r>
            <a:br>
              <a:rPr lang="en-US" sz="2400" dirty="0"/>
            </a:br>
            <a:r>
              <a:rPr lang="en-US" sz="2400" dirty="0"/>
              <a:t>Example:  Tying requirements to test cases, Filing bugs, helping developers automate tests via action recordings</a:t>
            </a:r>
          </a:p>
          <a:p>
            <a:pPr lvl="1"/>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54" b="29264"/>
          <a:stretch/>
        </p:blipFill>
        <p:spPr>
          <a:xfrm>
            <a:off x="6401115" y="2034238"/>
            <a:ext cx="5965377" cy="3108926"/>
          </a:xfrm>
          <a:prstGeom prst="rect">
            <a:avLst/>
          </a:prstGeom>
        </p:spPr>
      </p:pic>
    </p:spTree>
    <p:extLst>
      <p:ext uri="{BB962C8B-B14F-4D97-AF65-F5344CB8AC3E}">
        <p14:creationId xmlns:p14="http://schemas.microsoft.com/office/powerpoint/2010/main" val="3114048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test tools: Lab Management</a:t>
            </a:r>
          </a:p>
        </p:txBody>
      </p:sp>
      <p:sp>
        <p:nvSpPr>
          <p:cNvPr id="3" name="Content Placeholder 2"/>
          <p:cNvSpPr>
            <a:spLocks noGrp="1"/>
          </p:cNvSpPr>
          <p:nvPr>
            <p:ph type="body" sz="quarter" idx="10"/>
          </p:nvPr>
        </p:nvSpPr>
        <p:spPr>
          <a:xfrm>
            <a:off x="518188" y="1476623"/>
            <a:ext cx="5701234" cy="2590751"/>
          </a:xfrm>
        </p:spPr>
        <p:txBody>
          <a:bodyPr/>
          <a:lstStyle/>
          <a:p>
            <a:pPr marL="466310" lvl="1" indent="-466310">
              <a:buFont typeface="Arial" panose="020B0604020202020204" pitchFamily="34" charset="0"/>
              <a:buChar char="•"/>
            </a:pPr>
            <a:r>
              <a:rPr lang="en-US" dirty="0"/>
              <a:t>Managed via Microsoft Test Manager</a:t>
            </a:r>
          </a:p>
          <a:p>
            <a:pPr marL="466310" lvl="1" indent="-466310">
              <a:buFont typeface="Arial" panose="020B0604020202020204" pitchFamily="34" charset="0"/>
              <a:buChar char="•"/>
            </a:pPr>
            <a:r>
              <a:rPr lang="en-US" dirty="0"/>
              <a:t>Built for virtualizing test environments</a:t>
            </a:r>
          </a:p>
          <a:p>
            <a:pPr marL="388591" lvl="2" indent="-388591">
              <a:buFont typeface="Arial" panose="020B0604020202020204" pitchFamily="34" charset="0"/>
              <a:buChar char="•"/>
            </a:pPr>
            <a:r>
              <a:rPr lang="en-US" dirty="0"/>
              <a:t>Note:  Integrate Hyper-V Host(s), SCVMM</a:t>
            </a:r>
          </a:p>
          <a:p>
            <a:pPr marL="466310" lvl="1" indent="-466310">
              <a:buFont typeface="Arial" panose="020B0604020202020204" pitchFamily="34" charset="0"/>
              <a:buChar char="•"/>
            </a:pPr>
            <a:r>
              <a:rPr lang="en-US" dirty="0"/>
              <a:t>Built for </a:t>
            </a:r>
            <a:r>
              <a:rPr lang="en-US" b="1" dirty="0"/>
              <a:t>automating</a:t>
            </a:r>
            <a:r>
              <a:rPr lang="en-US" dirty="0"/>
              <a:t>: testing environment creation, application deployment via Team Build, test runs</a:t>
            </a:r>
          </a:p>
          <a:p>
            <a:pPr marL="466310" lvl="1" indent="-466310">
              <a:buFont typeface="Arial" panose="020B0604020202020204" pitchFamily="34" charset="0"/>
              <a:buChar char="•"/>
            </a:pPr>
            <a:r>
              <a:rPr lang="en-US" dirty="0"/>
              <a:t>Manual testers can also use the environments</a:t>
            </a:r>
          </a:p>
          <a:p>
            <a:pPr marL="466310" lvl="1" indent="-466310">
              <a:buFont typeface="Arial" panose="020B0604020202020204" pitchFamily="34" charset="0"/>
              <a:buChar char="•"/>
            </a:pPr>
            <a:r>
              <a:rPr lang="en-US" dirty="0"/>
              <a:t>Simulate production like environments easily</a:t>
            </a:r>
          </a:p>
          <a:p>
            <a:pPr marL="466310" lvl="1" indent="-466310">
              <a:buFont typeface="Arial" panose="020B0604020202020204" pitchFamily="34" charset="0"/>
              <a:buChar char="•"/>
            </a:pPr>
            <a:r>
              <a:rPr lang="en-US" dirty="0"/>
              <a:t>Attach environment snapshots directly to TFS bugs!</a:t>
            </a:r>
          </a:p>
          <a:p>
            <a:pPr lvl="1"/>
            <a:endParaRPr lang="en-US"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21" y="1942799"/>
            <a:ext cx="6096000" cy="3667125"/>
          </a:xfrm>
          <a:prstGeom prst="rect">
            <a:avLst/>
          </a:prstGeom>
        </p:spPr>
      </p:pic>
    </p:spTree>
    <p:extLst>
      <p:ext uri="{BB962C8B-B14F-4D97-AF65-F5344CB8AC3E}">
        <p14:creationId xmlns:p14="http://schemas.microsoft.com/office/powerpoint/2010/main" val="58824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3176254"/>
          </a:xfrm>
        </p:spPr>
        <p:txBody>
          <a:bodyPr/>
          <a:lstStyle/>
          <a:p>
            <a:r>
              <a:rPr lang="en-US" dirty="0"/>
              <a:t>Introduction to DevOps and ALM for Cloud Apps</a:t>
            </a:r>
            <a:br>
              <a:rPr lang="en-US" dirty="0"/>
            </a:br>
            <a:endParaRPr lang="en-US" dirty="0"/>
          </a:p>
        </p:txBody>
      </p:sp>
    </p:spTree>
    <p:extLst>
      <p:ext uri="{BB962C8B-B14F-4D97-AF65-F5344CB8AC3E}">
        <p14:creationId xmlns:p14="http://schemas.microsoft.com/office/powerpoint/2010/main" val="16119187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3951851"/>
          </a:xfrm>
        </p:spPr>
        <p:txBody>
          <a:bodyPr/>
          <a:lstStyle/>
          <a:p>
            <a:r>
              <a:rPr lang="en-US" dirty="0"/>
              <a:t>Demo Suggestions</a:t>
            </a:r>
            <a:br>
              <a:rPr lang="en-US" dirty="0"/>
            </a:br>
            <a:r>
              <a:rPr lang="en-US" sz="4000" b="1" dirty="0"/>
              <a:t>- Load test in the cloud</a:t>
            </a:r>
            <a:br>
              <a:rPr lang="en-US" dirty="0"/>
            </a:br>
            <a:r>
              <a:rPr lang="en-US" sz="4000" dirty="0"/>
              <a:t>- Create test plans </a:t>
            </a:r>
            <a:br>
              <a:rPr lang="en-US" sz="4000" dirty="0"/>
            </a:br>
            <a:r>
              <a:rPr lang="en-US" altLang="zh-CN" sz="4000" dirty="0"/>
              <a:t>- </a:t>
            </a:r>
            <a:r>
              <a:rPr lang="en-US" sz="4000" dirty="0"/>
              <a:t>Create tests </a:t>
            </a:r>
            <a:br>
              <a:rPr lang="en-US" sz="4000" dirty="0"/>
            </a:br>
            <a:r>
              <a:rPr lang="en-US" altLang="zh-CN" sz="4000" dirty="0"/>
              <a:t>- </a:t>
            </a:r>
            <a:r>
              <a:rPr lang="en-US" sz="4000" dirty="0"/>
              <a:t>Run tests </a:t>
            </a:r>
            <a:br>
              <a:rPr lang="en-US" sz="4000" dirty="0"/>
            </a:br>
            <a:r>
              <a:rPr lang="en-US" altLang="zh-CN" sz="4000" dirty="0"/>
              <a:t>- </a:t>
            </a:r>
            <a:r>
              <a:rPr lang="en-US" sz="4000" dirty="0"/>
              <a:t>Track test status </a:t>
            </a:r>
          </a:p>
        </p:txBody>
      </p:sp>
    </p:spTree>
    <p:extLst>
      <p:ext uri="{BB962C8B-B14F-4D97-AF65-F5344CB8AC3E}">
        <p14:creationId xmlns:p14="http://schemas.microsoft.com/office/powerpoint/2010/main" val="16405442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Deployment</a:t>
            </a:r>
          </a:p>
        </p:txBody>
      </p:sp>
    </p:spTree>
    <p:extLst>
      <p:ext uri="{BB962C8B-B14F-4D97-AF65-F5344CB8AC3E}">
        <p14:creationId xmlns:p14="http://schemas.microsoft.com/office/powerpoint/2010/main" val="17956545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7" name="Group 166"/>
          <p:cNvGrpSpPr/>
          <p:nvPr/>
        </p:nvGrpSpPr>
        <p:grpSpPr>
          <a:xfrm>
            <a:off x="7888486" y="1211911"/>
            <a:ext cx="2051845" cy="4729345"/>
            <a:chOff x="7888486" y="1211911"/>
            <a:chExt cx="2051845" cy="4729345"/>
          </a:xfrm>
        </p:grpSpPr>
        <p:sp>
          <p:nvSpPr>
            <p:cNvPr id="168" name="Rounded Rectangle 167"/>
            <p:cNvSpPr/>
            <p:nvPr/>
          </p:nvSpPr>
          <p:spPr bwMode="auto">
            <a:xfrm>
              <a:off x="7888486" y="1211911"/>
              <a:ext cx="2051845" cy="4729345"/>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Environments</a:t>
              </a:r>
            </a:p>
          </p:txBody>
        </p:sp>
        <p:cxnSp>
          <p:nvCxnSpPr>
            <p:cNvPr id="169" name="Straight Connector 168"/>
            <p:cNvCxnSpPr/>
            <p:nvPr/>
          </p:nvCxnSpPr>
          <p:spPr>
            <a:xfrm>
              <a:off x="8014272" y="5650385"/>
              <a:ext cx="18002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1" name="Rectangle 270"/>
          <p:cNvSpPr/>
          <p:nvPr/>
        </p:nvSpPr>
        <p:spPr bwMode="auto">
          <a:xfrm>
            <a:off x="8128000" y="1380736"/>
            <a:ext cx="1663700" cy="1670055"/>
          </a:xfrm>
          <a:prstGeom prst="rect">
            <a:avLst/>
          </a:prstGeom>
          <a:solidFill>
            <a:schemeClr val="accent6"/>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57200" y="1211263"/>
            <a:ext cx="3092418" cy="3118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Title 3"/>
          <p:cNvSpPr>
            <a:spLocks noGrp="1"/>
          </p:cNvSpPr>
          <p:nvPr>
            <p:ph type="title"/>
          </p:nvPr>
        </p:nvSpPr>
        <p:spPr>
          <a:xfrm>
            <a:off x="310350" y="312618"/>
            <a:ext cx="11889564" cy="917575"/>
          </a:xfrm>
        </p:spPr>
        <p:txBody>
          <a:bodyPr/>
          <a:lstStyle/>
          <a:p>
            <a:r>
              <a:rPr lang="en-US" sz="4400" dirty="0">
                <a:gradFill>
                  <a:gsLst>
                    <a:gs pos="0">
                      <a:srgbClr val="00188F"/>
                    </a:gs>
                    <a:gs pos="100000">
                      <a:srgbClr val="00188F"/>
                    </a:gs>
                  </a:gsLst>
                  <a:lin ang="5400000" scaled="1"/>
                </a:gradFill>
              </a:rPr>
              <a:t>Introducing Azure Resource Manager (ARM)</a:t>
            </a:r>
            <a:endParaRPr lang="en-US" sz="4400" dirty="0">
              <a:solidFill>
                <a:schemeClr val="bg1"/>
              </a:solidFill>
            </a:endParaRPr>
          </a:p>
        </p:txBody>
      </p:sp>
      <p:sp>
        <p:nvSpPr>
          <p:cNvPr id="7" name="TextBox 6"/>
          <p:cNvSpPr txBox="1"/>
          <p:nvPr/>
        </p:nvSpPr>
        <p:spPr>
          <a:xfrm>
            <a:off x="569958" y="3910396"/>
            <a:ext cx="2882617" cy="499107"/>
          </a:xfrm>
          <a:prstGeom prst="rect">
            <a:avLst/>
          </a:prstGeom>
          <a:noFill/>
        </p:spPr>
        <p:txBody>
          <a:bodyPr wrap="square" lIns="186521" tIns="149217" rIns="186521" bIns="149217" rtlCol="0">
            <a:spAutoFit/>
          </a:bodyPr>
          <a:lstStyle/>
          <a:p>
            <a:pPr algn="ctr" defTabSz="932597" eaLnBrk="0" fontAlgn="base" hangingPunct="0">
              <a:lnSpc>
                <a:spcPct val="90000"/>
              </a:lnSpc>
              <a:spcBef>
                <a:spcPct val="0"/>
              </a:spcBef>
              <a:spcAft>
                <a:spcPts val="612"/>
              </a:spcAft>
            </a:pPr>
            <a:r>
              <a:rPr lang="en-US" sz="1428" dirty="0">
                <a:gradFill>
                  <a:gsLst>
                    <a:gs pos="2917">
                      <a:prstClr val="white"/>
                    </a:gs>
                    <a:gs pos="30000">
                      <a:prstClr val="white"/>
                    </a:gs>
                  </a:gsLst>
                  <a:lin ang="5400000" scaled="0"/>
                </a:gradFill>
                <a:latin typeface="Calibri" panose="020F0502020204030204" pitchFamily="34" charset="0"/>
              </a:rPr>
              <a:t>Client Workstations</a:t>
            </a:r>
          </a:p>
        </p:txBody>
      </p:sp>
      <p:grpSp>
        <p:nvGrpSpPr>
          <p:cNvPr id="8" name="Group 7"/>
          <p:cNvGrpSpPr/>
          <p:nvPr/>
        </p:nvGrpSpPr>
        <p:grpSpPr>
          <a:xfrm>
            <a:off x="458456" y="4431458"/>
            <a:ext cx="3095863" cy="1509800"/>
            <a:chOff x="458456" y="4431458"/>
            <a:chExt cx="3095863" cy="1509800"/>
          </a:xfrm>
        </p:grpSpPr>
        <p:sp>
          <p:nvSpPr>
            <p:cNvPr id="97" name="Rounded Rectangle 96"/>
            <p:cNvSpPr/>
            <p:nvPr/>
          </p:nvSpPr>
          <p:spPr bwMode="auto">
            <a:xfrm>
              <a:off x="458456" y="4431458"/>
              <a:ext cx="3095863" cy="1509800"/>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Source</a:t>
              </a:r>
            </a:p>
          </p:txBody>
        </p:sp>
        <p:cxnSp>
          <p:nvCxnSpPr>
            <p:cNvPr id="245" name="Straight Connector 244"/>
            <p:cNvCxnSpPr/>
            <p:nvPr/>
          </p:nvCxnSpPr>
          <p:spPr>
            <a:xfrm>
              <a:off x="643433" y="5650385"/>
              <a:ext cx="276523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626317" y="3345366"/>
            <a:ext cx="2051845" cy="2598260"/>
            <a:chOff x="3626317" y="3345366"/>
            <a:chExt cx="2051845" cy="2598260"/>
          </a:xfrm>
        </p:grpSpPr>
        <p:sp>
          <p:nvSpPr>
            <p:cNvPr id="103" name="Rounded Rectangle 102"/>
            <p:cNvSpPr/>
            <p:nvPr/>
          </p:nvSpPr>
          <p:spPr bwMode="auto">
            <a:xfrm>
              <a:off x="3626317" y="3345366"/>
              <a:ext cx="2051845" cy="2598260"/>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Build</a:t>
              </a:r>
            </a:p>
          </p:txBody>
        </p:sp>
        <p:cxnSp>
          <p:nvCxnSpPr>
            <p:cNvPr id="254" name="Straight Connector 253"/>
            <p:cNvCxnSpPr/>
            <p:nvPr/>
          </p:nvCxnSpPr>
          <p:spPr>
            <a:xfrm>
              <a:off x="3752104" y="5650385"/>
              <a:ext cx="18002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633483" y="1211911"/>
            <a:ext cx="2049236" cy="2059898"/>
            <a:chOff x="3633483" y="1211911"/>
            <a:chExt cx="2049236" cy="2059898"/>
          </a:xfrm>
        </p:grpSpPr>
        <p:sp>
          <p:nvSpPr>
            <p:cNvPr id="104" name="Rounded Rectangle 103"/>
            <p:cNvSpPr/>
            <p:nvPr/>
          </p:nvSpPr>
          <p:spPr bwMode="auto">
            <a:xfrm>
              <a:off x="3633483" y="1211911"/>
              <a:ext cx="2049236" cy="205989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prstClr val="white"/>
                  </a:solidFill>
                  <a:latin typeface="Segoe UI Light"/>
                  <a:ea typeface="Segoe UI" pitchFamily="34" charset="0"/>
                  <a:cs typeface="Segoe UI" pitchFamily="34" charset="0"/>
                </a:rPr>
                <a:t>Test</a:t>
              </a:r>
            </a:p>
          </p:txBody>
        </p:sp>
        <p:cxnSp>
          <p:nvCxnSpPr>
            <p:cNvPr id="255" name="Straight Connector 254"/>
            <p:cNvCxnSpPr/>
            <p:nvPr/>
          </p:nvCxnSpPr>
          <p:spPr>
            <a:xfrm>
              <a:off x="3752104" y="2972971"/>
              <a:ext cx="18002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61376" y="1211913"/>
            <a:ext cx="2051845" cy="4729345"/>
            <a:chOff x="5761376" y="1211913"/>
            <a:chExt cx="2051845" cy="4729345"/>
          </a:xfrm>
        </p:grpSpPr>
        <p:sp>
          <p:nvSpPr>
            <p:cNvPr id="105" name="Rounded Rectangle 104"/>
            <p:cNvSpPr/>
            <p:nvPr/>
          </p:nvSpPr>
          <p:spPr bwMode="auto">
            <a:xfrm>
              <a:off x="5761376" y="1211913"/>
              <a:ext cx="2051845" cy="4729345"/>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Deploy</a:t>
              </a:r>
            </a:p>
          </p:txBody>
        </p:sp>
        <p:cxnSp>
          <p:nvCxnSpPr>
            <p:cNvPr id="256" name="Straight Connector 255"/>
            <p:cNvCxnSpPr/>
            <p:nvPr/>
          </p:nvCxnSpPr>
          <p:spPr>
            <a:xfrm>
              <a:off x="5908047" y="5650385"/>
              <a:ext cx="18002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017030" y="1211913"/>
            <a:ext cx="2051845" cy="4729344"/>
            <a:chOff x="10017030" y="1211913"/>
            <a:chExt cx="2051845" cy="4729344"/>
          </a:xfrm>
        </p:grpSpPr>
        <p:sp>
          <p:nvSpPr>
            <p:cNvPr id="107" name="Rounded Rectangle 106"/>
            <p:cNvSpPr/>
            <p:nvPr/>
          </p:nvSpPr>
          <p:spPr bwMode="auto">
            <a:xfrm>
              <a:off x="10017030" y="1211913"/>
              <a:ext cx="2051845" cy="4729344"/>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Monitor and Learn</a:t>
              </a:r>
            </a:p>
          </p:txBody>
        </p:sp>
        <p:cxnSp>
          <p:nvCxnSpPr>
            <p:cNvPr id="257" name="Straight Connector 256"/>
            <p:cNvCxnSpPr/>
            <p:nvPr/>
          </p:nvCxnSpPr>
          <p:spPr>
            <a:xfrm>
              <a:off x="10159081" y="5650385"/>
              <a:ext cx="18002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643433" y="4004148"/>
            <a:ext cx="276523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255132" y="2972971"/>
            <a:ext cx="1080038" cy="1041486"/>
            <a:chOff x="6301102" y="2939347"/>
            <a:chExt cx="908356" cy="875932"/>
          </a:xfrm>
        </p:grpSpPr>
        <p:sp>
          <p:nvSpPr>
            <p:cNvPr id="46" name="TextBox 45"/>
            <p:cNvSpPr txBox="1"/>
            <p:nvPr/>
          </p:nvSpPr>
          <p:spPr>
            <a:xfrm>
              <a:off x="6301102" y="3535718"/>
              <a:ext cx="908356" cy="279561"/>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pPr defTabSz="932597"/>
              <a:r>
                <a:rPr lang="en-US" sz="1200" dirty="0"/>
                <a:t>Azure Resource </a:t>
              </a:r>
              <a:br>
                <a:rPr lang="en-US" sz="1200" dirty="0"/>
              </a:br>
              <a:r>
                <a:rPr lang="en-US" sz="1200" dirty="0"/>
                <a:t>Groups</a:t>
              </a:r>
            </a:p>
          </p:txBody>
        </p:sp>
        <p:grpSp>
          <p:nvGrpSpPr>
            <p:cNvPr id="47" name="Group 46"/>
            <p:cNvGrpSpPr/>
            <p:nvPr/>
          </p:nvGrpSpPr>
          <p:grpSpPr>
            <a:xfrm>
              <a:off x="6371721" y="2939347"/>
              <a:ext cx="767117" cy="497487"/>
              <a:chOff x="6236727" y="5075466"/>
              <a:chExt cx="1685512" cy="1093080"/>
            </a:xfrm>
          </p:grpSpPr>
          <p:grpSp>
            <p:nvGrpSpPr>
              <p:cNvPr id="48" name="Group 47"/>
              <p:cNvGrpSpPr/>
              <p:nvPr/>
            </p:nvGrpSpPr>
            <p:grpSpPr>
              <a:xfrm>
                <a:off x="6604927" y="5075466"/>
                <a:ext cx="1102202" cy="1054928"/>
                <a:chOff x="6604927" y="5075466"/>
                <a:chExt cx="1102202" cy="1054928"/>
              </a:xfrm>
            </p:grpSpPr>
            <p:sp>
              <p:nvSpPr>
                <p:cNvPr id="51" name="Diamond 50"/>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Parallelogram 51"/>
                <p:cNvSpPr/>
                <p:nvPr/>
              </p:nvSpPr>
              <p:spPr bwMode="auto">
                <a:xfrm rot="19866714">
                  <a:off x="6966650" y="5556674"/>
                  <a:ext cx="740479" cy="430285"/>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Freeform 48"/>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49"/>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4690" y="1507996"/>
            <a:ext cx="1520167" cy="352463"/>
          </a:xfrm>
          <a:prstGeom prst="rect">
            <a:avLst/>
          </a:prstGeom>
        </p:spPr>
      </p:pic>
      <p:grpSp>
        <p:nvGrpSpPr>
          <p:cNvPr id="2" name="Group 1"/>
          <p:cNvGrpSpPr/>
          <p:nvPr/>
        </p:nvGrpSpPr>
        <p:grpSpPr>
          <a:xfrm>
            <a:off x="8363136" y="2049190"/>
            <a:ext cx="1222672" cy="1006085"/>
            <a:chOff x="8372178" y="1714540"/>
            <a:chExt cx="1222672" cy="1006085"/>
          </a:xfrm>
        </p:grpSpPr>
        <p:sp>
          <p:nvSpPr>
            <p:cNvPr id="55" name="TextBox 54"/>
            <p:cNvSpPr txBox="1"/>
            <p:nvPr/>
          </p:nvSpPr>
          <p:spPr>
            <a:xfrm>
              <a:off x="8372178" y="2282210"/>
              <a:ext cx="1222672" cy="438415"/>
            </a:xfrm>
            <a:prstGeom prst="rect">
              <a:avLst/>
            </a:prstGeom>
          </p:spPr>
          <p:txBody>
            <a:bodyPr vert="horz" wrap="square" lIns="93247" tIns="93247" rIns="93247" bIns="93247" rtlCol="0" anchor="t">
              <a:noAutofit/>
            </a:bodyPr>
            <a:lstStyle/>
            <a:p>
              <a:pPr defTabSz="932418"/>
              <a:r>
                <a:rPr lang="en-US" sz="1200" dirty="0">
                  <a:solidFill>
                    <a:srgbClr val="FFFFFF"/>
                  </a:solidFill>
                  <a:ea typeface="Segoe UI" pitchFamily="34" charset="0"/>
                  <a:cs typeface="Segoe UI" pitchFamily="34" charset="0"/>
                </a:rPr>
                <a:t> </a:t>
              </a:r>
            </a:p>
          </p:txBody>
        </p:sp>
        <p:pic>
          <p:nvPicPr>
            <p:cNvPr id="56" name="Picture 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026844" y="1714540"/>
              <a:ext cx="492931" cy="56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1"/>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8428447" y="1747344"/>
              <a:ext cx="431581" cy="46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 name="Elbow Connector 17"/>
          <p:cNvCxnSpPr/>
          <p:nvPr/>
        </p:nvCxnSpPr>
        <p:spPr>
          <a:xfrm flipV="1">
            <a:off x="6788645" y="1661976"/>
            <a:ext cx="1299479" cy="1028542"/>
          </a:xfrm>
          <a:prstGeom prst="bentConnector3">
            <a:avLst>
              <a:gd name="adj1" fmla="val 645"/>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512700" y="1445320"/>
            <a:ext cx="2926308" cy="2027427"/>
            <a:chOff x="512700" y="1445320"/>
            <a:chExt cx="2926308" cy="2027427"/>
          </a:xfrm>
        </p:grpSpPr>
        <p:grpSp>
          <p:nvGrpSpPr>
            <p:cNvPr id="171" name="Group 170"/>
            <p:cNvGrpSpPr/>
            <p:nvPr/>
          </p:nvGrpSpPr>
          <p:grpSpPr>
            <a:xfrm>
              <a:off x="2559455" y="1729549"/>
              <a:ext cx="879553" cy="1734270"/>
              <a:chOff x="8001582" y="3150855"/>
              <a:chExt cx="1240849" cy="2446661"/>
            </a:xfrm>
          </p:grpSpPr>
          <p:sp>
            <p:nvSpPr>
              <p:cNvPr id="228" name="Freeform 56"/>
              <p:cNvSpPr>
                <a:spLocks/>
              </p:cNvSpPr>
              <p:nvPr/>
            </p:nvSpPr>
            <p:spPr bwMode="auto">
              <a:xfrm>
                <a:off x="8383579" y="4806176"/>
                <a:ext cx="0" cy="157243"/>
              </a:xfrm>
              <a:custGeom>
                <a:avLst/>
                <a:gdLst>
                  <a:gd name="T0" fmla="*/ 0 h 184"/>
                  <a:gd name="T1" fmla="*/ 0 h 184"/>
                  <a:gd name="T2" fmla="*/ 184 h 184"/>
                  <a:gd name="T3" fmla="*/ 0 h 184"/>
                </a:gdLst>
                <a:ahLst/>
                <a:cxnLst>
                  <a:cxn ang="0">
                    <a:pos x="0" y="T0"/>
                  </a:cxn>
                  <a:cxn ang="0">
                    <a:pos x="0" y="T1"/>
                  </a:cxn>
                  <a:cxn ang="0">
                    <a:pos x="0" y="T2"/>
                  </a:cxn>
                  <a:cxn ang="0">
                    <a:pos x="0" y="T3"/>
                  </a:cxn>
                </a:cxnLst>
                <a:rect l="0" t="0" r="r" b="b"/>
                <a:pathLst>
                  <a:path h="184">
                    <a:moveTo>
                      <a:pt x="0" y="0"/>
                    </a:moveTo>
                    <a:lnTo>
                      <a:pt x="0" y="0"/>
                    </a:lnTo>
                    <a:lnTo>
                      <a:pt x="0" y="184"/>
                    </a:lnTo>
                    <a:lnTo>
                      <a:pt x="0"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9" name="Freeform 57"/>
              <p:cNvSpPr>
                <a:spLocks/>
              </p:cNvSpPr>
              <p:nvPr/>
            </p:nvSpPr>
            <p:spPr bwMode="auto">
              <a:xfrm>
                <a:off x="8383579" y="4806176"/>
                <a:ext cx="0" cy="157243"/>
              </a:xfrm>
              <a:custGeom>
                <a:avLst/>
                <a:gdLst>
                  <a:gd name="T0" fmla="*/ 0 h 184"/>
                  <a:gd name="T1" fmla="*/ 0 h 184"/>
                  <a:gd name="T2" fmla="*/ 184 h 184"/>
                  <a:gd name="T3" fmla="*/ 0 h 184"/>
                </a:gdLst>
                <a:ahLst/>
                <a:cxnLst>
                  <a:cxn ang="0">
                    <a:pos x="0" y="T0"/>
                  </a:cxn>
                  <a:cxn ang="0">
                    <a:pos x="0" y="T1"/>
                  </a:cxn>
                  <a:cxn ang="0">
                    <a:pos x="0" y="T2"/>
                  </a:cxn>
                  <a:cxn ang="0">
                    <a:pos x="0" y="T3"/>
                  </a:cxn>
                </a:cxnLst>
                <a:rect l="0" t="0" r="r" b="b"/>
                <a:pathLst>
                  <a:path h="184">
                    <a:moveTo>
                      <a:pt x="0" y="0"/>
                    </a:moveTo>
                    <a:lnTo>
                      <a:pt x="0" y="0"/>
                    </a:lnTo>
                    <a:lnTo>
                      <a:pt x="0"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0" name="Freeform 64"/>
              <p:cNvSpPr>
                <a:spLocks/>
              </p:cNvSpPr>
              <p:nvPr/>
            </p:nvSpPr>
            <p:spPr bwMode="auto">
              <a:xfrm>
                <a:off x="8334868" y="5464202"/>
                <a:ext cx="238428" cy="133314"/>
              </a:xfrm>
              <a:custGeom>
                <a:avLst/>
                <a:gdLst>
                  <a:gd name="T0" fmla="*/ 0 w 279"/>
                  <a:gd name="T1" fmla="*/ 121 h 156"/>
                  <a:gd name="T2" fmla="*/ 121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21" y="0"/>
                    </a:lnTo>
                    <a:lnTo>
                      <a:pt x="279" y="0"/>
                    </a:lnTo>
                    <a:lnTo>
                      <a:pt x="279" y="156"/>
                    </a:lnTo>
                    <a:lnTo>
                      <a:pt x="0" y="156"/>
                    </a:lnTo>
                    <a:lnTo>
                      <a:pt x="0" y="12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1" name="Freeform 65"/>
              <p:cNvSpPr>
                <a:spLocks/>
              </p:cNvSpPr>
              <p:nvPr/>
            </p:nvSpPr>
            <p:spPr bwMode="auto">
              <a:xfrm>
                <a:off x="8334868" y="5464202"/>
                <a:ext cx="238428" cy="133314"/>
              </a:xfrm>
              <a:custGeom>
                <a:avLst/>
                <a:gdLst>
                  <a:gd name="T0" fmla="*/ 0 w 279"/>
                  <a:gd name="T1" fmla="*/ 121 h 156"/>
                  <a:gd name="T2" fmla="*/ 121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21" y="0"/>
                    </a:lnTo>
                    <a:lnTo>
                      <a:pt x="279" y="0"/>
                    </a:lnTo>
                    <a:lnTo>
                      <a:pt x="279" y="156"/>
                    </a:lnTo>
                    <a:lnTo>
                      <a:pt x="0" y="156"/>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2" name="Rectangle 66"/>
              <p:cNvSpPr>
                <a:spLocks noChangeArrowheads="1"/>
              </p:cNvSpPr>
              <p:nvPr/>
            </p:nvSpPr>
            <p:spPr bwMode="auto">
              <a:xfrm>
                <a:off x="8439981" y="4593385"/>
                <a:ext cx="133314" cy="870816"/>
              </a:xfrm>
              <a:prstGeom prst="rect">
                <a:avLst/>
              </a:prstGeom>
              <a:solidFill>
                <a:srgbClr val="FDB81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3" name="Rectangle 67"/>
              <p:cNvSpPr>
                <a:spLocks noChangeArrowheads="1"/>
              </p:cNvSpPr>
              <p:nvPr/>
            </p:nvSpPr>
            <p:spPr bwMode="auto">
              <a:xfrm>
                <a:off x="8439981" y="4593385"/>
                <a:ext cx="133314" cy="87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4" name="Freeform 68"/>
              <p:cNvSpPr>
                <a:spLocks/>
              </p:cNvSpPr>
              <p:nvPr/>
            </p:nvSpPr>
            <p:spPr bwMode="auto">
              <a:xfrm>
                <a:off x="8510912" y="5464202"/>
                <a:ext cx="62384" cy="133314"/>
              </a:xfrm>
              <a:custGeom>
                <a:avLst/>
                <a:gdLst>
                  <a:gd name="T0" fmla="*/ 73 w 73"/>
                  <a:gd name="T1" fmla="*/ 0 h 156"/>
                  <a:gd name="T2" fmla="*/ 0 w 73"/>
                  <a:gd name="T3" fmla="*/ 0 h 156"/>
                  <a:gd name="T4" fmla="*/ 0 w 73"/>
                  <a:gd name="T5" fmla="*/ 156 h 156"/>
                  <a:gd name="T6" fmla="*/ 73 w 73"/>
                  <a:gd name="T7" fmla="*/ 156 h 156"/>
                  <a:gd name="T8" fmla="*/ 40 w 73"/>
                  <a:gd name="T9" fmla="*/ 156 h 156"/>
                  <a:gd name="T10" fmla="*/ 40 w 73"/>
                  <a:gd name="T11" fmla="*/ 121 h 156"/>
                  <a:gd name="T12" fmla="*/ 73 w 73"/>
                  <a:gd name="T13" fmla="*/ 85 h 156"/>
                  <a:gd name="T14" fmla="*/ 73 w 7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56">
                    <a:moveTo>
                      <a:pt x="73" y="0"/>
                    </a:moveTo>
                    <a:lnTo>
                      <a:pt x="0" y="0"/>
                    </a:lnTo>
                    <a:lnTo>
                      <a:pt x="0" y="156"/>
                    </a:lnTo>
                    <a:lnTo>
                      <a:pt x="73" y="156"/>
                    </a:lnTo>
                    <a:lnTo>
                      <a:pt x="40" y="156"/>
                    </a:lnTo>
                    <a:lnTo>
                      <a:pt x="40" y="121"/>
                    </a:lnTo>
                    <a:lnTo>
                      <a:pt x="73" y="85"/>
                    </a:lnTo>
                    <a:lnTo>
                      <a:pt x="73"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5" name="Freeform 69"/>
              <p:cNvSpPr>
                <a:spLocks/>
              </p:cNvSpPr>
              <p:nvPr/>
            </p:nvSpPr>
            <p:spPr bwMode="auto">
              <a:xfrm>
                <a:off x="8510912" y="5464202"/>
                <a:ext cx="62384" cy="133314"/>
              </a:xfrm>
              <a:custGeom>
                <a:avLst/>
                <a:gdLst>
                  <a:gd name="T0" fmla="*/ 73 w 73"/>
                  <a:gd name="T1" fmla="*/ 0 h 156"/>
                  <a:gd name="T2" fmla="*/ 0 w 73"/>
                  <a:gd name="T3" fmla="*/ 0 h 156"/>
                  <a:gd name="T4" fmla="*/ 0 w 73"/>
                  <a:gd name="T5" fmla="*/ 156 h 156"/>
                  <a:gd name="T6" fmla="*/ 73 w 73"/>
                  <a:gd name="T7" fmla="*/ 156 h 156"/>
                  <a:gd name="T8" fmla="*/ 40 w 73"/>
                  <a:gd name="T9" fmla="*/ 156 h 156"/>
                  <a:gd name="T10" fmla="*/ 40 w 73"/>
                  <a:gd name="T11" fmla="*/ 121 h 156"/>
                  <a:gd name="T12" fmla="*/ 73 w 73"/>
                  <a:gd name="T13" fmla="*/ 85 h 156"/>
                  <a:gd name="T14" fmla="*/ 73 w 7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56">
                    <a:moveTo>
                      <a:pt x="73" y="0"/>
                    </a:moveTo>
                    <a:lnTo>
                      <a:pt x="0" y="0"/>
                    </a:lnTo>
                    <a:lnTo>
                      <a:pt x="0" y="156"/>
                    </a:lnTo>
                    <a:lnTo>
                      <a:pt x="73" y="156"/>
                    </a:lnTo>
                    <a:lnTo>
                      <a:pt x="40" y="156"/>
                    </a:lnTo>
                    <a:lnTo>
                      <a:pt x="40" y="121"/>
                    </a:lnTo>
                    <a:lnTo>
                      <a:pt x="73" y="85"/>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6" name="Rectangle 70"/>
              <p:cNvSpPr>
                <a:spLocks noChangeArrowheads="1"/>
              </p:cNvSpPr>
              <p:nvPr/>
            </p:nvSpPr>
            <p:spPr bwMode="auto">
              <a:xfrm>
                <a:off x="8510912" y="4631842"/>
                <a:ext cx="62384" cy="832360"/>
              </a:xfrm>
              <a:prstGeom prst="rect">
                <a:avLst/>
              </a:prstGeom>
              <a:solidFill>
                <a:srgbClr val="D89B02"/>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7" name="Rectangle 71"/>
              <p:cNvSpPr>
                <a:spLocks noChangeArrowheads="1"/>
              </p:cNvSpPr>
              <p:nvPr/>
            </p:nvSpPr>
            <p:spPr bwMode="auto">
              <a:xfrm>
                <a:off x="8510912" y="4631842"/>
                <a:ext cx="62384" cy="8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8" name="Rectangle 72"/>
              <p:cNvSpPr>
                <a:spLocks noChangeArrowheads="1"/>
              </p:cNvSpPr>
              <p:nvPr/>
            </p:nvSpPr>
            <p:spPr bwMode="auto">
              <a:xfrm>
                <a:off x="8648499" y="4593385"/>
                <a:ext cx="135024" cy="870816"/>
              </a:xfrm>
              <a:prstGeom prst="rect">
                <a:avLst/>
              </a:prstGeom>
              <a:solidFill>
                <a:srgbClr val="FDB81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39" name="Rectangle 73"/>
              <p:cNvSpPr>
                <a:spLocks noChangeArrowheads="1"/>
              </p:cNvSpPr>
              <p:nvPr/>
            </p:nvSpPr>
            <p:spPr bwMode="auto">
              <a:xfrm>
                <a:off x="8648499" y="4593385"/>
                <a:ext cx="135024" cy="87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0" name="Freeform 74"/>
              <p:cNvSpPr>
                <a:spLocks/>
              </p:cNvSpPr>
              <p:nvPr/>
            </p:nvSpPr>
            <p:spPr bwMode="auto">
              <a:xfrm>
                <a:off x="8545095" y="5464202"/>
                <a:ext cx="238428" cy="133314"/>
              </a:xfrm>
              <a:custGeom>
                <a:avLst/>
                <a:gdLst>
                  <a:gd name="T0" fmla="*/ 0 w 279"/>
                  <a:gd name="T1" fmla="*/ 121 h 156"/>
                  <a:gd name="T2" fmla="*/ 118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18" y="0"/>
                    </a:lnTo>
                    <a:lnTo>
                      <a:pt x="279" y="0"/>
                    </a:lnTo>
                    <a:lnTo>
                      <a:pt x="279" y="156"/>
                    </a:lnTo>
                    <a:lnTo>
                      <a:pt x="0" y="156"/>
                    </a:lnTo>
                    <a:lnTo>
                      <a:pt x="0" y="12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1" name="Freeform 75"/>
              <p:cNvSpPr>
                <a:spLocks/>
              </p:cNvSpPr>
              <p:nvPr/>
            </p:nvSpPr>
            <p:spPr bwMode="auto">
              <a:xfrm>
                <a:off x="8545095" y="5464202"/>
                <a:ext cx="238428" cy="133314"/>
              </a:xfrm>
              <a:custGeom>
                <a:avLst/>
                <a:gdLst>
                  <a:gd name="T0" fmla="*/ 0 w 279"/>
                  <a:gd name="T1" fmla="*/ 121 h 156"/>
                  <a:gd name="T2" fmla="*/ 118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18" y="0"/>
                    </a:lnTo>
                    <a:lnTo>
                      <a:pt x="279" y="0"/>
                    </a:lnTo>
                    <a:lnTo>
                      <a:pt x="279" y="156"/>
                    </a:lnTo>
                    <a:lnTo>
                      <a:pt x="0" y="156"/>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2" name="Rectangle 76"/>
              <p:cNvSpPr>
                <a:spLocks noChangeArrowheads="1"/>
              </p:cNvSpPr>
              <p:nvPr/>
            </p:nvSpPr>
            <p:spPr bwMode="auto">
              <a:xfrm>
                <a:off x="8719429" y="4631842"/>
                <a:ext cx="64093" cy="832360"/>
              </a:xfrm>
              <a:prstGeom prst="rect">
                <a:avLst/>
              </a:prstGeom>
              <a:solidFill>
                <a:srgbClr val="D89B02"/>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3" name="Rectangle 77"/>
              <p:cNvSpPr>
                <a:spLocks noChangeArrowheads="1"/>
              </p:cNvSpPr>
              <p:nvPr/>
            </p:nvSpPr>
            <p:spPr bwMode="auto">
              <a:xfrm>
                <a:off x="8719429" y="4631842"/>
                <a:ext cx="64093" cy="8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4" name="Freeform 78"/>
              <p:cNvSpPr>
                <a:spLocks/>
              </p:cNvSpPr>
              <p:nvPr/>
            </p:nvSpPr>
            <p:spPr bwMode="auto">
              <a:xfrm>
                <a:off x="8719429" y="5464202"/>
                <a:ext cx="64093" cy="133314"/>
              </a:xfrm>
              <a:custGeom>
                <a:avLst/>
                <a:gdLst>
                  <a:gd name="T0" fmla="*/ 75 w 75"/>
                  <a:gd name="T1" fmla="*/ 0 h 156"/>
                  <a:gd name="T2" fmla="*/ 75 w 75"/>
                  <a:gd name="T3" fmla="*/ 0 h 156"/>
                  <a:gd name="T4" fmla="*/ 0 w 75"/>
                  <a:gd name="T5" fmla="*/ 0 h 156"/>
                  <a:gd name="T6" fmla="*/ 0 w 75"/>
                  <a:gd name="T7" fmla="*/ 156 h 156"/>
                  <a:gd name="T8" fmla="*/ 75 w 75"/>
                  <a:gd name="T9" fmla="*/ 156 h 156"/>
                  <a:gd name="T10" fmla="*/ 75 w 75"/>
                  <a:gd name="T11" fmla="*/ 33 h 156"/>
                  <a:gd name="T12" fmla="*/ 75 w 75"/>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75" h="156">
                    <a:moveTo>
                      <a:pt x="75" y="0"/>
                    </a:moveTo>
                    <a:lnTo>
                      <a:pt x="75" y="0"/>
                    </a:lnTo>
                    <a:lnTo>
                      <a:pt x="0" y="0"/>
                    </a:lnTo>
                    <a:lnTo>
                      <a:pt x="0" y="156"/>
                    </a:lnTo>
                    <a:lnTo>
                      <a:pt x="75" y="156"/>
                    </a:lnTo>
                    <a:lnTo>
                      <a:pt x="75" y="33"/>
                    </a:lnTo>
                    <a:lnTo>
                      <a:pt x="75"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6" name="Freeform 79"/>
              <p:cNvSpPr>
                <a:spLocks/>
              </p:cNvSpPr>
              <p:nvPr/>
            </p:nvSpPr>
            <p:spPr bwMode="auto">
              <a:xfrm>
                <a:off x="8719429" y="5464202"/>
                <a:ext cx="64093" cy="133314"/>
              </a:xfrm>
              <a:custGeom>
                <a:avLst/>
                <a:gdLst>
                  <a:gd name="T0" fmla="*/ 75 w 75"/>
                  <a:gd name="T1" fmla="*/ 0 h 156"/>
                  <a:gd name="T2" fmla="*/ 75 w 75"/>
                  <a:gd name="T3" fmla="*/ 0 h 156"/>
                  <a:gd name="T4" fmla="*/ 0 w 75"/>
                  <a:gd name="T5" fmla="*/ 0 h 156"/>
                  <a:gd name="T6" fmla="*/ 0 w 75"/>
                  <a:gd name="T7" fmla="*/ 156 h 156"/>
                  <a:gd name="T8" fmla="*/ 75 w 75"/>
                  <a:gd name="T9" fmla="*/ 156 h 156"/>
                  <a:gd name="T10" fmla="*/ 75 w 75"/>
                  <a:gd name="T11" fmla="*/ 33 h 156"/>
                  <a:gd name="T12" fmla="*/ 75 w 75"/>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75" h="156">
                    <a:moveTo>
                      <a:pt x="75" y="0"/>
                    </a:moveTo>
                    <a:lnTo>
                      <a:pt x="75" y="0"/>
                    </a:lnTo>
                    <a:lnTo>
                      <a:pt x="0" y="0"/>
                    </a:lnTo>
                    <a:lnTo>
                      <a:pt x="0" y="156"/>
                    </a:lnTo>
                    <a:lnTo>
                      <a:pt x="75" y="156"/>
                    </a:lnTo>
                    <a:lnTo>
                      <a:pt x="75" y="33"/>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7" name="Freeform 124"/>
              <p:cNvSpPr>
                <a:spLocks/>
              </p:cNvSpPr>
              <p:nvPr/>
            </p:nvSpPr>
            <p:spPr bwMode="auto">
              <a:xfrm>
                <a:off x="8351105" y="3637966"/>
                <a:ext cx="491383" cy="993876"/>
              </a:xfrm>
              <a:custGeom>
                <a:avLst/>
                <a:gdLst>
                  <a:gd name="T0" fmla="*/ 243 w 243"/>
                  <a:gd name="T1" fmla="*/ 236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6 h 492"/>
                  <a:gd name="T18" fmla="*/ 243 w 243"/>
                  <a:gd name="T19" fmla="*/ 23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6"/>
                    </a:moveTo>
                    <a:cubicBezTo>
                      <a:pt x="243" y="0"/>
                      <a:pt x="243" y="0"/>
                      <a:pt x="243" y="0"/>
                    </a:cubicBezTo>
                    <a:cubicBezTo>
                      <a:pt x="0" y="0"/>
                      <a:pt x="0" y="0"/>
                      <a:pt x="0" y="0"/>
                    </a:cubicBezTo>
                    <a:cubicBezTo>
                      <a:pt x="4" y="88"/>
                      <a:pt x="4" y="88"/>
                      <a:pt x="4" y="88"/>
                    </a:cubicBezTo>
                    <a:cubicBezTo>
                      <a:pt x="4" y="152"/>
                      <a:pt x="29" y="190"/>
                      <a:pt x="29" y="190"/>
                    </a:cubicBezTo>
                    <a:cubicBezTo>
                      <a:pt x="5" y="239"/>
                      <a:pt x="4" y="383"/>
                      <a:pt x="4" y="453"/>
                    </a:cubicBezTo>
                    <a:cubicBezTo>
                      <a:pt x="4" y="492"/>
                      <a:pt x="4" y="492"/>
                      <a:pt x="4" y="492"/>
                    </a:cubicBezTo>
                    <a:cubicBezTo>
                      <a:pt x="243" y="492"/>
                      <a:pt x="243" y="492"/>
                      <a:pt x="243" y="492"/>
                    </a:cubicBezTo>
                    <a:cubicBezTo>
                      <a:pt x="243" y="492"/>
                      <a:pt x="241" y="274"/>
                      <a:pt x="222" y="236"/>
                    </a:cubicBezTo>
                    <a:cubicBezTo>
                      <a:pt x="243" y="236"/>
                      <a:pt x="243" y="236"/>
                      <a:pt x="243" y="236"/>
                    </a:cubicBezTo>
                  </a:path>
                </a:pathLst>
              </a:custGeom>
              <a:solidFill>
                <a:srgbClr val="E91D27"/>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8" name="Freeform 125"/>
              <p:cNvSpPr>
                <a:spLocks/>
              </p:cNvSpPr>
              <p:nvPr/>
            </p:nvSpPr>
            <p:spPr bwMode="auto">
              <a:xfrm>
                <a:off x="8423744" y="3332881"/>
                <a:ext cx="50420" cy="112804"/>
              </a:xfrm>
              <a:custGeom>
                <a:avLst/>
                <a:gdLst>
                  <a:gd name="T0" fmla="*/ 18 w 25"/>
                  <a:gd name="T1" fmla="*/ 0 h 56"/>
                  <a:gd name="T2" fmla="*/ 0 w 25"/>
                  <a:gd name="T3" fmla="*/ 56 h 56"/>
                  <a:gd name="T4" fmla="*/ 25 w 25"/>
                  <a:gd name="T5" fmla="*/ 56 h 56"/>
                  <a:gd name="T6" fmla="*/ 18 w 25"/>
                  <a:gd name="T7" fmla="*/ 0 h 56"/>
                </a:gdLst>
                <a:ahLst/>
                <a:cxnLst>
                  <a:cxn ang="0">
                    <a:pos x="T0" y="T1"/>
                  </a:cxn>
                  <a:cxn ang="0">
                    <a:pos x="T2" y="T3"/>
                  </a:cxn>
                  <a:cxn ang="0">
                    <a:pos x="T4" y="T5"/>
                  </a:cxn>
                  <a:cxn ang="0">
                    <a:pos x="T6" y="T7"/>
                  </a:cxn>
                </a:cxnLst>
                <a:rect l="0" t="0" r="r" b="b"/>
                <a:pathLst>
                  <a:path w="25" h="56">
                    <a:moveTo>
                      <a:pt x="18" y="0"/>
                    </a:moveTo>
                    <a:cubicBezTo>
                      <a:pt x="18" y="0"/>
                      <a:pt x="3" y="25"/>
                      <a:pt x="0" y="56"/>
                    </a:cubicBezTo>
                    <a:cubicBezTo>
                      <a:pt x="25" y="56"/>
                      <a:pt x="25" y="56"/>
                      <a:pt x="25"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49" name="Freeform 126"/>
              <p:cNvSpPr>
                <a:spLocks/>
              </p:cNvSpPr>
              <p:nvPr/>
            </p:nvSpPr>
            <p:spPr bwMode="auto">
              <a:xfrm>
                <a:off x="8525439" y="3482432"/>
                <a:ext cx="129041" cy="159806"/>
              </a:xfrm>
              <a:custGeom>
                <a:avLst/>
                <a:gdLst>
                  <a:gd name="T0" fmla="*/ 0 w 64"/>
                  <a:gd name="T1" fmla="*/ 7 h 79"/>
                  <a:gd name="T2" fmla="*/ 21 w 64"/>
                  <a:gd name="T3" fmla="*/ 0 h 79"/>
                  <a:gd name="T4" fmla="*/ 28 w 64"/>
                  <a:gd name="T5" fmla="*/ 17 h 79"/>
                  <a:gd name="T6" fmla="*/ 64 w 64"/>
                  <a:gd name="T7" fmla="*/ 17 h 79"/>
                  <a:gd name="T8" fmla="*/ 64 w 64"/>
                  <a:gd name="T9" fmla="*/ 79 h 79"/>
                  <a:gd name="T10" fmla="*/ 21 w 64"/>
                  <a:gd name="T11" fmla="*/ 79 h 79"/>
                  <a:gd name="T12" fmla="*/ 21 w 64"/>
                  <a:gd name="T13" fmla="*/ 43 h 79"/>
                  <a:gd name="T14" fmla="*/ 0 w 64"/>
                  <a:gd name="T15" fmla="*/ 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9">
                    <a:moveTo>
                      <a:pt x="0" y="7"/>
                    </a:moveTo>
                    <a:cubicBezTo>
                      <a:pt x="21" y="0"/>
                      <a:pt x="21" y="0"/>
                      <a:pt x="21" y="0"/>
                    </a:cubicBezTo>
                    <a:cubicBezTo>
                      <a:pt x="28" y="17"/>
                      <a:pt x="28" y="17"/>
                      <a:pt x="28" y="17"/>
                    </a:cubicBezTo>
                    <a:cubicBezTo>
                      <a:pt x="64" y="17"/>
                      <a:pt x="64" y="17"/>
                      <a:pt x="64" y="17"/>
                    </a:cubicBezTo>
                    <a:cubicBezTo>
                      <a:pt x="64" y="79"/>
                      <a:pt x="64" y="79"/>
                      <a:pt x="64" y="79"/>
                    </a:cubicBezTo>
                    <a:cubicBezTo>
                      <a:pt x="21" y="79"/>
                      <a:pt x="21" y="79"/>
                      <a:pt x="21" y="79"/>
                    </a:cubicBezTo>
                    <a:cubicBezTo>
                      <a:pt x="21" y="43"/>
                      <a:pt x="21" y="43"/>
                      <a:pt x="21" y="43"/>
                    </a:cubicBezTo>
                    <a:cubicBezTo>
                      <a:pt x="20" y="31"/>
                      <a:pt x="16" y="12"/>
                      <a:pt x="0" y="7"/>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50" name="Oval 127"/>
              <p:cNvSpPr>
                <a:spLocks noChangeArrowheads="1"/>
              </p:cNvSpPr>
              <p:nvPr/>
            </p:nvSpPr>
            <p:spPr bwMode="auto">
              <a:xfrm>
                <a:off x="8515184" y="3373046"/>
                <a:ext cx="17946" cy="188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51" name="Freeform 128"/>
              <p:cNvSpPr>
                <a:spLocks/>
              </p:cNvSpPr>
              <p:nvPr/>
            </p:nvSpPr>
            <p:spPr bwMode="auto">
              <a:xfrm>
                <a:off x="8460491" y="3260242"/>
                <a:ext cx="234155" cy="323031"/>
              </a:xfrm>
              <a:custGeom>
                <a:avLst/>
                <a:gdLst>
                  <a:gd name="T0" fmla="*/ 116 w 116"/>
                  <a:gd name="T1" fmla="*/ 0 h 160"/>
                  <a:gd name="T2" fmla="*/ 116 w 116"/>
                  <a:gd name="T3" fmla="*/ 81 h 160"/>
                  <a:gd name="T4" fmla="*/ 116 w 116"/>
                  <a:gd name="T5" fmla="*/ 81 h 160"/>
                  <a:gd name="T6" fmla="*/ 0 w 116"/>
                  <a:gd name="T7" fmla="*/ 160 h 160"/>
                  <a:gd name="T8" fmla="*/ 0 w 116"/>
                  <a:gd name="T9" fmla="*/ 155 h 160"/>
                  <a:gd name="T10" fmla="*/ 0 w 116"/>
                  <a:gd name="T11" fmla="*/ 109 h 160"/>
                  <a:gd name="T12" fmla="*/ 0 w 116"/>
                  <a:gd name="T13" fmla="*/ 51 h 160"/>
                  <a:gd name="T14" fmla="*/ 0 w 116"/>
                  <a:gd name="T15" fmla="*/ 0 h 160"/>
                  <a:gd name="T16" fmla="*/ 116 w 116"/>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0">
                    <a:moveTo>
                      <a:pt x="116" y="0"/>
                    </a:moveTo>
                    <a:cubicBezTo>
                      <a:pt x="116" y="81"/>
                      <a:pt x="116" y="81"/>
                      <a:pt x="116" y="81"/>
                    </a:cubicBezTo>
                    <a:cubicBezTo>
                      <a:pt x="116" y="81"/>
                      <a:pt x="116" y="81"/>
                      <a:pt x="116" y="81"/>
                    </a:cubicBezTo>
                    <a:cubicBezTo>
                      <a:pt x="112" y="142"/>
                      <a:pt x="62" y="160"/>
                      <a:pt x="0" y="160"/>
                    </a:cubicBezTo>
                    <a:cubicBezTo>
                      <a:pt x="0" y="155"/>
                      <a:pt x="0" y="155"/>
                      <a:pt x="0" y="155"/>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52" name="Oval 129"/>
              <p:cNvSpPr>
                <a:spLocks noChangeArrowheads="1"/>
              </p:cNvSpPr>
              <p:nvPr/>
            </p:nvSpPr>
            <p:spPr bwMode="auto">
              <a:xfrm>
                <a:off x="8515184" y="3373046"/>
                <a:ext cx="17946" cy="1880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53" name="Freeform 130"/>
              <p:cNvSpPr>
                <a:spLocks/>
              </p:cNvSpPr>
              <p:nvPr/>
            </p:nvSpPr>
            <p:spPr bwMode="auto">
              <a:xfrm>
                <a:off x="8457928" y="3150855"/>
                <a:ext cx="313631" cy="475146"/>
              </a:xfrm>
              <a:custGeom>
                <a:avLst/>
                <a:gdLst>
                  <a:gd name="T0" fmla="*/ 143 w 155"/>
                  <a:gd name="T1" fmla="*/ 41 h 235"/>
                  <a:gd name="T2" fmla="*/ 114 w 155"/>
                  <a:gd name="T3" fmla="*/ 37 h 235"/>
                  <a:gd name="T4" fmla="*/ 106 w 155"/>
                  <a:gd name="T5" fmla="*/ 25 h 235"/>
                  <a:gd name="T6" fmla="*/ 87 w 155"/>
                  <a:gd name="T7" fmla="*/ 20 h 235"/>
                  <a:gd name="T8" fmla="*/ 65 w 155"/>
                  <a:gd name="T9" fmla="*/ 14 h 235"/>
                  <a:gd name="T10" fmla="*/ 2 w 155"/>
                  <a:gd name="T11" fmla="*/ 54 h 235"/>
                  <a:gd name="T12" fmla="*/ 2 w 155"/>
                  <a:gd name="T13" fmla="*/ 54 h 235"/>
                  <a:gd name="T14" fmla="*/ 2 w 155"/>
                  <a:gd name="T15" fmla="*/ 54 h 235"/>
                  <a:gd name="T16" fmla="*/ 49 w 155"/>
                  <a:gd name="T17" fmla="*/ 83 h 235"/>
                  <a:gd name="T18" fmla="*/ 71 w 155"/>
                  <a:gd name="T19" fmla="*/ 85 h 235"/>
                  <a:gd name="T20" fmla="*/ 71 w 155"/>
                  <a:gd name="T21" fmla="*/ 85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60 h 235"/>
                  <a:gd name="T36" fmla="*/ 127 w 155"/>
                  <a:gd name="T37" fmla="*/ 122 h 235"/>
                  <a:gd name="T38" fmla="*/ 146 w 155"/>
                  <a:gd name="T39" fmla="*/ 88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4"/>
                      <a:pt x="114" y="37"/>
                    </a:cubicBezTo>
                    <a:cubicBezTo>
                      <a:pt x="112" y="31"/>
                      <a:pt x="110" y="27"/>
                      <a:pt x="106" y="25"/>
                    </a:cubicBezTo>
                    <a:cubicBezTo>
                      <a:pt x="100" y="21"/>
                      <a:pt x="94" y="20"/>
                      <a:pt x="87" y="20"/>
                    </a:cubicBezTo>
                    <a:cubicBezTo>
                      <a:pt x="78" y="20"/>
                      <a:pt x="73" y="19"/>
                      <a:pt x="65" y="14"/>
                    </a:cubicBezTo>
                    <a:cubicBezTo>
                      <a:pt x="40" y="0"/>
                      <a:pt x="0" y="23"/>
                      <a:pt x="2" y="54"/>
                    </a:cubicBezTo>
                    <a:cubicBezTo>
                      <a:pt x="2" y="54"/>
                      <a:pt x="2" y="54"/>
                      <a:pt x="2" y="54"/>
                    </a:cubicBezTo>
                    <a:cubicBezTo>
                      <a:pt x="2" y="54"/>
                      <a:pt x="2" y="54"/>
                      <a:pt x="2" y="54"/>
                    </a:cubicBezTo>
                    <a:cubicBezTo>
                      <a:pt x="6" y="71"/>
                      <a:pt x="33" y="82"/>
                      <a:pt x="49" y="83"/>
                    </a:cubicBezTo>
                    <a:cubicBezTo>
                      <a:pt x="58" y="83"/>
                      <a:pt x="65" y="82"/>
                      <a:pt x="71" y="85"/>
                    </a:cubicBezTo>
                    <a:cubicBezTo>
                      <a:pt x="71" y="85"/>
                      <a:pt x="71" y="85"/>
                      <a:pt x="71" y="85"/>
                    </a:cubicBezTo>
                    <a:cubicBezTo>
                      <a:pt x="71" y="85"/>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6" y="125"/>
                      <a:pt x="93" y="148"/>
                      <a:pt x="112" y="160"/>
                    </a:cubicBezTo>
                    <a:cubicBezTo>
                      <a:pt x="112" y="160"/>
                      <a:pt x="113" y="160"/>
                      <a:pt x="113" y="160"/>
                    </a:cubicBezTo>
                    <a:cubicBezTo>
                      <a:pt x="129" y="151"/>
                      <a:pt x="124" y="137"/>
                      <a:pt x="127" y="122"/>
                    </a:cubicBezTo>
                    <a:cubicBezTo>
                      <a:pt x="128" y="111"/>
                      <a:pt x="141" y="98"/>
                      <a:pt x="146" y="88"/>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58" name="Freeform 131"/>
              <p:cNvSpPr>
                <a:spLocks/>
              </p:cNvSpPr>
              <p:nvPr/>
            </p:nvSpPr>
            <p:spPr bwMode="auto">
              <a:xfrm>
                <a:off x="8629698" y="3637966"/>
                <a:ext cx="612733" cy="476855"/>
              </a:xfrm>
              <a:custGeom>
                <a:avLst/>
                <a:gdLst>
                  <a:gd name="T0" fmla="*/ 0 w 303"/>
                  <a:gd name="T1" fmla="*/ 200 h 236"/>
                  <a:gd name="T2" fmla="*/ 82 w 303"/>
                  <a:gd name="T3" fmla="*/ 132 h 236"/>
                  <a:gd name="T4" fmla="*/ 105 w 303"/>
                  <a:gd name="T5" fmla="*/ 0 h 236"/>
                  <a:gd name="T6" fmla="*/ 105 w 303"/>
                  <a:gd name="T7" fmla="*/ 236 h 236"/>
                  <a:gd name="T8" fmla="*/ 65 w 303"/>
                  <a:gd name="T9" fmla="*/ 236 h 236"/>
                  <a:gd name="T10" fmla="*/ 0 w 303"/>
                  <a:gd name="T11" fmla="*/ 200 h 236"/>
                </a:gdLst>
                <a:ahLst/>
                <a:cxnLst>
                  <a:cxn ang="0">
                    <a:pos x="T0" y="T1"/>
                  </a:cxn>
                  <a:cxn ang="0">
                    <a:pos x="T2" y="T3"/>
                  </a:cxn>
                  <a:cxn ang="0">
                    <a:pos x="T4" y="T5"/>
                  </a:cxn>
                  <a:cxn ang="0">
                    <a:pos x="T6" y="T7"/>
                  </a:cxn>
                  <a:cxn ang="0">
                    <a:pos x="T8" y="T9"/>
                  </a:cxn>
                  <a:cxn ang="0">
                    <a:pos x="T10" y="T11"/>
                  </a:cxn>
                </a:cxnLst>
                <a:rect l="0" t="0" r="r" b="b"/>
                <a:pathLst>
                  <a:path w="303" h="236">
                    <a:moveTo>
                      <a:pt x="0" y="200"/>
                    </a:moveTo>
                    <a:cubicBezTo>
                      <a:pt x="82" y="132"/>
                      <a:pt x="82" y="132"/>
                      <a:pt x="82" y="132"/>
                    </a:cubicBezTo>
                    <a:cubicBezTo>
                      <a:pt x="105" y="0"/>
                      <a:pt x="105" y="0"/>
                      <a:pt x="105" y="0"/>
                    </a:cubicBezTo>
                    <a:cubicBezTo>
                      <a:pt x="105" y="0"/>
                      <a:pt x="303" y="214"/>
                      <a:pt x="105" y="236"/>
                    </a:cubicBezTo>
                    <a:cubicBezTo>
                      <a:pt x="65" y="236"/>
                      <a:pt x="65" y="236"/>
                      <a:pt x="65" y="236"/>
                    </a:cubicBezTo>
                    <a:lnTo>
                      <a:pt x="0" y="200"/>
                    </a:lnTo>
                    <a:close/>
                  </a:path>
                </a:pathLst>
              </a:custGeom>
              <a:solidFill>
                <a:srgbClr val="E91D27"/>
              </a:solidFill>
              <a:ln>
                <a:noFill/>
              </a:ln>
              <a:extLst/>
            </p:spPr>
            <p:txBody>
              <a:bodyPr vert="horz" wrap="square" lIns="91440" tIns="45720" rIns="91440" bIns="45720" numCol="1" anchor="t" anchorCtr="0" compatLnSpc="1">
                <a:prstTxWarp prst="textNoShape">
                  <a:avLst/>
                </a:prstTxWarp>
              </a:bodyPr>
              <a:lstStyle/>
              <a:p>
                <a:pPr defTabSz="932688"/>
                <a:endParaRPr lang="en-US" sz="1836" dirty="0">
                  <a:solidFill>
                    <a:srgbClr val="FFFFFF"/>
                  </a:solidFill>
                </a:endParaRPr>
              </a:p>
            </p:txBody>
          </p:sp>
          <p:sp>
            <p:nvSpPr>
              <p:cNvPr id="259" name="Freeform 132"/>
              <p:cNvSpPr>
                <a:spLocks/>
              </p:cNvSpPr>
              <p:nvPr/>
            </p:nvSpPr>
            <p:spPr bwMode="auto">
              <a:xfrm>
                <a:off x="8001582" y="3637966"/>
                <a:ext cx="444381" cy="481128"/>
              </a:xfrm>
              <a:custGeom>
                <a:avLst/>
                <a:gdLst>
                  <a:gd name="T0" fmla="*/ 4 w 220"/>
                  <a:gd name="T1" fmla="*/ 222 h 238"/>
                  <a:gd name="T2" fmla="*/ 8 w 220"/>
                  <a:gd name="T3" fmla="*/ 191 h 238"/>
                  <a:gd name="T4" fmla="*/ 173 w 220"/>
                  <a:gd name="T5" fmla="*/ 0 h 238"/>
                  <a:gd name="T6" fmla="*/ 192 w 220"/>
                  <a:gd name="T7" fmla="*/ 7 h 238"/>
                  <a:gd name="T8" fmla="*/ 220 w 220"/>
                  <a:gd name="T9" fmla="*/ 31 h 238"/>
                  <a:gd name="T10" fmla="*/ 91 w 220"/>
                  <a:gd name="T11" fmla="*/ 181 h 238"/>
                  <a:gd name="T12" fmla="*/ 155 w 220"/>
                  <a:gd name="T13" fmla="*/ 181 h 238"/>
                  <a:gd name="T14" fmla="*/ 156 w 220"/>
                  <a:gd name="T15" fmla="*/ 237 h 238"/>
                  <a:gd name="T16" fmla="*/ 30 w 220"/>
                  <a:gd name="T17" fmla="*/ 238 h 238"/>
                  <a:gd name="T18" fmla="*/ 30 w 220"/>
                  <a:gd name="T19" fmla="*/ 238 h 238"/>
                  <a:gd name="T20" fmla="*/ 4 w 220"/>
                  <a:gd name="T21" fmla="*/ 2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8">
                    <a:moveTo>
                      <a:pt x="4" y="222"/>
                    </a:moveTo>
                    <a:cubicBezTo>
                      <a:pt x="0" y="212"/>
                      <a:pt x="1" y="200"/>
                      <a:pt x="8" y="191"/>
                    </a:cubicBezTo>
                    <a:cubicBezTo>
                      <a:pt x="173" y="0"/>
                      <a:pt x="173" y="0"/>
                      <a:pt x="173" y="0"/>
                    </a:cubicBezTo>
                    <a:cubicBezTo>
                      <a:pt x="192" y="7"/>
                      <a:pt x="192" y="7"/>
                      <a:pt x="192" y="7"/>
                    </a:cubicBezTo>
                    <a:cubicBezTo>
                      <a:pt x="220" y="31"/>
                      <a:pt x="220" y="31"/>
                      <a:pt x="220" y="31"/>
                    </a:cubicBezTo>
                    <a:cubicBezTo>
                      <a:pt x="91" y="181"/>
                      <a:pt x="91" y="181"/>
                      <a:pt x="91" y="181"/>
                    </a:cubicBezTo>
                    <a:cubicBezTo>
                      <a:pt x="155" y="181"/>
                      <a:pt x="155" y="181"/>
                      <a:pt x="155" y="181"/>
                    </a:cubicBezTo>
                    <a:cubicBezTo>
                      <a:pt x="156" y="237"/>
                      <a:pt x="156" y="237"/>
                      <a:pt x="156" y="237"/>
                    </a:cubicBezTo>
                    <a:cubicBezTo>
                      <a:pt x="30" y="238"/>
                      <a:pt x="30" y="238"/>
                      <a:pt x="30" y="238"/>
                    </a:cubicBezTo>
                    <a:cubicBezTo>
                      <a:pt x="30" y="238"/>
                      <a:pt x="30" y="238"/>
                      <a:pt x="30" y="238"/>
                    </a:cubicBezTo>
                    <a:cubicBezTo>
                      <a:pt x="19" y="238"/>
                      <a:pt x="9" y="231"/>
                      <a:pt x="4" y="222"/>
                    </a:cubicBezTo>
                    <a:close/>
                  </a:path>
                </a:pathLst>
              </a:custGeom>
              <a:solidFill>
                <a:srgbClr val="E91D27"/>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0" name="Freeform 133"/>
              <p:cNvSpPr>
                <a:spLocks/>
              </p:cNvSpPr>
              <p:nvPr/>
            </p:nvSpPr>
            <p:spPr bwMode="auto">
              <a:xfrm>
                <a:off x="8310940" y="4002017"/>
                <a:ext cx="117077" cy="114514"/>
              </a:xfrm>
              <a:custGeom>
                <a:avLst/>
                <a:gdLst>
                  <a:gd name="T0" fmla="*/ 30 w 58"/>
                  <a:gd name="T1" fmla="*/ 0 h 57"/>
                  <a:gd name="T2" fmla="*/ 58 w 58"/>
                  <a:gd name="T3" fmla="*/ 28 h 57"/>
                  <a:gd name="T4" fmla="*/ 30 w 58"/>
                  <a:gd name="T5" fmla="*/ 57 h 57"/>
                  <a:gd name="T6" fmla="*/ 0 w 58"/>
                  <a:gd name="T7" fmla="*/ 57 h 57"/>
                  <a:gd name="T8" fmla="*/ 0 w 58"/>
                  <a:gd name="T9" fmla="*/ 1 h 57"/>
                  <a:gd name="T10" fmla="*/ 30 w 58"/>
                  <a:gd name="T11" fmla="*/ 0 h 57"/>
                </a:gdLst>
                <a:ahLst/>
                <a:cxnLst>
                  <a:cxn ang="0">
                    <a:pos x="T0" y="T1"/>
                  </a:cxn>
                  <a:cxn ang="0">
                    <a:pos x="T2" y="T3"/>
                  </a:cxn>
                  <a:cxn ang="0">
                    <a:pos x="T4" y="T5"/>
                  </a:cxn>
                  <a:cxn ang="0">
                    <a:pos x="T6" y="T7"/>
                  </a:cxn>
                  <a:cxn ang="0">
                    <a:pos x="T8" y="T9"/>
                  </a:cxn>
                  <a:cxn ang="0">
                    <a:pos x="T10" y="T11"/>
                  </a:cxn>
                </a:cxnLst>
                <a:rect l="0" t="0" r="r" b="b"/>
                <a:pathLst>
                  <a:path w="58" h="57">
                    <a:moveTo>
                      <a:pt x="30" y="0"/>
                    </a:moveTo>
                    <a:cubicBezTo>
                      <a:pt x="45" y="0"/>
                      <a:pt x="58" y="13"/>
                      <a:pt x="58" y="28"/>
                    </a:cubicBezTo>
                    <a:cubicBezTo>
                      <a:pt x="58" y="44"/>
                      <a:pt x="45" y="57"/>
                      <a:pt x="30" y="57"/>
                    </a:cubicBezTo>
                    <a:cubicBezTo>
                      <a:pt x="30" y="57"/>
                      <a:pt x="0" y="57"/>
                      <a:pt x="0" y="57"/>
                    </a:cubicBezTo>
                    <a:cubicBezTo>
                      <a:pt x="0" y="1"/>
                      <a:pt x="0" y="1"/>
                      <a:pt x="0" y="1"/>
                    </a:cubicBezTo>
                    <a:cubicBezTo>
                      <a:pt x="0" y="1"/>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1" name="Freeform 135"/>
              <p:cNvSpPr>
                <a:spLocks/>
              </p:cNvSpPr>
              <p:nvPr/>
            </p:nvSpPr>
            <p:spPr bwMode="auto">
              <a:xfrm>
                <a:off x="8533131" y="3896903"/>
                <a:ext cx="147842" cy="145279"/>
              </a:xfrm>
              <a:custGeom>
                <a:avLst/>
                <a:gdLst>
                  <a:gd name="T0" fmla="*/ 19 w 73"/>
                  <a:gd name="T1" fmla="*/ 57 h 72"/>
                  <a:gd name="T2" fmla="*/ 7 w 73"/>
                  <a:gd name="T3" fmla="*/ 19 h 72"/>
                  <a:gd name="T4" fmla="*/ 46 w 73"/>
                  <a:gd name="T5" fmla="*/ 8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3"/>
                      <a:pt x="7" y="19"/>
                    </a:cubicBezTo>
                    <a:cubicBezTo>
                      <a:pt x="15" y="5"/>
                      <a:pt x="32" y="0"/>
                      <a:pt x="46" y="8"/>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2" name="Freeform 136"/>
              <p:cNvSpPr>
                <a:spLocks/>
              </p:cNvSpPr>
              <p:nvPr/>
            </p:nvSpPr>
            <p:spPr bwMode="auto">
              <a:xfrm>
                <a:off x="8623716" y="3338863"/>
                <a:ext cx="52984" cy="103404"/>
              </a:xfrm>
              <a:custGeom>
                <a:avLst/>
                <a:gdLst>
                  <a:gd name="T0" fmla="*/ 0 w 26"/>
                  <a:gd name="T1" fmla="*/ 0 h 51"/>
                  <a:gd name="T2" fmla="*/ 26 w 26"/>
                  <a:gd name="T3" fmla="*/ 26 h 51"/>
                  <a:gd name="T4" fmla="*/ 0 w 26"/>
                  <a:gd name="T5" fmla="*/ 51 h 51"/>
                  <a:gd name="T6" fmla="*/ 0 w 26"/>
                  <a:gd name="T7" fmla="*/ 0 h 51"/>
                </a:gdLst>
                <a:ahLst/>
                <a:cxnLst>
                  <a:cxn ang="0">
                    <a:pos x="T0" y="T1"/>
                  </a:cxn>
                  <a:cxn ang="0">
                    <a:pos x="T2" y="T3"/>
                  </a:cxn>
                  <a:cxn ang="0">
                    <a:pos x="T4" y="T5"/>
                  </a:cxn>
                  <a:cxn ang="0">
                    <a:pos x="T6" y="T7"/>
                  </a:cxn>
                </a:cxnLst>
                <a:rect l="0" t="0" r="r" b="b"/>
                <a:pathLst>
                  <a:path w="26" h="51">
                    <a:moveTo>
                      <a:pt x="0" y="0"/>
                    </a:moveTo>
                    <a:cubicBezTo>
                      <a:pt x="14" y="0"/>
                      <a:pt x="26" y="11"/>
                      <a:pt x="26" y="26"/>
                    </a:cubicBezTo>
                    <a:cubicBezTo>
                      <a:pt x="26" y="40"/>
                      <a:pt x="14" y="51"/>
                      <a:pt x="0" y="51"/>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3" name="Freeform 137"/>
              <p:cNvSpPr>
                <a:spLocks/>
              </p:cNvSpPr>
              <p:nvPr/>
            </p:nvSpPr>
            <p:spPr bwMode="auto">
              <a:xfrm>
                <a:off x="8623716" y="3365355"/>
                <a:ext cx="26492" cy="52129"/>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5"/>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4" name="Freeform 181"/>
              <p:cNvSpPr>
                <a:spLocks/>
              </p:cNvSpPr>
              <p:nvPr/>
            </p:nvSpPr>
            <p:spPr bwMode="auto">
              <a:xfrm>
                <a:off x="8359651" y="4553220"/>
                <a:ext cx="0" cy="78621"/>
              </a:xfrm>
              <a:custGeom>
                <a:avLst/>
                <a:gdLst>
                  <a:gd name="T0" fmla="*/ 0 h 39"/>
                  <a:gd name="T1" fmla="*/ 39 h 39"/>
                  <a:gd name="T2" fmla="*/ 0 h 39"/>
                  <a:gd name="T3" fmla="*/ 0 h 39"/>
                </a:gdLst>
                <a:ahLst/>
                <a:cxnLst>
                  <a:cxn ang="0">
                    <a:pos x="0" y="T0"/>
                  </a:cxn>
                  <a:cxn ang="0">
                    <a:pos x="0" y="T1"/>
                  </a:cxn>
                  <a:cxn ang="0">
                    <a:pos x="0" y="T2"/>
                  </a:cxn>
                  <a:cxn ang="0">
                    <a:pos x="0" y="T3"/>
                  </a:cxn>
                </a:cxnLst>
                <a:rect l="0" t="0" r="r" b="b"/>
                <a:pathLst>
                  <a:path h="39">
                    <a:moveTo>
                      <a:pt x="0" y="0"/>
                    </a:moveTo>
                    <a:cubicBezTo>
                      <a:pt x="0" y="24"/>
                      <a:pt x="0" y="39"/>
                      <a:pt x="0" y="39"/>
                    </a:cubicBezTo>
                    <a:cubicBezTo>
                      <a:pt x="0" y="0"/>
                      <a:pt x="0" y="0"/>
                      <a:pt x="0" y="0"/>
                    </a:cubicBezTo>
                    <a:cubicBezTo>
                      <a:pt x="0" y="0"/>
                      <a:pt x="0" y="0"/>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5" name="Freeform 182"/>
              <p:cNvSpPr>
                <a:spLocks noEditPoints="1"/>
              </p:cNvSpPr>
              <p:nvPr/>
            </p:nvSpPr>
            <p:spPr bwMode="auto">
              <a:xfrm>
                <a:off x="8359651" y="4440416"/>
                <a:ext cx="482837" cy="191426"/>
              </a:xfrm>
              <a:custGeom>
                <a:avLst/>
                <a:gdLst>
                  <a:gd name="T0" fmla="*/ 239 w 239"/>
                  <a:gd name="T1" fmla="*/ 95 h 95"/>
                  <a:gd name="T2" fmla="*/ 239 w 239"/>
                  <a:gd name="T3" fmla="*/ 95 h 95"/>
                  <a:gd name="T4" fmla="*/ 239 w 239"/>
                  <a:gd name="T5" fmla="*/ 95 h 95"/>
                  <a:gd name="T6" fmla="*/ 239 w 239"/>
                  <a:gd name="T7" fmla="*/ 95 h 95"/>
                  <a:gd name="T8" fmla="*/ 239 w 239"/>
                  <a:gd name="T9" fmla="*/ 95 h 95"/>
                  <a:gd name="T10" fmla="*/ 239 w 239"/>
                  <a:gd name="T11" fmla="*/ 95 h 95"/>
                  <a:gd name="T12" fmla="*/ 239 w 239"/>
                  <a:gd name="T13" fmla="*/ 95 h 95"/>
                  <a:gd name="T14" fmla="*/ 239 w 239"/>
                  <a:gd name="T15" fmla="*/ 95 h 95"/>
                  <a:gd name="T16" fmla="*/ 239 w 239"/>
                  <a:gd name="T17" fmla="*/ 95 h 95"/>
                  <a:gd name="T18" fmla="*/ 239 w 239"/>
                  <a:gd name="T19" fmla="*/ 95 h 95"/>
                  <a:gd name="T20" fmla="*/ 239 w 239"/>
                  <a:gd name="T21" fmla="*/ 95 h 95"/>
                  <a:gd name="T22" fmla="*/ 239 w 239"/>
                  <a:gd name="T23" fmla="*/ 95 h 95"/>
                  <a:gd name="T24" fmla="*/ 239 w 239"/>
                  <a:gd name="T25" fmla="*/ 95 h 95"/>
                  <a:gd name="T26" fmla="*/ 239 w 239"/>
                  <a:gd name="T27" fmla="*/ 95 h 95"/>
                  <a:gd name="T28" fmla="*/ 239 w 239"/>
                  <a:gd name="T29" fmla="*/ 95 h 95"/>
                  <a:gd name="T30" fmla="*/ 239 w 239"/>
                  <a:gd name="T31" fmla="*/ 95 h 95"/>
                  <a:gd name="T32" fmla="*/ 239 w 239"/>
                  <a:gd name="T33" fmla="*/ 95 h 95"/>
                  <a:gd name="T34" fmla="*/ 239 w 239"/>
                  <a:gd name="T35" fmla="*/ 95 h 95"/>
                  <a:gd name="T36" fmla="*/ 239 w 239"/>
                  <a:gd name="T37" fmla="*/ 95 h 95"/>
                  <a:gd name="T38" fmla="*/ 239 w 239"/>
                  <a:gd name="T39" fmla="*/ 95 h 95"/>
                  <a:gd name="T40" fmla="*/ 239 w 239"/>
                  <a:gd name="T41" fmla="*/ 95 h 95"/>
                  <a:gd name="T42" fmla="*/ 239 w 239"/>
                  <a:gd name="T43" fmla="*/ 95 h 95"/>
                  <a:gd name="T44" fmla="*/ 239 w 239"/>
                  <a:gd name="T45" fmla="*/ 94 h 95"/>
                  <a:gd name="T46" fmla="*/ 239 w 239"/>
                  <a:gd name="T47" fmla="*/ 95 h 95"/>
                  <a:gd name="T48" fmla="*/ 239 w 239"/>
                  <a:gd name="T49" fmla="*/ 94 h 95"/>
                  <a:gd name="T50" fmla="*/ 239 w 239"/>
                  <a:gd name="T51" fmla="*/ 94 h 95"/>
                  <a:gd name="T52" fmla="*/ 239 w 239"/>
                  <a:gd name="T53" fmla="*/ 94 h 95"/>
                  <a:gd name="T54" fmla="*/ 239 w 239"/>
                  <a:gd name="T55" fmla="*/ 94 h 95"/>
                  <a:gd name="T56" fmla="*/ 239 w 239"/>
                  <a:gd name="T57" fmla="*/ 93 h 95"/>
                  <a:gd name="T58" fmla="*/ 239 w 239"/>
                  <a:gd name="T59" fmla="*/ 94 h 95"/>
                  <a:gd name="T60" fmla="*/ 239 w 239"/>
                  <a:gd name="T61" fmla="*/ 93 h 95"/>
                  <a:gd name="T62" fmla="*/ 0 w 239"/>
                  <a:gd name="T63" fmla="*/ 55 h 95"/>
                  <a:gd name="T64" fmla="*/ 0 w 239"/>
                  <a:gd name="T65" fmla="*/ 56 h 95"/>
                  <a:gd name="T66" fmla="*/ 0 w 239"/>
                  <a:gd name="T67" fmla="*/ 56 h 95"/>
                  <a:gd name="T68" fmla="*/ 0 w 239"/>
                  <a:gd name="T69" fmla="*/ 55 h 95"/>
                  <a:gd name="T70" fmla="*/ 236 w 239"/>
                  <a:gd name="T71" fmla="*/ 3 h 95"/>
                  <a:gd name="T72" fmla="*/ 239 w 239"/>
                  <a:gd name="T73" fmla="*/ 93 h 95"/>
                  <a:gd name="T74" fmla="*/ 236 w 239"/>
                  <a:gd name="T75" fmla="*/ 3 h 95"/>
                  <a:gd name="T76" fmla="*/ 236 w 239"/>
                  <a:gd name="T77" fmla="*/ 1 h 95"/>
                  <a:gd name="T78" fmla="*/ 236 w 239"/>
                  <a:gd name="T79" fmla="*/ 3 h 95"/>
                  <a:gd name="T80" fmla="*/ 236 w 239"/>
                  <a:gd name="T81" fmla="*/ 1 h 95"/>
                  <a:gd name="T82" fmla="*/ 236 w 239"/>
                  <a:gd name="T83" fmla="*/ 0 h 95"/>
                  <a:gd name="T84" fmla="*/ 236 w 239"/>
                  <a:gd name="T85" fmla="*/ 0 h 95"/>
                  <a:gd name="T86" fmla="*/ 236 w 239"/>
                  <a:gd name="T8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9" h="95">
                    <a:moveTo>
                      <a:pt x="239" y="95"/>
                    </a:moveTo>
                    <a:cubicBezTo>
                      <a:pt x="239" y="95"/>
                      <a:pt x="239" y="95"/>
                      <a:pt x="239" y="95"/>
                    </a:cubicBez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4"/>
                    </a:moveTo>
                    <a:cubicBezTo>
                      <a:pt x="239" y="94"/>
                      <a:pt x="239" y="95"/>
                      <a:pt x="239" y="95"/>
                    </a:cubicBezTo>
                    <a:cubicBezTo>
                      <a:pt x="239" y="95"/>
                      <a:pt x="239" y="94"/>
                      <a:pt x="239" y="94"/>
                    </a:cubicBezTo>
                    <a:moveTo>
                      <a:pt x="239" y="94"/>
                    </a:moveTo>
                    <a:cubicBezTo>
                      <a:pt x="239" y="94"/>
                      <a:pt x="239" y="94"/>
                      <a:pt x="239" y="94"/>
                    </a:cubicBezTo>
                    <a:cubicBezTo>
                      <a:pt x="239" y="94"/>
                      <a:pt x="239" y="94"/>
                      <a:pt x="239" y="94"/>
                    </a:cubicBezTo>
                    <a:moveTo>
                      <a:pt x="239" y="93"/>
                    </a:moveTo>
                    <a:cubicBezTo>
                      <a:pt x="239" y="93"/>
                      <a:pt x="239" y="94"/>
                      <a:pt x="239" y="94"/>
                    </a:cubicBezTo>
                    <a:cubicBezTo>
                      <a:pt x="239" y="94"/>
                      <a:pt x="239" y="93"/>
                      <a:pt x="239" y="93"/>
                    </a:cubicBezTo>
                    <a:moveTo>
                      <a:pt x="0" y="55"/>
                    </a:moveTo>
                    <a:cubicBezTo>
                      <a:pt x="0" y="56"/>
                      <a:pt x="0" y="56"/>
                      <a:pt x="0" y="56"/>
                    </a:cubicBezTo>
                    <a:cubicBezTo>
                      <a:pt x="0" y="56"/>
                      <a:pt x="0" y="56"/>
                      <a:pt x="0" y="56"/>
                    </a:cubicBezTo>
                    <a:cubicBezTo>
                      <a:pt x="0" y="56"/>
                      <a:pt x="0" y="56"/>
                      <a:pt x="0" y="55"/>
                    </a:cubicBezTo>
                    <a:moveTo>
                      <a:pt x="236" y="3"/>
                    </a:moveTo>
                    <a:cubicBezTo>
                      <a:pt x="238" y="46"/>
                      <a:pt x="239" y="83"/>
                      <a:pt x="239" y="93"/>
                    </a:cubicBezTo>
                    <a:cubicBezTo>
                      <a:pt x="239" y="83"/>
                      <a:pt x="238" y="46"/>
                      <a:pt x="236" y="3"/>
                    </a:cubicBezTo>
                    <a:moveTo>
                      <a:pt x="236" y="1"/>
                    </a:moveTo>
                    <a:cubicBezTo>
                      <a:pt x="236" y="1"/>
                      <a:pt x="236" y="2"/>
                      <a:pt x="236" y="3"/>
                    </a:cubicBezTo>
                    <a:cubicBezTo>
                      <a:pt x="236" y="2"/>
                      <a:pt x="236" y="1"/>
                      <a:pt x="236" y="1"/>
                    </a:cubicBezTo>
                    <a:moveTo>
                      <a:pt x="236" y="0"/>
                    </a:moveTo>
                    <a:cubicBezTo>
                      <a:pt x="236" y="0"/>
                      <a:pt x="236" y="0"/>
                      <a:pt x="236" y="0"/>
                    </a:cubicBezTo>
                    <a:cubicBezTo>
                      <a:pt x="236" y="0"/>
                      <a:pt x="236" y="0"/>
                      <a:pt x="236" y="0"/>
                    </a:cubicBezTo>
                  </a:path>
                </a:pathLst>
              </a:custGeom>
              <a:solidFill>
                <a:srgbClr val="EDC5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6" name="Freeform 183"/>
              <p:cNvSpPr>
                <a:spLocks/>
              </p:cNvSpPr>
              <p:nvPr/>
            </p:nvSpPr>
            <p:spPr bwMode="auto">
              <a:xfrm>
                <a:off x="8359651" y="4163532"/>
                <a:ext cx="482837" cy="468310"/>
              </a:xfrm>
              <a:custGeom>
                <a:avLst/>
                <a:gdLst>
                  <a:gd name="T0" fmla="*/ 224 w 239"/>
                  <a:gd name="T1" fmla="*/ 0 h 232"/>
                  <a:gd name="T2" fmla="*/ 0 w 239"/>
                  <a:gd name="T3" fmla="*/ 153 h 232"/>
                  <a:gd name="T4" fmla="*/ 0 w 239"/>
                  <a:gd name="T5" fmla="*/ 192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2 h 232"/>
                  <a:gd name="T38" fmla="*/ 239 w 239"/>
                  <a:gd name="T39" fmla="*/ 232 h 232"/>
                  <a:gd name="T40" fmla="*/ 239 w 239"/>
                  <a:gd name="T41" fmla="*/ 231 h 232"/>
                  <a:gd name="T42" fmla="*/ 239 w 239"/>
                  <a:gd name="T43" fmla="*/ 231 h 232"/>
                  <a:gd name="T44" fmla="*/ 239 w 239"/>
                  <a:gd name="T45" fmla="*/ 231 h 232"/>
                  <a:gd name="T46" fmla="*/ 239 w 239"/>
                  <a:gd name="T47" fmla="*/ 231 h 232"/>
                  <a:gd name="T48" fmla="*/ 239 w 239"/>
                  <a:gd name="T49" fmla="*/ 230 h 232"/>
                  <a:gd name="T50" fmla="*/ 239 w 239"/>
                  <a:gd name="T51" fmla="*/ 230 h 232"/>
                  <a:gd name="T52" fmla="*/ 236 w 239"/>
                  <a:gd name="T53" fmla="*/ 140 h 232"/>
                  <a:gd name="T54" fmla="*/ 236 w 239"/>
                  <a:gd name="T55" fmla="*/ 140 h 232"/>
                  <a:gd name="T56" fmla="*/ 236 w 239"/>
                  <a:gd name="T57" fmla="*/ 138 h 232"/>
                  <a:gd name="T58" fmla="*/ 236 w 239"/>
                  <a:gd name="T59" fmla="*/ 137 h 232"/>
                  <a:gd name="T60" fmla="*/ 236 w 239"/>
                  <a:gd name="T61" fmla="*/ 137 h 232"/>
                  <a:gd name="T62" fmla="*/ 224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4" y="0"/>
                    </a:moveTo>
                    <a:cubicBezTo>
                      <a:pt x="0" y="153"/>
                      <a:pt x="0" y="153"/>
                      <a:pt x="0" y="153"/>
                    </a:cubicBezTo>
                    <a:cubicBezTo>
                      <a:pt x="0" y="168"/>
                      <a:pt x="0" y="181"/>
                      <a:pt x="0" y="192"/>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20"/>
                      <a:pt x="238" y="183"/>
                      <a:pt x="236" y="140"/>
                    </a:cubicBezTo>
                    <a:cubicBezTo>
                      <a:pt x="236" y="140"/>
                      <a:pt x="236" y="140"/>
                      <a:pt x="236" y="140"/>
                    </a:cubicBezTo>
                    <a:cubicBezTo>
                      <a:pt x="236" y="139"/>
                      <a:pt x="236" y="138"/>
                      <a:pt x="236" y="138"/>
                    </a:cubicBezTo>
                    <a:cubicBezTo>
                      <a:pt x="236" y="138"/>
                      <a:pt x="236" y="138"/>
                      <a:pt x="236" y="137"/>
                    </a:cubicBezTo>
                    <a:cubicBezTo>
                      <a:pt x="236" y="137"/>
                      <a:pt x="236" y="137"/>
                      <a:pt x="236" y="137"/>
                    </a:cubicBezTo>
                    <a:cubicBezTo>
                      <a:pt x="234" y="88"/>
                      <a:pt x="231" y="33"/>
                      <a:pt x="224" y="0"/>
                    </a:cubicBezTo>
                  </a:path>
                </a:pathLst>
              </a:custGeom>
              <a:solidFill>
                <a:srgbClr val="BC2929"/>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7" name="Freeform 184"/>
              <p:cNvSpPr>
                <a:spLocks/>
              </p:cNvSpPr>
              <p:nvPr/>
            </p:nvSpPr>
            <p:spPr bwMode="auto">
              <a:xfrm>
                <a:off x="8359651" y="4472035"/>
                <a:ext cx="0" cy="81185"/>
              </a:xfrm>
              <a:custGeom>
                <a:avLst/>
                <a:gdLst>
                  <a:gd name="T0" fmla="*/ 0 h 40"/>
                  <a:gd name="T1" fmla="*/ 1 h 40"/>
                  <a:gd name="T2" fmla="*/ 40 h 40"/>
                  <a:gd name="T3" fmla="*/ 39 h 40"/>
                  <a:gd name="T4" fmla="*/ 0 h 40"/>
                </a:gdLst>
                <a:ahLst/>
                <a:cxnLst>
                  <a:cxn ang="0">
                    <a:pos x="0" y="T0"/>
                  </a:cxn>
                  <a:cxn ang="0">
                    <a:pos x="0" y="T1"/>
                  </a:cxn>
                  <a:cxn ang="0">
                    <a:pos x="0" y="T2"/>
                  </a:cxn>
                  <a:cxn ang="0">
                    <a:pos x="0" y="T3"/>
                  </a:cxn>
                  <a:cxn ang="0">
                    <a:pos x="0" y="T4"/>
                  </a:cxn>
                </a:cxnLst>
                <a:rect l="0" t="0" r="r" b="b"/>
                <a:pathLst>
                  <a:path h="40">
                    <a:moveTo>
                      <a:pt x="0" y="0"/>
                    </a:moveTo>
                    <a:cubicBezTo>
                      <a:pt x="0" y="1"/>
                      <a:pt x="0" y="1"/>
                      <a:pt x="0" y="1"/>
                    </a:cubicBezTo>
                    <a:cubicBezTo>
                      <a:pt x="0" y="40"/>
                      <a:pt x="0" y="40"/>
                      <a:pt x="0" y="40"/>
                    </a:cubicBezTo>
                    <a:cubicBezTo>
                      <a:pt x="0" y="40"/>
                      <a:pt x="0" y="40"/>
                      <a:pt x="0" y="39"/>
                    </a:cubicBezTo>
                    <a:cubicBezTo>
                      <a:pt x="0" y="28"/>
                      <a:pt x="0" y="15"/>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8" name="Freeform 185"/>
              <p:cNvSpPr>
                <a:spLocks/>
              </p:cNvSpPr>
              <p:nvPr/>
            </p:nvSpPr>
            <p:spPr bwMode="auto">
              <a:xfrm>
                <a:off x="8359651" y="4472035"/>
                <a:ext cx="0" cy="79476"/>
              </a:xfrm>
              <a:custGeom>
                <a:avLst/>
                <a:gdLst>
                  <a:gd name="T0" fmla="*/ 0 h 39"/>
                  <a:gd name="T1" fmla="*/ 0 h 39"/>
                  <a:gd name="T2" fmla="*/ 39 h 39"/>
                  <a:gd name="T3" fmla="*/ 0 h 39"/>
                </a:gdLst>
                <a:ahLst/>
                <a:cxnLst>
                  <a:cxn ang="0">
                    <a:pos x="0" y="T0"/>
                  </a:cxn>
                  <a:cxn ang="0">
                    <a:pos x="0" y="T1"/>
                  </a:cxn>
                  <a:cxn ang="0">
                    <a:pos x="0" y="T2"/>
                  </a:cxn>
                  <a:cxn ang="0">
                    <a:pos x="0" y="T3"/>
                  </a:cxn>
                </a:cxnLst>
                <a:rect l="0" t="0" r="r" b="b"/>
                <a:pathLst>
                  <a:path h="39">
                    <a:moveTo>
                      <a:pt x="0" y="0"/>
                    </a:moveTo>
                    <a:cubicBezTo>
                      <a:pt x="0" y="0"/>
                      <a:pt x="0" y="0"/>
                      <a:pt x="0" y="0"/>
                    </a:cubicBezTo>
                    <a:cubicBezTo>
                      <a:pt x="0" y="15"/>
                      <a:pt x="0" y="28"/>
                      <a:pt x="0" y="39"/>
                    </a:cubicBezTo>
                    <a:cubicBezTo>
                      <a:pt x="0" y="28"/>
                      <a:pt x="0" y="15"/>
                      <a:pt x="0" y="0"/>
                    </a:cubicBezTo>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69" name="Freeform 186"/>
              <p:cNvSpPr>
                <a:spLocks/>
              </p:cNvSpPr>
              <p:nvPr/>
            </p:nvSpPr>
            <p:spPr bwMode="auto">
              <a:xfrm>
                <a:off x="8527149" y="3637966"/>
                <a:ext cx="165788" cy="64948"/>
              </a:xfrm>
              <a:custGeom>
                <a:avLst/>
                <a:gdLst>
                  <a:gd name="T0" fmla="*/ 82 w 82"/>
                  <a:gd name="T1" fmla="*/ 0 h 32"/>
                  <a:gd name="T2" fmla="*/ 41 w 82"/>
                  <a:gd name="T3" fmla="*/ 32 h 32"/>
                  <a:gd name="T4" fmla="*/ 0 w 82"/>
                  <a:gd name="T5" fmla="*/ 0 h 32"/>
                  <a:gd name="T6" fmla="*/ 82 w 82"/>
                  <a:gd name="T7" fmla="*/ 0 h 32"/>
                </a:gdLst>
                <a:ahLst/>
                <a:cxnLst>
                  <a:cxn ang="0">
                    <a:pos x="T0" y="T1"/>
                  </a:cxn>
                  <a:cxn ang="0">
                    <a:pos x="T2" y="T3"/>
                  </a:cxn>
                  <a:cxn ang="0">
                    <a:pos x="T4" y="T5"/>
                  </a:cxn>
                  <a:cxn ang="0">
                    <a:pos x="T6" y="T7"/>
                  </a:cxn>
                </a:cxnLst>
                <a:rect l="0" t="0" r="r" b="b"/>
                <a:pathLst>
                  <a:path w="82" h="32">
                    <a:moveTo>
                      <a:pt x="82" y="0"/>
                    </a:moveTo>
                    <a:cubicBezTo>
                      <a:pt x="78" y="18"/>
                      <a:pt x="61" y="32"/>
                      <a:pt x="41" y="32"/>
                    </a:cubicBezTo>
                    <a:cubicBezTo>
                      <a:pt x="21" y="32"/>
                      <a:pt x="5" y="18"/>
                      <a:pt x="0" y="0"/>
                    </a:cubicBezTo>
                    <a:lnTo>
                      <a:pt x="82"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grpSp>
        <p:sp>
          <p:nvSpPr>
            <p:cNvPr id="172" name="Rectangle 171"/>
            <p:cNvSpPr/>
            <p:nvPr/>
          </p:nvSpPr>
          <p:spPr>
            <a:xfrm>
              <a:off x="2764215" y="1445971"/>
              <a:ext cx="448595" cy="243814"/>
            </a:xfrm>
            <a:prstGeom prst="rect">
              <a:avLst/>
            </a:prstGeom>
          </p:spPr>
          <p:txBody>
            <a:bodyPr wrap="square" lIns="0" tIns="0" rIns="0" bIns="0">
              <a:spAutoFit/>
            </a:bodyPr>
            <a:lstStyle/>
            <a:p>
              <a:pPr defTabSz="932597">
                <a:spcBef>
                  <a:spcPts val="102"/>
                </a:spcBef>
                <a:spcAft>
                  <a:spcPts val="204"/>
                </a:spcAft>
                <a:defRPr/>
              </a:pPr>
              <a:r>
                <a:rPr lang="en-US" sz="1836" b="1" kern="0" dirty="0">
                  <a:gradFill>
                    <a:gsLst>
                      <a:gs pos="0">
                        <a:srgbClr val="FFFFFF"/>
                      </a:gs>
                      <a:gs pos="100000">
                        <a:srgbClr val="FFFFFF"/>
                      </a:gs>
                    </a:gsLst>
                    <a:lin ang="5400000" scaled="1"/>
                  </a:gradFill>
                  <a:latin typeface="Segoe UI Light"/>
                  <a:cs typeface="Segoe"/>
                </a:rPr>
                <a:t>OPS</a:t>
              </a:r>
              <a:endParaRPr lang="en-US" sz="1224" b="1" kern="0" dirty="0">
                <a:gradFill>
                  <a:gsLst>
                    <a:gs pos="0">
                      <a:srgbClr val="FFFFFF"/>
                    </a:gs>
                    <a:gs pos="100000">
                      <a:srgbClr val="FFFFFF"/>
                    </a:gs>
                  </a:gsLst>
                  <a:lin ang="5400000" scaled="1"/>
                </a:gradFill>
                <a:latin typeface="Segoe UI Light"/>
                <a:cs typeface="Segoe"/>
              </a:endParaRPr>
            </a:p>
          </p:txBody>
        </p:sp>
        <p:grpSp>
          <p:nvGrpSpPr>
            <p:cNvPr id="173" name="Group 172"/>
            <p:cNvGrpSpPr/>
            <p:nvPr/>
          </p:nvGrpSpPr>
          <p:grpSpPr>
            <a:xfrm>
              <a:off x="512700" y="1736281"/>
              <a:ext cx="920630" cy="1736466"/>
              <a:chOff x="9618645" y="3347804"/>
              <a:chExt cx="1240849" cy="2340455"/>
            </a:xfrm>
          </p:grpSpPr>
          <p:sp>
            <p:nvSpPr>
              <p:cNvPr id="179" name="Rectangle 57"/>
              <p:cNvSpPr>
                <a:spLocks noChangeArrowheads="1"/>
              </p:cNvSpPr>
              <p:nvPr/>
            </p:nvSpPr>
            <p:spPr bwMode="auto">
              <a:xfrm>
                <a:off x="9961090" y="4581841"/>
                <a:ext cx="854" cy="10073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0" name="Rectangle 58"/>
              <p:cNvSpPr>
                <a:spLocks noChangeArrowheads="1"/>
              </p:cNvSpPr>
              <p:nvPr/>
            </p:nvSpPr>
            <p:spPr bwMode="auto">
              <a:xfrm>
                <a:off x="9961090" y="4581841"/>
                <a:ext cx="854" cy="10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grpSp>
            <p:nvGrpSpPr>
              <p:cNvPr id="181" name="Group 180"/>
              <p:cNvGrpSpPr/>
              <p:nvPr/>
            </p:nvGrpSpPr>
            <p:grpSpPr>
              <a:xfrm flipH="1">
                <a:off x="10092928" y="4643963"/>
                <a:ext cx="448655" cy="1044296"/>
                <a:chOff x="2746381" y="4553220"/>
                <a:chExt cx="448655" cy="1044296"/>
              </a:xfrm>
            </p:grpSpPr>
            <p:sp>
              <p:nvSpPr>
                <p:cNvPr id="209" name="Freeform 56"/>
                <p:cNvSpPr>
                  <a:spLocks/>
                </p:cNvSpPr>
                <p:nvPr/>
              </p:nvSpPr>
              <p:spPr bwMode="auto">
                <a:xfrm>
                  <a:off x="2795092" y="4806176"/>
                  <a:ext cx="0" cy="157243"/>
                </a:xfrm>
                <a:custGeom>
                  <a:avLst/>
                  <a:gdLst>
                    <a:gd name="T0" fmla="*/ 0 h 184"/>
                    <a:gd name="T1" fmla="*/ 0 h 184"/>
                    <a:gd name="T2" fmla="*/ 184 h 184"/>
                    <a:gd name="T3" fmla="*/ 0 h 184"/>
                  </a:gdLst>
                  <a:ahLst/>
                  <a:cxnLst>
                    <a:cxn ang="0">
                      <a:pos x="0" y="T0"/>
                    </a:cxn>
                    <a:cxn ang="0">
                      <a:pos x="0" y="T1"/>
                    </a:cxn>
                    <a:cxn ang="0">
                      <a:pos x="0" y="T2"/>
                    </a:cxn>
                    <a:cxn ang="0">
                      <a:pos x="0" y="T3"/>
                    </a:cxn>
                  </a:cxnLst>
                  <a:rect l="0" t="0" r="r" b="b"/>
                  <a:pathLst>
                    <a:path h="184">
                      <a:moveTo>
                        <a:pt x="0" y="0"/>
                      </a:moveTo>
                      <a:lnTo>
                        <a:pt x="0" y="0"/>
                      </a:lnTo>
                      <a:lnTo>
                        <a:pt x="0" y="184"/>
                      </a:lnTo>
                      <a:lnTo>
                        <a:pt x="0"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0" name="Freeform 57"/>
                <p:cNvSpPr>
                  <a:spLocks/>
                </p:cNvSpPr>
                <p:nvPr/>
              </p:nvSpPr>
              <p:spPr bwMode="auto">
                <a:xfrm>
                  <a:off x="2795092" y="4806176"/>
                  <a:ext cx="0" cy="157243"/>
                </a:xfrm>
                <a:custGeom>
                  <a:avLst/>
                  <a:gdLst>
                    <a:gd name="T0" fmla="*/ 0 h 184"/>
                    <a:gd name="T1" fmla="*/ 0 h 184"/>
                    <a:gd name="T2" fmla="*/ 184 h 184"/>
                    <a:gd name="T3" fmla="*/ 0 h 184"/>
                  </a:gdLst>
                  <a:ahLst/>
                  <a:cxnLst>
                    <a:cxn ang="0">
                      <a:pos x="0" y="T0"/>
                    </a:cxn>
                    <a:cxn ang="0">
                      <a:pos x="0" y="T1"/>
                    </a:cxn>
                    <a:cxn ang="0">
                      <a:pos x="0" y="T2"/>
                    </a:cxn>
                    <a:cxn ang="0">
                      <a:pos x="0" y="T3"/>
                    </a:cxn>
                  </a:cxnLst>
                  <a:rect l="0" t="0" r="r" b="b"/>
                  <a:pathLst>
                    <a:path h="184">
                      <a:moveTo>
                        <a:pt x="0" y="0"/>
                      </a:moveTo>
                      <a:lnTo>
                        <a:pt x="0" y="0"/>
                      </a:lnTo>
                      <a:lnTo>
                        <a:pt x="0"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1" name="Freeform 64"/>
                <p:cNvSpPr>
                  <a:spLocks/>
                </p:cNvSpPr>
                <p:nvPr/>
              </p:nvSpPr>
              <p:spPr bwMode="auto">
                <a:xfrm>
                  <a:off x="2746381" y="5464202"/>
                  <a:ext cx="238428" cy="133314"/>
                </a:xfrm>
                <a:custGeom>
                  <a:avLst/>
                  <a:gdLst>
                    <a:gd name="T0" fmla="*/ 0 w 279"/>
                    <a:gd name="T1" fmla="*/ 121 h 156"/>
                    <a:gd name="T2" fmla="*/ 121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21" y="0"/>
                      </a:lnTo>
                      <a:lnTo>
                        <a:pt x="279" y="0"/>
                      </a:lnTo>
                      <a:lnTo>
                        <a:pt x="279" y="156"/>
                      </a:lnTo>
                      <a:lnTo>
                        <a:pt x="0" y="156"/>
                      </a:lnTo>
                      <a:lnTo>
                        <a:pt x="0" y="12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2" name="Freeform 65"/>
                <p:cNvSpPr>
                  <a:spLocks/>
                </p:cNvSpPr>
                <p:nvPr/>
              </p:nvSpPr>
              <p:spPr bwMode="auto">
                <a:xfrm>
                  <a:off x="2746381" y="5464202"/>
                  <a:ext cx="238428" cy="133314"/>
                </a:xfrm>
                <a:custGeom>
                  <a:avLst/>
                  <a:gdLst>
                    <a:gd name="T0" fmla="*/ 0 w 279"/>
                    <a:gd name="T1" fmla="*/ 121 h 156"/>
                    <a:gd name="T2" fmla="*/ 121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21" y="0"/>
                      </a:lnTo>
                      <a:lnTo>
                        <a:pt x="279" y="0"/>
                      </a:lnTo>
                      <a:lnTo>
                        <a:pt x="279" y="156"/>
                      </a:lnTo>
                      <a:lnTo>
                        <a:pt x="0" y="156"/>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3" name="Rectangle 66"/>
                <p:cNvSpPr>
                  <a:spLocks noChangeArrowheads="1"/>
                </p:cNvSpPr>
                <p:nvPr/>
              </p:nvSpPr>
              <p:spPr bwMode="auto">
                <a:xfrm>
                  <a:off x="2851494" y="4593385"/>
                  <a:ext cx="133314" cy="870816"/>
                </a:xfrm>
                <a:prstGeom prst="rect">
                  <a:avLst/>
                </a:prstGeom>
                <a:solidFill>
                  <a:srgbClr val="FDB81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4" name="Rectangle 67"/>
                <p:cNvSpPr>
                  <a:spLocks noChangeArrowheads="1"/>
                </p:cNvSpPr>
                <p:nvPr/>
              </p:nvSpPr>
              <p:spPr bwMode="auto">
                <a:xfrm>
                  <a:off x="2851494" y="4593385"/>
                  <a:ext cx="133314" cy="87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5" name="Freeform 68"/>
                <p:cNvSpPr>
                  <a:spLocks/>
                </p:cNvSpPr>
                <p:nvPr/>
              </p:nvSpPr>
              <p:spPr bwMode="auto">
                <a:xfrm>
                  <a:off x="2922425" y="5464202"/>
                  <a:ext cx="62384" cy="133314"/>
                </a:xfrm>
                <a:custGeom>
                  <a:avLst/>
                  <a:gdLst>
                    <a:gd name="T0" fmla="*/ 73 w 73"/>
                    <a:gd name="T1" fmla="*/ 0 h 156"/>
                    <a:gd name="T2" fmla="*/ 0 w 73"/>
                    <a:gd name="T3" fmla="*/ 0 h 156"/>
                    <a:gd name="T4" fmla="*/ 0 w 73"/>
                    <a:gd name="T5" fmla="*/ 156 h 156"/>
                    <a:gd name="T6" fmla="*/ 73 w 73"/>
                    <a:gd name="T7" fmla="*/ 156 h 156"/>
                    <a:gd name="T8" fmla="*/ 40 w 73"/>
                    <a:gd name="T9" fmla="*/ 156 h 156"/>
                    <a:gd name="T10" fmla="*/ 40 w 73"/>
                    <a:gd name="T11" fmla="*/ 121 h 156"/>
                    <a:gd name="T12" fmla="*/ 73 w 73"/>
                    <a:gd name="T13" fmla="*/ 85 h 156"/>
                    <a:gd name="T14" fmla="*/ 73 w 7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56">
                      <a:moveTo>
                        <a:pt x="73" y="0"/>
                      </a:moveTo>
                      <a:lnTo>
                        <a:pt x="0" y="0"/>
                      </a:lnTo>
                      <a:lnTo>
                        <a:pt x="0" y="156"/>
                      </a:lnTo>
                      <a:lnTo>
                        <a:pt x="73" y="156"/>
                      </a:lnTo>
                      <a:lnTo>
                        <a:pt x="40" y="156"/>
                      </a:lnTo>
                      <a:lnTo>
                        <a:pt x="40" y="121"/>
                      </a:lnTo>
                      <a:lnTo>
                        <a:pt x="73" y="85"/>
                      </a:lnTo>
                      <a:lnTo>
                        <a:pt x="73"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6" name="Freeform 69"/>
                <p:cNvSpPr>
                  <a:spLocks/>
                </p:cNvSpPr>
                <p:nvPr/>
              </p:nvSpPr>
              <p:spPr bwMode="auto">
                <a:xfrm>
                  <a:off x="2922425" y="5464202"/>
                  <a:ext cx="62384" cy="133314"/>
                </a:xfrm>
                <a:custGeom>
                  <a:avLst/>
                  <a:gdLst>
                    <a:gd name="T0" fmla="*/ 73 w 73"/>
                    <a:gd name="T1" fmla="*/ 0 h 156"/>
                    <a:gd name="T2" fmla="*/ 0 w 73"/>
                    <a:gd name="T3" fmla="*/ 0 h 156"/>
                    <a:gd name="T4" fmla="*/ 0 w 73"/>
                    <a:gd name="T5" fmla="*/ 156 h 156"/>
                    <a:gd name="T6" fmla="*/ 73 w 73"/>
                    <a:gd name="T7" fmla="*/ 156 h 156"/>
                    <a:gd name="T8" fmla="*/ 40 w 73"/>
                    <a:gd name="T9" fmla="*/ 156 h 156"/>
                    <a:gd name="T10" fmla="*/ 40 w 73"/>
                    <a:gd name="T11" fmla="*/ 121 h 156"/>
                    <a:gd name="T12" fmla="*/ 73 w 73"/>
                    <a:gd name="T13" fmla="*/ 85 h 156"/>
                    <a:gd name="T14" fmla="*/ 73 w 7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56">
                      <a:moveTo>
                        <a:pt x="73" y="0"/>
                      </a:moveTo>
                      <a:lnTo>
                        <a:pt x="0" y="0"/>
                      </a:lnTo>
                      <a:lnTo>
                        <a:pt x="0" y="156"/>
                      </a:lnTo>
                      <a:lnTo>
                        <a:pt x="73" y="156"/>
                      </a:lnTo>
                      <a:lnTo>
                        <a:pt x="40" y="156"/>
                      </a:lnTo>
                      <a:lnTo>
                        <a:pt x="40" y="121"/>
                      </a:lnTo>
                      <a:lnTo>
                        <a:pt x="73" y="85"/>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7" name="Rectangle 70"/>
                <p:cNvSpPr>
                  <a:spLocks noChangeArrowheads="1"/>
                </p:cNvSpPr>
                <p:nvPr/>
              </p:nvSpPr>
              <p:spPr bwMode="auto">
                <a:xfrm>
                  <a:off x="2922425" y="4631842"/>
                  <a:ext cx="62384" cy="832360"/>
                </a:xfrm>
                <a:prstGeom prst="rect">
                  <a:avLst/>
                </a:prstGeom>
                <a:solidFill>
                  <a:srgbClr val="D89B02"/>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8" name="Rectangle 71"/>
                <p:cNvSpPr>
                  <a:spLocks noChangeArrowheads="1"/>
                </p:cNvSpPr>
                <p:nvPr/>
              </p:nvSpPr>
              <p:spPr bwMode="auto">
                <a:xfrm>
                  <a:off x="2922425" y="4631842"/>
                  <a:ext cx="62384" cy="8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19" name="Rectangle 72"/>
                <p:cNvSpPr>
                  <a:spLocks noChangeArrowheads="1"/>
                </p:cNvSpPr>
                <p:nvPr/>
              </p:nvSpPr>
              <p:spPr bwMode="auto">
                <a:xfrm>
                  <a:off x="3060012" y="4593385"/>
                  <a:ext cx="135024" cy="870816"/>
                </a:xfrm>
                <a:prstGeom prst="rect">
                  <a:avLst/>
                </a:prstGeom>
                <a:solidFill>
                  <a:srgbClr val="FDB81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0" name="Rectangle 73"/>
                <p:cNvSpPr>
                  <a:spLocks noChangeArrowheads="1"/>
                </p:cNvSpPr>
                <p:nvPr/>
              </p:nvSpPr>
              <p:spPr bwMode="auto">
                <a:xfrm>
                  <a:off x="3060012" y="4593385"/>
                  <a:ext cx="135024" cy="87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1" name="Freeform 74"/>
                <p:cNvSpPr>
                  <a:spLocks/>
                </p:cNvSpPr>
                <p:nvPr/>
              </p:nvSpPr>
              <p:spPr bwMode="auto">
                <a:xfrm>
                  <a:off x="2956608" y="5464202"/>
                  <a:ext cx="238428" cy="133314"/>
                </a:xfrm>
                <a:custGeom>
                  <a:avLst/>
                  <a:gdLst>
                    <a:gd name="T0" fmla="*/ 0 w 279"/>
                    <a:gd name="T1" fmla="*/ 121 h 156"/>
                    <a:gd name="T2" fmla="*/ 118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18" y="0"/>
                      </a:lnTo>
                      <a:lnTo>
                        <a:pt x="279" y="0"/>
                      </a:lnTo>
                      <a:lnTo>
                        <a:pt x="279" y="156"/>
                      </a:lnTo>
                      <a:lnTo>
                        <a:pt x="0" y="156"/>
                      </a:lnTo>
                      <a:lnTo>
                        <a:pt x="0" y="12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2" name="Freeform 75"/>
                <p:cNvSpPr>
                  <a:spLocks/>
                </p:cNvSpPr>
                <p:nvPr/>
              </p:nvSpPr>
              <p:spPr bwMode="auto">
                <a:xfrm>
                  <a:off x="2956608" y="5464202"/>
                  <a:ext cx="238428" cy="133314"/>
                </a:xfrm>
                <a:custGeom>
                  <a:avLst/>
                  <a:gdLst>
                    <a:gd name="T0" fmla="*/ 0 w 279"/>
                    <a:gd name="T1" fmla="*/ 121 h 156"/>
                    <a:gd name="T2" fmla="*/ 118 w 279"/>
                    <a:gd name="T3" fmla="*/ 0 h 156"/>
                    <a:gd name="T4" fmla="*/ 279 w 279"/>
                    <a:gd name="T5" fmla="*/ 0 h 156"/>
                    <a:gd name="T6" fmla="*/ 279 w 279"/>
                    <a:gd name="T7" fmla="*/ 156 h 156"/>
                    <a:gd name="T8" fmla="*/ 0 w 279"/>
                    <a:gd name="T9" fmla="*/ 156 h 156"/>
                    <a:gd name="T10" fmla="*/ 0 w 279"/>
                    <a:gd name="T11" fmla="*/ 121 h 156"/>
                  </a:gdLst>
                  <a:ahLst/>
                  <a:cxnLst>
                    <a:cxn ang="0">
                      <a:pos x="T0" y="T1"/>
                    </a:cxn>
                    <a:cxn ang="0">
                      <a:pos x="T2" y="T3"/>
                    </a:cxn>
                    <a:cxn ang="0">
                      <a:pos x="T4" y="T5"/>
                    </a:cxn>
                    <a:cxn ang="0">
                      <a:pos x="T6" y="T7"/>
                    </a:cxn>
                    <a:cxn ang="0">
                      <a:pos x="T8" y="T9"/>
                    </a:cxn>
                    <a:cxn ang="0">
                      <a:pos x="T10" y="T11"/>
                    </a:cxn>
                  </a:cxnLst>
                  <a:rect l="0" t="0" r="r" b="b"/>
                  <a:pathLst>
                    <a:path w="279" h="156">
                      <a:moveTo>
                        <a:pt x="0" y="121"/>
                      </a:moveTo>
                      <a:lnTo>
                        <a:pt x="118" y="0"/>
                      </a:lnTo>
                      <a:lnTo>
                        <a:pt x="279" y="0"/>
                      </a:lnTo>
                      <a:lnTo>
                        <a:pt x="279" y="156"/>
                      </a:lnTo>
                      <a:lnTo>
                        <a:pt x="0" y="156"/>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3" name="Rectangle 76"/>
                <p:cNvSpPr>
                  <a:spLocks noChangeArrowheads="1"/>
                </p:cNvSpPr>
                <p:nvPr/>
              </p:nvSpPr>
              <p:spPr bwMode="auto">
                <a:xfrm>
                  <a:off x="3130942" y="4631842"/>
                  <a:ext cx="64093" cy="832360"/>
                </a:xfrm>
                <a:prstGeom prst="rect">
                  <a:avLst/>
                </a:prstGeom>
                <a:solidFill>
                  <a:srgbClr val="D89B02"/>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4" name="Rectangle 77"/>
                <p:cNvSpPr>
                  <a:spLocks noChangeArrowheads="1"/>
                </p:cNvSpPr>
                <p:nvPr/>
              </p:nvSpPr>
              <p:spPr bwMode="auto">
                <a:xfrm>
                  <a:off x="3130942" y="4631842"/>
                  <a:ext cx="64093" cy="8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5" name="Freeform 78"/>
                <p:cNvSpPr>
                  <a:spLocks/>
                </p:cNvSpPr>
                <p:nvPr/>
              </p:nvSpPr>
              <p:spPr bwMode="auto">
                <a:xfrm>
                  <a:off x="3130942" y="5464202"/>
                  <a:ext cx="64093" cy="133314"/>
                </a:xfrm>
                <a:custGeom>
                  <a:avLst/>
                  <a:gdLst>
                    <a:gd name="T0" fmla="*/ 75 w 75"/>
                    <a:gd name="T1" fmla="*/ 0 h 156"/>
                    <a:gd name="T2" fmla="*/ 75 w 75"/>
                    <a:gd name="T3" fmla="*/ 0 h 156"/>
                    <a:gd name="T4" fmla="*/ 0 w 75"/>
                    <a:gd name="T5" fmla="*/ 0 h 156"/>
                    <a:gd name="T6" fmla="*/ 0 w 75"/>
                    <a:gd name="T7" fmla="*/ 156 h 156"/>
                    <a:gd name="T8" fmla="*/ 75 w 75"/>
                    <a:gd name="T9" fmla="*/ 156 h 156"/>
                    <a:gd name="T10" fmla="*/ 75 w 75"/>
                    <a:gd name="T11" fmla="*/ 33 h 156"/>
                    <a:gd name="T12" fmla="*/ 75 w 75"/>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75" h="156">
                      <a:moveTo>
                        <a:pt x="75" y="0"/>
                      </a:moveTo>
                      <a:lnTo>
                        <a:pt x="75" y="0"/>
                      </a:lnTo>
                      <a:lnTo>
                        <a:pt x="0" y="0"/>
                      </a:lnTo>
                      <a:lnTo>
                        <a:pt x="0" y="156"/>
                      </a:lnTo>
                      <a:lnTo>
                        <a:pt x="75" y="156"/>
                      </a:lnTo>
                      <a:lnTo>
                        <a:pt x="75" y="33"/>
                      </a:lnTo>
                      <a:lnTo>
                        <a:pt x="75"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6" name="Freeform 79"/>
                <p:cNvSpPr>
                  <a:spLocks/>
                </p:cNvSpPr>
                <p:nvPr/>
              </p:nvSpPr>
              <p:spPr bwMode="auto">
                <a:xfrm>
                  <a:off x="3130942" y="5464202"/>
                  <a:ext cx="64093" cy="133314"/>
                </a:xfrm>
                <a:custGeom>
                  <a:avLst/>
                  <a:gdLst>
                    <a:gd name="T0" fmla="*/ 75 w 75"/>
                    <a:gd name="T1" fmla="*/ 0 h 156"/>
                    <a:gd name="T2" fmla="*/ 75 w 75"/>
                    <a:gd name="T3" fmla="*/ 0 h 156"/>
                    <a:gd name="T4" fmla="*/ 0 w 75"/>
                    <a:gd name="T5" fmla="*/ 0 h 156"/>
                    <a:gd name="T6" fmla="*/ 0 w 75"/>
                    <a:gd name="T7" fmla="*/ 156 h 156"/>
                    <a:gd name="T8" fmla="*/ 75 w 75"/>
                    <a:gd name="T9" fmla="*/ 156 h 156"/>
                    <a:gd name="T10" fmla="*/ 75 w 75"/>
                    <a:gd name="T11" fmla="*/ 33 h 156"/>
                    <a:gd name="T12" fmla="*/ 75 w 75"/>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75" h="156">
                      <a:moveTo>
                        <a:pt x="75" y="0"/>
                      </a:moveTo>
                      <a:lnTo>
                        <a:pt x="75" y="0"/>
                      </a:lnTo>
                      <a:lnTo>
                        <a:pt x="0" y="0"/>
                      </a:lnTo>
                      <a:lnTo>
                        <a:pt x="0" y="156"/>
                      </a:lnTo>
                      <a:lnTo>
                        <a:pt x="75" y="156"/>
                      </a:lnTo>
                      <a:lnTo>
                        <a:pt x="75" y="33"/>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27" name="Freeform 181"/>
                <p:cNvSpPr>
                  <a:spLocks/>
                </p:cNvSpPr>
                <p:nvPr/>
              </p:nvSpPr>
              <p:spPr bwMode="auto">
                <a:xfrm>
                  <a:off x="2771164" y="4553220"/>
                  <a:ext cx="0" cy="78621"/>
                </a:xfrm>
                <a:custGeom>
                  <a:avLst/>
                  <a:gdLst>
                    <a:gd name="T0" fmla="*/ 0 h 39"/>
                    <a:gd name="T1" fmla="*/ 39 h 39"/>
                    <a:gd name="T2" fmla="*/ 0 h 39"/>
                    <a:gd name="T3" fmla="*/ 0 h 39"/>
                  </a:gdLst>
                  <a:ahLst/>
                  <a:cxnLst>
                    <a:cxn ang="0">
                      <a:pos x="0" y="T0"/>
                    </a:cxn>
                    <a:cxn ang="0">
                      <a:pos x="0" y="T1"/>
                    </a:cxn>
                    <a:cxn ang="0">
                      <a:pos x="0" y="T2"/>
                    </a:cxn>
                    <a:cxn ang="0">
                      <a:pos x="0" y="T3"/>
                    </a:cxn>
                  </a:cxnLst>
                  <a:rect l="0" t="0" r="r" b="b"/>
                  <a:pathLst>
                    <a:path h="39">
                      <a:moveTo>
                        <a:pt x="0" y="0"/>
                      </a:moveTo>
                      <a:cubicBezTo>
                        <a:pt x="0" y="24"/>
                        <a:pt x="0" y="39"/>
                        <a:pt x="0" y="39"/>
                      </a:cubicBezTo>
                      <a:cubicBezTo>
                        <a:pt x="0" y="0"/>
                        <a:pt x="0" y="0"/>
                        <a:pt x="0" y="0"/>
                      </a:cubicBezTo>
                      <a:cubicBezTo>
                        <a:pt x="0" y="0"/>
                        <a:pt x="0" y="0"/>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grpSp>
          <p:grpSp>
            <p:nvGrpSpPr>
              <p:cNvPr id="182" name="Group 181"/>
              <p:cNvGrpSpPr/>
              <p:nvPr/>
            </p:nvGrpSpPr>
            <p:grpSpPr>
              <a:xfrm flipH="1">
                <a:off x="9618645" y="3792198"/>
                <a:ext cx="1240849" cy="993876"/>
                <a:chOff x="3529373" y="3637966"/>
                <a:chExt cx="1240849" cy="993876"/>
              </a:xfrm>
            </p:grpSpPr>
            <p:sp>
              <p:nvSpPr>
                <p:cNvPr id="199" name="Freeform 124"/>
                <p:cNvSpPr>
                  <a:spLocks/>
                </p:cNvSpPr>
                <p:nvPr/>
              </p:nvSpPr>
              <p:spPr bwMode="auto">
                <a:xfrm>
                  <a:off x="3878896" y="3637966"/>
                  <a:ext cx="491383" cy="993876"/>
                </a:xfrm>
                <a:custGeom>
                  <a:avLst/>
                  <a:gdLst>
                    <a:gd name="T0" fmla="*/ 243 w 243"/>
                    <a:gd name="T1" fmla="*/ 236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6 h 492"/>
                    <a:gd name="T18" fmla="*/ 243 w 243"/>
                    <a:gd name="T19" fmla="*/ 23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6"/>
                      </a:moveTo>
                      <a:cubicBezTo>
                        <a:pt x="243" y="0"/>
                        <a:pt x="243" y="0"/>
                        <a:pt x="243" y="0"/>
                      </a:cubicBezTo>
                      <a:cubicBezTo>
                        <a:pt x="0" y="0"/>
                        <a:pt x="0" y="0"/>
                        <a:pt x="0" y="0"/>
                      </a:cubicBezTo>
                      <a:cubicBezTo>
                        <a:pt x="4" y="88"/>
                        <a:pt x="4" y="88"/>
                        <a:pt x="4" y="88"/>
                      </a:cubicBezTo>
                      <a:cubicBezTo>
                        <a:pt x="4" y="152"/>
                        <a:pt x="29" y="190"/>
                        <a:pt x="29" y="190"/>
                      </a:cubicBezTo>
                      <a:cubicBezTo>
                        <a:pt x="5" y="239"/>
                        <a:pt x="4" y="383"/>
                        <a:pt x="4" y="453"/>
                      </a:cubicBezTo>
                      <a:cubicBezTo>
                        <a:pt x="4" y="492"/>
                        <a:pt x="4" y="492"/>
                        <a:pt x="4" y="492"/>
                      </a:cubicBezTo>
                      <a:cubicBezTo>
                        <a:pt x="243" y="492"/>
                        <a:pt x="243" y="492"/>
                        <a:pt x="243" y="492"/>
                      </a:cubicBezTo>
                      <a:cubicBezTo>
                        <a:pt x="243" y="492"/>
                        <a:pt x="241" y="274"/>
                        <a:pt x="222" y="236"/>
                      </a:cubicBezTo>
                      <a:cubicBezTo>
                        <a:pt x="243" y="236"/>
                        <a:pt x="243" y="236"/>
                        <a:pt x="243" y="236"/>
                      </a:cubicBezTo>
                    </a:path>
                  </a:pathLst>
                </a:custGeom>
                <a:solidFill>
                  <a:srgbClr val="EB088D"/>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0" name="Freeform 131"/>
                <p:cNvSpPr>
                  <a:spLocks/>
                </p:cNvSpPr>
                <p:nvPr/>
              </p:nvSpPr>
              <p:spPr bwMode="auto">
                <a:xfrm>
                  <a:off x="4157489" y="3637966"/>
                  <a:ext cx="612733" cy="476855"/>
                </a:xfrm>
                <a:custGeom>
                  <a:avLst/>
                  <a:gdLst>
                    <a:gd name="T0" fmla="*/ 0 w 303"/>
                    <a:gd name="T1" fmla="*/ 200 h 236"/>
                    <a:gd name="T2" fmla="*/ 82 w 303"/>
                    <a:gd name="T3" fmla="*/ 132 h 236"/>
                    <a:gd name="T4" fmla="*/ 105 w 303"/>
                    <a:gd name="T5" fmla="*/ 0 h 236"/>
                    <a:gd name="T6" fmla="*/ 105 w 303"/>
                    <a:gd name="T7" fmla="*/ 236 h 236"/>
                    <a:gd name="T8" fmla="*/ 65 w 303"/>
                    <a:gd name="T9" fmla="*/ 236 h 236"/>
                    <a:gd name="T10" fmla="*/ 0 w 303"/>
                    <a:gd name="T11" fmla="*/ 200 h 236"/>
                  </a:gdLst>
                  <a:ahLst/>
                  <a:cxnLst>
                    <a:cxn ang="0">
                      <a:pos x="T0" y="T1"/>
                    </a:cxn>
                    <a:cxn ang="0">
                      <a:pos x="T2" y="T3"/>
                    </a:cxn>
                    <a:cxn ang="0">
                      <a:pos x="T4" y="T5"/>
                    </a:cxn>
                    <a:cxn ang="0">
                      <a:pos x="T6" y="T7"/>
                    </a:cxn>
                    <a:cxn ang="0">
                      <a:pos x="T8" y="T9"/>
                    </a:cxn>
                    <a:cxn ang="0">
                      <a:pos x="T10" y="T11"/>
                    </a:cxn>
                  </a:cxnLst>
                  <a:rect l="0" t="0" r="r" b="b"/>
                  <a:pathLst>
                    <a:path w="303" h="236">
                      <a:moveTo>
                        <a:pt x="0" y="200"/>
                      </a:moveTo>
                      <a:cubicBezTo>
                        <a:pt x="82" y="132"/>
                        <a:pt x="82" y="132"/>
                        <a:pt x="82" y="132"/>
                      </a:cubicBezTo>
                      <a:cubicBezTo>
                        <a:pt x="105" y="0"/>
                        <a:pt x="105" y="0"/>
                        <a:pt x="105" y="0"/>
                      </a:cubicBezTo>
                      <a:cubicBezTo>
                        <a:pt x="105" y="0"/>
                        <a:pt x="303" y="214"/>
                        <a:pt x="105" y="236"/>
                      </a:cubicBezTo>
                      <a:cubicBezTo>
                        <a:pt x="65" y="236"/>
                        <a:pt x="65" y="236"/>
                        <a:pt x="65" y="236"/>
                      </a:cubicBezTo>
                      <a:lnTo>
                        <a:pt x="0" y="200"/>
                      </a:lnTo>
                      <a:close/>
                    </a:path>
                  </a:pathLst>
                </a:custGeom>
                <a:solidFill>
                  <a:srgbClr val="EB088D"/>
                </a:solidFill>
                <a:ln>
                  <a:noFill/>
                </a:ln>
                <a:extLst/>
              </p:spPr>
              <p:txBody>
                <a:bodyPr vert="horz" wrap="square" lIns="91440" tIns="45720" rIns="91440" bIns="45720" numCol="1" anchor="t" anchorCtr="0" compatLnSpc="1">
                  <a:prstTxWarp prst="textNoShape">
                    <a:avLst/>
                  </a:prstTxWarp>
                </a:bodyPr>
                <a:lstStyle/>
                <a:p>
                  <a:pPr defTabSz="932688"/>
                  <a:endParaRPr lang="en-US" sz="1836" dirty="0">
                    <a:solidFill>
                      <a:srgbClr val="FFFFFF"/>
                    </a:solidFill>
                  </a:endParaRPr>
                </a:p>
              </p:txBody>
            </p:sp>
            <p:sp>
              <p:nvSpPr>
                <p:cNvPr id="201" name="Freeform 132"/>
                <p:cNvSpPr>
                  <a:spLocks/>
                </p:cNvSpPr>
                <p:nvPr/>
              </p:nvSpPr>
              <p:spPr bwMode="auto">
                <a:xfrm>
                  <a:off x="3529373" y="3637966"/>
                  <a:ext cx="444381" cy="481128"/>
                </a:xfrm>
                <a:custGeom>
                  <a:avLst/>
                  <a:gdLst>
                    <a:gd name="T0" fmla="*/ 4 w 220"/>
                    <a:gd name="T1" fmla="*/ 222 h 238"/>
                    <a:gd name="T2" fmla="*/ 8 w 220"/>
                    <a:gd name="T3" fmla="*/ 191 h 238"/>
                    <a:gd name="T4" fmla="*/ 173 w 220"/>
                    <a:gd name="T5" fmla="*/ 0 h 238"/>
                    <a:gd name="T6" fmla="*/ 192 w 220"/>
                    <a:gd name="T7" fmla="*/ 7 h 238"/>
                    <a:gd name="T8" fmla="*/ 220 w 220"/>
                    <a:gd name="T9" fmla="*/ 31 h 238"/>
                    <a:gd name="T10" fmla="*/ 91 w 220"/>
                    <a:gd name="T11" fmla="*/ 181 h 238"/>
                    <a:gd name="T12" fmla="*/ 155 w 220"/>
                    <a:gd name="T13" fmla="*/ 181 h 238"/>
                    <a:gd name="T14" fmla="*/ 156 w 220"/>
                    <a:gd name="T15" fmla="*/ 237 h 238"/>
                    <a:gd name="T16" fmla="*/ 30 w 220"/>
                    <a:gd name="T17" fmla="*/ 238 h 238"/>
                    <a:gd name="T18" fmla="*/ 30 w 220"/>
                    <a:gd name="T19" fmla="*/ 238 h 238"/>
                    <a:gd name="T20" fmla="*/ 4 w 220"/>
                    <a:gd name="T21" fmla="*/ 2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8">
                      <a:moveTo>
                        <a:pt x="4" y="222"/>
                      </a:moveTo>
                      <a:cubicBezTo>
                        <a:pt x="0" y="212"/>
                        <a:pt x="1" y="200"/>
                        <a:pt x="8" y="191"/>
                      </a:cubicBezTo>
                      <a:cubicBezTo>
                        <a:pt x="173" y="0"/>
                        <a:pt x="173" y="0"/>
                        <a:pt x="173" y="0"/>
                      </a:cubicBezTo>
                      <a:cubicBezTo>
                        <a:pt x="192" y="7"/>
                        <a:pt x="192" y="7"/>
                        <a:pt x="192" y="7"/>
                      </a:cubicBezTo>
                      <a:cubicBezTo>
                        <a:pt x="220" y="31"/>
                        <a:pt x="220" y="31"/>
                        <a:pt x="220" y="31"/>
                      </a:cubicBezTo>
                      <a:cubicBezTo>
                        <a:pt x="91" y="181"/>
                        <a:pt x="91" y="181"/>
                        <a:pt x="91" y="181"/>
                      </a:cubicBezTo>
                      <a:cubicBezTo>
                        <a:pt x="155" y="181"/>
                        <a:pt x="155" y="181"/>
                        <a:pt x="155" y="181"/>
                      </a:cubicBezTo>
                      <a:cubicBezTo>
                        <a:pt x="156" y="237"/>
                        <a:pt x="156" y="237"/>
                        <a:pt x="156" y="237"/>
                      </a:cubicBezTo>
                      <a:cubicBezTo>
                        <a:pt x="30" y="238"/>
                        <a:pt x="30" y="238"/>
                        <a:pt x="30" y="238"/>
                      </a:cubicBezTo>
                      <a:cubicBezTo>
                        <a:pt x="30" y="238"/>
                        <a:pt x="30" y="238"/>
                        <a:pt x="30" y="238"/>
                      </a:cubicBezTo>
                      <a:cubicBezTo>
                        <a:pt x="19" y="238"/>
                        <a:pt x="9" y="231"/>
                        <a:pt x="4" y="222"/>
                      </a:cubicBezTo>
                      <a:close/>
                    </a:path>
                  </a:pathLst>
                </a:custGeom>
                <a:solidFill>
                  <a:srgbClr val="EB088D"/>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2" name="Freeform 133"/>
                <p:cNvSpPr>
                  <a:spLocks/>
                </p:cNvSpPr>
                <p:nvPr/>
              </p:nvSpPr>
              <p:spPr bwMode="auto">
                <a:xfrm>
                  <a:off x="3838731" y="4002017"/>
                  <a:ext cx="117077" cy="114514"/>
                </a:xfrm>
                <a:custGeom>
                  <a:avLst/>
                  <a:gdLst>
                    <a:gd name="T0" fmla="*/ 30 w 58"/>
                    <a:gd name="T1" fmla="*/ 0 h 57"/>
                    <a:gd name="T2" fmla="*/ 58 w 58"/>
                    <a:gd name="T3" fmla="*/ 28 h 57"/>
                    <a:gd name="T4" fmla="*/ 30 w 58"/>
                    <a:gd name="T5" fmla="*/ 57 h 57"/>
                    <a:gd name="T6" fmla="*/ 0 w 58"/>
                    <a:gd name="T7" fmla="*/ 57 h 57"/>
                    <a:gd name="T8" fmla="*/ 0 w 58"/>
                    <a:gd name="T9" fmla="*/ 1 h 57"/>
                    <a:gd name="T10" fmla="*/ 30 w 58"/>
                    <a:gd name="T11" fmla="*/ 0 h 57"/>
                  </a:gdLst>
                  <a:ahLst/>
                  <a:cxnLst>
                    <a:cxn ang="0">
                      <a:pos x="T0" y="T1"/>
                    </a:cxn>
                    <a:cxn ang="0">
                      <a:pos x="T2" y="T3"/>
                    </a:cxn>
                    <a:cxn ang="0">
                      <a:pos x="T4" y="T5"/>
                    </a:cxn>
                    <a:cxn ang="0">
                      <a:pos x="T6" y="T7"/>
                    </a:cxn>
                    <a:cxn ang="0">
                      <a:pos x="T8" y="T9"/>
                    </a:cxn>
                    <a:cxn ang="0">
                      <a:pos x="T10" y="T11"/>
                    </a:cxn>
                  </a:cxnLst>
                  <a:rect l="0" t="0" r="r" b="b"/>
                  <a:pathLst>
                    <a:path w="58" h="57">
                      <a:moveTo>
                        <a:pt x="30" y="0"/>
                      </a:moveTo>
                      <a:cubicBezTo>
                        <a:pt x="45" y="0"/>
                        <a:pt x="58" y="13"/>
                        <a:pt x="58" y="28"/>
                      </a:cubicBezTo>
                      <a:cubicBezTo>
                        <a:pt x="58" y="44"/>
                        <a:pt x="45" y="57"/>
                        <a:pt x="30" y="57"/>
                      </a:cubicBezTo>
                      <a:cubicBezTo>
                        <a:pt x="30" y="57"/>
                        <a:pt x="0" y="57"/>
                        <a:pt x="0" y="57"/>
                      </a:cubicBezTo>
                      <a:cubicBezTo>
                        <a:pt x="0" y="1"/>
                        <a:pt x="0" y="1"/>
                        <a:pt x="0" y="1"/>
                      </a:cubicBezTo>
                      <a:cubicBezTo>
                        <a:pt x="0" y="1"/>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3" name="Freeform 135"/>
                <p:cNvSpPr>
                  <a:spLocks/>
                </p:cNvSpPr>
                <p:nvPr/>
              </p:nvSpPr>
              <p:spPr bwMode="auto">
                <a:xfrm>
                  <a:off x="4060922" y="3896903"/>
                  <a:ext cx="147842" cy="145279"/>
                </a:xfrm>
                <a:custGeom>
                  <a:avLst/>
                  <a:gdLst>
                    <a:gd name="T0" fmla="*/ 19 w 73"/>
                    <a:gd name="T1" fmla="*/ 57 h 72"/>
                    <a:gd name="T2" fmla="*/ 7 w 73"/>
                    <a:gd name="T3" fmla="*/ 19 h 72"/>
                    <a:gd name="T4" fmla="*/ 46 w 73"/>
                    <a:gd name="T5" fmla="*/ 8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3"/>
                        <a:pt x="7" y="19"/>
                      </a:cubicBezTo>
                      <a:cubicBezTo>
                        <a:pt x="15" y="5"/>
                        <a:pt x="32" y="0"/>
                        <a:pt x="46" y="8"/>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4" name="Freeform 181"/>
                <p:cNvSpPr>
                  <a:spLocks/>
                </p:cNvSpPr>
                <p:nvPr/>
              </p:nvSpPr>
              <p:spPr bwMode="auto">
                <a:xfrm>
                  <a:off x="3887442" y="4553220"/>
                  <a:ext cx="0" cy="78621"/>
                </a:xfrm>
                <a:custGeom>
                  <a:avLst/>
                  <a:gdLst>
                    <a:gd name="T0" fmla="*/ 0 h 39"/>
                    <a:gd name="T1" fmla="*/ 39 h 39"/>
                    <a:gd name="T2" fmla="*/ 0 h 39"/>
                    <a:gd name="T3" fmla="*/ 0 h 39"/>
                  </a:gdLst>
                  <a:ahLst/>
                  <a:cxnLst>
                    <a:cxn ang="0">
                      <a:pos x="0" y="T0"/>
                    </a:cxn>
                    <a:cxn ang="0">
                      <a:pos x="0" y="T1"/>
                    </a:cxn>
                    <a:cxn ang="0">
                      <a:pos x="0" y="T2"/>
                    </a:cxn>
                    <a:cxn ang="0">
                      <a:pos x="0" y="T3"/>
                    </a:cxn>
                  </a:cxnLst>
                  <a:rect l="0" t="0" r="r" b="b"/>
                  <a:pathLst>
                    <a:path h="39">
                      <a:moveTo>
                        <a:pt x="0" y="0"/>
                      </a:moveTo>
                      <a:cubicBezTo>
                        <a:pt x="0" y="24"/>
                        <a:pt x="0" y="39"/>
                        <a:pt x="0" y="39"/>
                      </a:cubicBezTo>
                      <a:cubicBezTo>
                        <a:pt x="0" y="0"/>
                        <a:pt x="0" y="0"/>
                        <a:pt x="0" y="0"/>
                      </a:cubicBezTo>
                      <a:cubicBezTo>
                        <a:pt x="0" y="0"/>
                        <a:pt x="0" y="0"/>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5" name="Freeform 182"/>
                <p:cNvSpPr>
                  <a:spLocks noEditPoints="1"/>
                </p:cNvSpPr>
                <p:nvPr/>
              </p:nvSpPr>
              <p:spPr bwMode="auto">
                <a:xfrm>
                  <a:off x="3887442" y="4440416"/>
                  <a:ext cx="482837" cy="191426"/>
                </a:xfrm>
                <a:custGeom>
                  <a:avLst/>
                  <a:gdLst>
                    <a:gd name="T0" fmla="*/ 239 w 239"/>
                    <a:gd name="T1" fmla="*/ 95 h 95"/>
                    <a:gd name="T2" fmla="*/ 239 w 239"/>
                    <a:gd name="T3" fmla="*/ 95 h 95"/>
                    <a:gd name="T4" fmla="*/ 239 w 239"/>
                    <a:gd name="T5" fmla="*/ 95 h 95"/>
                    <a:gd name="T6" fmla="*/ 239 w 239"/>
                    <a:gd name="T7" fmla="*/ 95 h 95"/>
                    <a:gd name="T8" fmla="*/ 239 w 239"/>
                    <a:gd name="T9" fmla="*/ 95 h 95"/>
                    <a:gd name="T10" fmla="*/ 239 w 239"/>
                    <a:gd name="T11" fmla="*/ 95 h 95"/>
                    <a:gd name="T12" fmla="*/ 239 w 239"/>
                    <a:gd name="T13" fmla="*/ 95 h 95"/>
                    <a:gd name="T14" fmla="*/ 239 w 239"/>
                    <a:gd name="T15" fmla="*/ 95 h 95"/>
                    <a:gd name="T16" fmla="*/ 239 w 239"/>
                    <a:gd name="T17" fmla="*/ 95 h 95"/>
                    <a:gd name="T18" fmla="*/ 239 w 239"/>
                    <a:gd name="T19" fmla="*/ 95 h 95"/>
                    <a:gd name="T20" fmla="*/ 239 w 239"/>
                    <a:gd name="T21" fmla="*/ 95 h 95"/>
                    <a:gd name="T22" fmla="*/ 239 w 239"/>
                    <a:gd name="T23" fmla="*/ 95 h 95"/>
                    <a:gd name="T24" fmla="*/ 239 w 239"/>
                    <a:gd name="T25" fmla="*/ 95 h 95"/>
                    <a:gd name="T26" fmla="*/ 239 w 239"/>
                    <a:gd name="T27" fmla="*/ 95 h 95"/>
                    <a:gd name="T28" fmla="*/ 239 w 239"/>
                    <a:gd name="T29" fmla="*/ 95 h 95"/>
                    <a:gd name="T30" fmla="*/ 239 w 239"/>
                    <a:gd name="T31" fmla="*/ 95 h 95"/>
                    <a:gd name="T32" fmla="*/ 239 w 239"/>
                    <a:gd name="T33" fmla="*/ 95 h 95"/>
                    <a:gd name="T34" fmla="*/ 239 w 239"/>
                    <a:gd name="T35" fmla="*/ 95 h 95"/>
                    <a:gd name="T36" fmla="*/ 239 w 239"/>
                    <a:gd name="T37" fmla="*/ 95 h 95"/>
                    <a:gd name="T38" fmla="*/ 239 w 239"/>
                    <a:gd name="T39" fmla="*/ 95 h 95"/>
                    <a:gd name="T40" fmla="*/ 239 w 239"/>
                    <a:gd name="T41" fmla="*/ 95 h 95"/>
                    <a:gd name="T42" fmla="*/ 239 w 239"/>
                    <a:gd name="T43" fmla="*/ 95 h 95"/>
                    <a:gd name="T44" fmla="*/ 239 w 239"/>
                    <a:gd name="T45" fmla="*/ 94 h 95"/>
                    <a:gd name="T46" fmla="*/ 239 w 239"/>
                    <a:gd name="T47" fmla="*/ 95 h 95"/>
                    <a:gd name="T48" fmla="*/ 239 w 239"/>
                    <a:gd name="T49" fmla="*/ 94 h 95"/>
                    <a:gd name="T50" fmla="*/ 239 w 239"/>
                    <a:gd name="T51" fmla="*/ 94 h 95"/>
                    <a:gd name="T52" fmla="*/ 239 w 239"/>
                    <a:gd name="T53" fmla="*/ 94 h 95"/>
                    <a:gd name="T54" fmla="*/ 239 w 239"/>
                    <a:gd name="T55" fmla="*/ 94 h 95"/>
                    <a:gd name="T56" fmla="*/ 239 w 239"/>
                    <a:gd name="T57" fmla="*/ 93 h 95"/>
                    <a:gd name="T58" fmla="*/ 239 w 239"/>
                    <a:gd name="T59" fmla="*/ 94 h 95"/>
                    <a:gd name="T60" fmla="*/ 239 w 239"/>
                    <a:gd name="T61" fmla="*/ 93 h 95"/>
                    <a:gd name="T62" fmla="*/ 0 w 239"/>
                    <a:gd name="T63" fmla="*/ 55 h 95"/>
                    <a:gd name="T64" fmla="*/ 0 w 239"/>
                    <a:gd name="T65" fmla="*/ 56 h 95"/>
                    <a:gd name="T66" fmla="*/ 0 w 239"/>
                    <a:gd name="T67" fmla="*/ 56 h 95"/>
                    <a:gd name="T68" fmla="*/ 0 w 239"/>
                    <a:gd name="T69" fmla="*/ 55 h 95"/>
                    <a:gd name="T70" fmla="*/ 236 w 239"/>
                    <a:gd name="T71" fmla="*/ 3 h 95"/>
                    <a:gd name="T72" fmla="*/ 239 w 239"/>
                    <a:gd name="T73" fmla="*/ 93 h 95"/>
                    <a:gd name="T74" fmla="*/ 236 w 239"/>
                    <a:gd name="T75" fmla="*/ 3 h 95"/>
                    <a:gd name="T76" fmla="*/ 236 w 239"/>
                    <a:gd name="T77" fmla="*/ 1 h 95"/>
                    <a:gd name="T78" fmla="*/ 236 w 239"/>
                    <a:gd name="T79" fmla="*/ 3 h 95"/>
                    <a:gd name="T80" fmla="*/ 236 w 239"/>
                    <a:gd name="T81" fmla="*/ 1 h 95"/>
                    <a:gd name="T82" fmla="*/ 236 w 239"/>
                    <a:gd name="T83" fmla="*/ 0 h 95"/>
                    <a:gd name="T84" fmla="*/ 236 w 239"/>
                    <a:gd name="T85" fmla="*/ 0 h 95"/>
                    <a:gd name="T86" fmla="*/ 236 w 239"/>
                    <a:gd name="T8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9" h="95">
                      <a:moveTo>
                        <a:pt x="239" y="95"/>
                      </a:moveTo>
                      <a:cubicBezTo>
                        <a:pt x="239" y="95"/>
                        <a:pt x="239" y="95"/>
                        <a:pt x="239" y="95"/>
                      </a:cubicBez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4"/>
                      </a:moveTo>
                      <a:cubicBezTo>
                        <a:pt x="239" y="94"/>
                        <a:pt x="239" y="95"/>
                        <a:pt x="239" y="95"/>
                      </a:cubicBezTo>
                      <a:cubicBezTo>
                        <a:pt x="239" y="95"/>
                        <a:pt x="239" y="94"/>
                        <a:pt x="239" y="94"/>
                      </a:cubicBezTo>
                      <a:moveTo>
                        <a:pt x="239" y="94"/>
                      </a:moveTo>
                      <a:cubicBezTo>
                        <a:pt x="239" y="94"/>
                        <a:pt x="239" y="94"/>
                        <a:pt x="239" y="94"/>
                      </a:cubicBezTo>
                      <a:cubicBezTo>
                        <a:pt x="239" y="94"/>
                        <a:pt x="239" y="94"/>
                        <a:pt x="239" y="94"/>
                      </a:cubicBezTo>
                      <a:moveTo>
                        <a:pt x="239" y="93"/>
                      </a:moveTo>
                      <a:cubicBezTo>
                        <a:pt x="239" y="93"/>
                        <a:pt x="239" y="94"/>
                        <a:pt x="239" y="94"/>
                      </a:cubicBezTo>
                      <a:cubicBezTo>
                        <a:pt x="239" y="94"/>
                        <a:pt x="239" y="93"/>
                        <a:pt x="239" y="93"/>
                      </a:cubicBezTo>
                      <a:moveTo>
                        <a:pt x="0" y="55"/>
                      </a:moveTo>
                      <a:cubicBezTo>
                        <a:pt x="0" y="56"/>
                        <a:pt x="0" y="56"/>
                        <a:pt x="0" y="56"/>
                      </a:cubicBezTo>
                      <a:cubicBezTo>
                        <a:pt x="0" y="56"/>
                        <a:pt x="0" y="56"/>
                        <a:pt x="0" y="56"/>
                      </a:cubicBezTo>
                      <a:cubicBezTo>
                        <a:pt x="0" y="56"/>
                        <a:pt x="0" y="56"/>
                        <a:pt x="0" y="55"/>
                      </a:cubicBezTo>
                      <a:moveTo>
                        <a:pt x="236" y="3"/>
                      </a:moveTo>
                      <a:cubicBezTo>
                        <a:pt x="238" y="46"/>
                        <a:pt x="239" y="83"/>
                        <a:pt x="239" y="93"/>
                      </a:cubicBezTo>
                      <a:cubicBezTo>
                        <a:pt x="239" y="83"/>
                        <a:pt x="238" y="46"/>
                        <a:pt x="236" y="3"/>
                      </a:cubicBezTo>
                      <a:moveTo>
                        <a:pt x="236" y="1"/>
                      </a:moveTo>
                      <a:cubicBezTo>
                        <a:pt x="236" y="1"/>
                        <a:pt x="236" y="2"/>
                        <a:pt x="236" y="3"/>
                      </a:cubicBezTo>
                      <a:cubicBezTo>
                        <a:pt x="236" y="2"/>
                        <a:pt x="236" y="1"/>
                        <a:pt x="236" y="1"/>
                      </a:cubicBezTo>
                      <a:moveTo>
                        <a:pt x="236" y="0"/>
                      </a:moveTo>
                      <a:cubicBezTo>
                        <a:pt x="236" y="0"/>
                        <a:pt x="236" y="0"/>
                        <a:pt x="236" y="0"/>
                      </a:cubicBezTo>
                      <a:cubicBezTo>
                        <a:pt x="236" y="0"/>
                        <a:pt x="236" y="0"/>
                        <a:pt x="236" y="0"/>
                      </a:cubicBezTo>
                    </a:path>
                  </a:pathLst>
                </a:custGeom>
                <a:solidFill>
                  <a:srgbClr val="EDC5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6" name="Freeform 183"/>
                <p:cNvSpPr>
                  <a:spLocks/>
                </p:cNvSpPr>
                <p:nvPr/>
              </p:nvSpPr>
              <p:spPr bwMode="auto">
                <a:xfrm>
                  <a:off x="3887442" y="4163532"/>
                  <a:ext cx="482837" cy="468310"/>
                </a:xfrm>
                <a:custGeom>
                  <a:avLst/>
                  <a:gdLst>
                    <a:gd name="T0" fmla="*/ 224 w 239"/>
                    <a:gd name="T1" fmla="*/ 0 h 232"/>
                    <a:gd name="T2" fmla="*/ 0 w 239"/>
                    <a:gd name="T3" fmla="*/ 153 h 232"/>
                    <a:gd name="T4" fmla="*/ 0 w 239"/>
                    <a:gd name="T5" fmla="*/ 192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2 h 232"/>
                    <a:gd name="T38" fmla="*/ 239 w 239"/>
                    <a:gd name="T39" fmla="*/ 232 h 232"/>
                    <a:gd name="T40" fmla="*/ 239 w 239"/>
                    <a:gd name="T41" fmla="*/ 231 h 232"/>
                    <a:gd name="T42" fmla="*/ 239 w 239"/>
                    <a:gd name="T43" fmla="*/ 231 h 232"/>
                    <a:gd name="T44" fmla="*/ 239 w 239"/>
                    <a:gd name="T45" fmla="*/ 231 h 232"/>
                    <a:gd name="T46" fmla="*/ 239 w 239"/>
                    <a:gd name="T47" fmla="*/ 231 h 232"/>
                    <a:gd name="T48" fmla="*/ 239 w 239"/>
                    <a:gd name="T49" fmla="*/ 230 h 232"/>
                    <a:gd name="T50" fmla="*/ 239 w 239"/>
                    <a:gd name="T51" fmla="*/ 230 h 232"/>
                    <a:gd name="T52" fmla="*/ 236 w 239"/>
                    <a:gd name="T53" fmla="*/ 140 h 232"/>
                    <a:gd name="T54" fmla="*/ 236 w 239"/>
                    <a:gd name="T55" fmla="*/ 140 h 232"/>
                    <a:gd name="T56" fmla="*/ 236 w 239"/>
                    <a:gd name="T57" fmla="*/ 138 h 232"/>
                    <a:gd name="T58" fmla="*/ 236 w 239"/>
                    <a:gd name="T59" fmla="*/ 137 h 232"/>
                    <a:gd name="T60" fmla="*/ 236 w 239"/>
                    <a:gd name="T61" fmla="*/ 137 h 232"/>
                    <a:gd name="T62" fmla="*/ 224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4" y="0"/>
                      </a:moveTo>
                      <a:cubicBezTo>
                        <a:pt x="0" y="153"/>
                        <a:pt x="0" y="153"/>
                        <a:pt x="0" y="153"/>
                      </a:cubicBezTo>
                      <a:cubicBezTo>
                        <a:pt x="0" y="168"/>
                        <a:pt x="0" y="181"/>
                        <a:pt x="0" y="192"/>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20"/>
                        <a:pt x="238" y="183"/>
                        <a:pt x="236" y="140"/>
                      </a:cubicBezTo>
                      <a:cubicBezTo>
                        <a:pt x="236" y="140"/>
                        <a:pt x="236" y="140"/>
                        <a:pt x="236" y="140"/>
                      </a:cubicBezTo>
                      <a:cubicBezTo>
                        <a:pt x="236" y="139"/>
                        <a:pt x="236" y="138"/>
                        <a:pt x="236" y="138"/>
                      </a:cubicBezTo>
                      <a:cubicBezTo>
                        <a:pt x="236" y="138"/>
                        <a:pt x="236" y="138"/>
                        <a:pt x="236" y="137"/>
                      </a:cubicBezTo>
                      <a:cubicBezTo>
                        <a:pt x="236" y="137"/>
                        <a:pt x="236" y="137"/>
                        <a:pt x="236" y="137"/>
                      </a:cubicBezTo>
                      <a:cubicBezTo>
                        <a:pt x="234" y="88"/>
                        <a:pt x="231" y="33"/>
                        <a:pt x="224" y="0"/>
                      </a:cubicBezTo>
                    </a:path>
                  </a:pathLst>
                </a:custGeom>
                <a:solidFill>
                  <a:srgbClr val="BD2177"/>
                </a:solidFill>
                <a:ln>
                  <a:noFill/>
                </a:ln>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7" name="Freeform 184"/>
                <p:cNvSpPr>
                  <a:spLocks/>
                </p:cNvSpPr>
                <p:nvPr/>
              </p:nvSpPr>
              <p:spPr bwMode="auto">
                <a:xfrm>
                  <a:off x="3887442" y="4472035"/>
                  <a:ext cx="0" cy="81185"/>
                </a:xfrm>
                <a:custGeom>
                  <a:avLst/>
                  <a:gdLst>
                    <a:gd name="T0" fmla="*/ 0 h 40"/>
                    <a:gd name="T1" fmla="*/ 1 h 40"/>
                    <a:gd name="T2" fmla="*/ 40 h 40"/>
                    <a:gd name="T3" fmla="*/ 39 h 40"/>
                    <a:gd name="T4" fmla="*/ 0 h 40"/>
                  </a:gdLst>
                  <a:ahLst/>
                  <a:cxnLst>
                    <a:cxn ang="0">
                      <a:pos x="0" y="T0"/>
                    </a:cxn>
                    <a:cxn ang="0">
                      <a:pos x="0" y="T1"/>
                    </a:cxn>
                    <a:cxn ang="0">
                      <a:pos x="0" y="T2"/>
                    </a:cxn>
                    <a:cxn ang="0">
                      <a:pos x="0" y="T3"/>
                    </a:cxn>
                    <a:cxn ang="0">
                      <a:pos x="0" y="T4"/>
                    </a:cxn>
                  </a:cxnLst>
                  <a:rect l="0" t="0" r="r" b="b"/>
                  <a:pathLst>
                    <a:path h="40">
                      <a:moveTo>
                        <a:pt x="0" y="0"/>
                      </a:moveTo>
                      <a:cubicBezTo>
                        <a:pt x="0" y="1"/>
                        <a:pt x="0" y="1"/>
                        <a:pt x="0" y="1"/>
                      </a:cubicBezTo>
                      <a:cubicBezTo>
                        <a:pt x="0" y="40"/>
                        <a:pt x="0" y="40"/>
                        <a:pt x="0" y="40"/>
                      </a:cubicBezTo>
                      <a:cubicBezTo>
                        <a:pt x="0" y="40"/>
                        <a:pt x="0" y="40"/>
                        <a:pt x="0" y="39"/>
                      </a:cubicBezTo>
                      <a:cubicBezTo>
                        <a:pt x="0" y="28"/>
                        <a:pt x="0" y="15"/>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208" name="Freeform 185"/>
                <p:cNvSpPr>
                  <a:spLocks/>
                </p:cNvSpPr>
                <p:nvPr/>
              </p:nvSpPr>
              <p:spPr bwMode="auto">
                <a:xfrm>
                  <a:off x="3887442" y="4472035"/>
                  <a:ext cx="0" cy="79476"/>
                </a:xfrm>
                <a:custGeom>
                  <a:avLst/>
                  <a:gdLst>
                    <a:gd name="T0" fmla="*/ 0 h 39"/>
                    <a:gd name="T1" fmla="*/ 0 h 39"/>
                    <a:gd name="T2" fmla="*/ 39 h 39"/>
                    <a:gd name="T3" fmla="*/ 0 h 39"/>
                  </a:gdLst>
                  <a:ahLst/>
                  <a:cxnLst>
                    <a:cxn ang="0">
                      <a:pos x="0" y="T0"/>
                    </a:cxn>
                    <a:cxn ang="0">
                      <a:pos x="0" y="T1"/>
                    </a:cxn>
                    <a:cxn ang="0">
                      <a:pos x="0" y="T2"/>
                    </a:cxn>
                    <a:cxn ang="0">
                      <a:pos x="0" y="T3"/>
                    </a:cxn>
                  </a:cxnLst>
                  <a:rect l="0" t="0" r="r" b="b"/>
                  <a:pathLst>
                    <a:path h="39">
                      <a:moveTo>
                        <a:pt x="0" y="0"/>
                      </a:moveTo>
                      <a:cubicBezTo>
                        <a:pt x="0" y="0"/>
                        <a:pt x="0" y="0"/>
                        <a:pt x="0" y="0"/>
                      </a:cubicBezTo>
                      <a:cubicBezTo>
                        <a:pt x="0" y="15"/>
                        <a:pt x="0" y="28"/>
                        <a:pt x="0" y="39"/>
                      </a:cubicBezTo>
                      <a:cubicBezTo>
                        <a:pt x="0" y="28"/>
                        <a:pt x="0" y="15"/>
                        <a:pt x="0" y="0"/>
                      </a:cubicBezTo>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grpSp>
          <p:grpSp>
            <p:nvGrpSpPr>
              <p:cNvPr id="183" name="Group 182"/>
              <p:cNvGrpSpPr/>
              <p:nvPr/>
            </p:nvGrpSpPr>
            <p:grpSpPr>
              <a:xfrm>
                <a:off x="10033160" y="3347804"/>
                <a:ext cx="468265" cy="568302"/>
                <a:chOff x="2676660" y="2924475"/>
                <a:chExt cx="563421" cy="683787"/>
              </a:xfrm>
            </p:grpSpPr>
            <p:sp>
              <p:nvSpPr>
                <p:cNvPr id="184" name="Freeform 64"/>
                <p:cNvSpPr>
                  <a:spLocks/>
                </p:cNvSpPr>
                <p:nvPr/>
              </p:nvSpPr>
              <p:spPr bwMode="auto">
                <a:xfrm>
                  <a:off x="3112884" y="3195088"/>
                  <a:ext cx="23903" cy="23903"/>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5" name="Freeform 65"/>
                <p:cNvSpPr>
                  <a:spLocks/>
                </p:cNvSpPr>
                <p:nvPr/>
              </p:nvSpPr>
              <p:spPr bwMode="auto">
                <a:xfrm>
                  <a:off x="3153007" y="3156673"/>
                  <a:ext cx="70854" cy="128904"/>
                </a:xfrm>
                <a:custGeom>
                  <a:avLst/>
                  <a:gdLst>
                    <a:gd name="T0" fmla="*/ 66 w 83"/>
                    <a:gd name="T1" fmla="*/ 0 h 151"/>
                    <a:gd name="T2" fmla="*/ 83 w 83"/>
                    <a:gd name="T3" fmla="*/ 151 h 151"/>
                    <a:gd name="T4" fmla="*/ 0 w 83"/>
                    <a:gd name="T5" fmla="*/ 137 h 151"/>
                    <a:gd name="T6" fmla="*/ 66 w 83"/>
                    <a:gd name="T7" fmla="*/ 0 h 151"/>
                  </a:gdLst>
                  <a:ahLst/>
                  <a:cxnLst>
                    <a:cxn ang="0">
                      <a:pos x="T0" y="T1"/>
                    </a:cxn>
                    <a:cxn ang="0">
                      <a:pos x="T2" y="T3"/>
                    </a:cxn>
                    <a:cxn ang="0">
                      <a:pos x="T4" y="T5"/>
                    </a:cxn>
                    <a:cxn ang="0">
                      <a:pos x="T6" y="T7"/>
                    </a:cxn>
                  </a:cxnLst>
                  <a:rect l="0" t="0" r="r" b="b"/>
                  <a:pathLst>
                    <a:path w="83" h="151">
                      <a:moveTo>
                        <a:pt x="66" y="0"/>
                      </a:moveTo>
                      <a:lnTo>
                        <a:pt x="83" y="151"/>
                      </a:lnTo>
                      <a:lnTo>
                        <a:pt x="0" y="137"/>
                      </a:lnTo>
                      <a:lnTo>
                        <a:pt x="6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6" name="Freeform 130"/>
                <p:cNvSpPr>
                  <a:spLocks/>
                </p:cNvSpPr>
                <p:nvPr/>
              </p:nvSpPr>
              <p:spPr bwMode="auto">
                <a:xfrm>
                  <a:off x="2922516" y="3265088"/>
                  <a:ext cx="159636" cy="252686"/>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7" name="Freeform 145"/>
                <p:cNvSpPr>
                  <a:spLocks/>
                </p:cNvSpPr>
                <p:nvPr/>
              </p:nvSpPr>
              <p:spPr bwMode="auto">
                <a:xfrm>
                  <a:off x="2908858" y="3020939"/>
                  <a:ext cx="318418" cy="391833"/>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8" name="Freeform 146"/>
                <p:cNvSpPr>
                  <a:spLocks/>
                </p:cNvSpPr>
                <p:nvPr/>
              </p:nvSpPr>
              <p:spPr bwMode="auto">
                <a:xfrm>
                  <a:off x="3225568" y="3067891"/>
                  <a:ext cx="0" cy="170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89" name="Rectangle 147"/>
                <p:cNvSpPr>
                  <a:spLocks noChangeArrowheads="1"/>
                </p:cNvSpPr>
                <p:nvPr/>
              </p:nvSpPr>
              <p:spPr bwMode="auto">
                <a:xfrm>
                  <a:off x="3225568" y="3067891"/>
                  <a:ext cx="1707" cy="8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0" name="Freeform 148"/>
                <p:cNvSpPr>
                  <a:spLocks/>
                </p:cNvSpPr>
                <p:nvPr/>
              </p:nvSpPr>
              <p:spPr bwMode="auto">
                <a:xfrm>
                  <a:off x="3223861" y="3069599"/>
                  <a:ext cx="1707" cy="1707"/>
                </a:xfrm>
                <a:custGeom>
                  <a:avLst/>
                  <a:gdLst>
                    <a:gd name="T0" fmla="*/ 2 w 2"/>
                    <a:gd name="T1" fmla="*/ 2 h 2"/>
                    <a:gd name="T2" fmla="*/ 2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0"/>
                      </a:lnTo>
                      <a:lnTo>
                        <a:pt x="2"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1" name="Freeform 149"/>
                <p:cNvSpPr>
                  <a:spLocks/>
                </p:cNvSpPr>
                <p:nvPr/>
              </p:nvSpPr>
              <p:spPr bwMode="auto">
                <a:xfrm>
                  <a:off x="2761173" y="2924475"/>
                  <a:ext cx="478908" cy="405492"/>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2" name="Freeform 150"/>
                <p:cNvSpPr>
                  <a:spLocks/>
                </p:cNvSpPr>
                <p:nvPr/>
              </p:nvSpPr>
              <p:spPr bwMode="auto">
                <a:xfrm>
                  <a:off x="2938736" y="3124233"/>
                  <a:ext cx="72562" cy="118660"/>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3" name="Freeform 151"/>
                <p:cNvSpPr>
                  <a:spLocks/>
                </p:cNvSpPr>
                <p:nvPr/>
              </p:nvSpPr>
              <p:spPr bwMode="auto">
                <a:xfrm>
                  <a:off x="2995078" y="3158380"/>
                  <a:ext cx="10244" cy="56342"/>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4" name="Freeform 152"/>
                <p:cNvSpPr>
                  <a:spLocks/>
                </p:cNvSpPr>
                <p:nvPr/>
              </p:nvSpPr>
              <p:spPr bwMode="auto">
                <a:xfrm>
                  <a:off x="2969468" y="3158380"/>
                  <a:ext cx="35854" cy="56342"/>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5" name="Freeform 153"/>
                <p:cNvSpPr>
                  <a:spLocks/>
                </p:cNvSpPr>
                <p:nvPr/>
              </p:nvSpPr>
              <p:spPr bwMode="auto">
                <a:xfrm>
                  <a:off x="3112884" y="3195088"/>
                  <a:ext cx="23903" cy="23903"/>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6" name="Freeform 156"/>
                <p:cNvSpPr>
                  <a:spLocks/>
                </p:cNvSpPr>
                <p:nvPr/>
              </p:nvSpPr>
              <p:spPr bwMode="auto">
                <a:xfrm>
                  <a:off x="2860198" y="3455456"/>
                  <a:ext cx="217685" cy="96464"/>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98" name="Freeform 157"/>
                <p:cNvSpPr>
                  <a:spLocks/>
                </p:cNvSpPr>
                <p:nvPr/>
              </p:nvSpPr>
              <p:spPr bwMode="auto">
                <a:xfrm>
                  <a:off x="2676660" y="3316308"/>
                  <a:ext cx="294515" cy="291954"/>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grpSp>
        </p:grpSp>
        <p:sp>
          <p:nvSpPr>
            <p:cNvPr id="174" name="Rectangle 173"/>
            <p:cNvSpPr/>
            <p:nvPr/>
          </p:nvSpPr>
          <p:spPr>
            <a:xfrm>
              <a:off x="822659" y="1445320"/>
              <a:ext cx="448595" cy="243814"/>
            </a:xfrm>
            <a:prstGeom prst="rect">
              <a:avLst/>
            </a:prstGeom>
          </p:spPr>
          <p:txBody>
            <a:bodyPr wrap="square" lIns="0" tIns="0" rIns="0" bIns="0">
              <a:spAutoFit/>
            </a:bodyPr>
            <a:lstStyle/>
            <a:p>
              <a:pPr defTabSz="932597">
                <a:spcBef>
                  <a:spcPts val="102"/>
                </a:spcBef>
                <a:spcAft>
                  <a:spcPts val="204"/>
                </a:spcAft>
                <a:defRPr/>
              </a:pPr>
              <a:r>
                <a:rPr lang="en-US" sz="1836" b="1" kern="0" dirty="0">
                  <a:gradFill>
                    <a:gsLst>
                      <a:gs pos="0">
                        <a:srgbClr val="FFFFFF"/>
                      </a:gs>
                      <a:gs pos="100000">
                        <a:srgbClr val="FFFFFF"/>
                      </a:gs>
                    </a:gsLst>
                    <a:lin ang="5400000" scaled="1"/>
                  </a:gradFill>
                  <a:latin typeface="Segoe UI Light"/>
                  <a:cs typeface="Segoe"/>
                </a:rPr>
                <a:t>DEV</a:t>
              </a:r>
              <a:endParaRPr lang="en-US" sz="1224" b="1" kern="0" dirty="0">
                <a:gradFill>
                  <a:gsLst>
                    <a:gs pos="0">
                      <a:srgbClr val="FFFFFF"/>
                    </a:gs>
                    <a:gs pos="100000">
                      <a:srgbClr val="FFFFFF"/>
                    </a:gs>
                  </a:gsLst>
                  <a:lin ang="5400000" scaled="1"/>
                </a:gradFill>
                <a:latin typeface="Segoe UI Light"/>
                <a:cs typeface="Segoe"/>
              </a:endParaRPr>
            </a:p>
          </p:txBody>
        </p:sp>
        <p:grpSp>
          <p:nvGrpSpPr>
            <p:cNvPr id="175" name="Group 174"/>
            <p:cNvGrpSpPr/>
            <p:nvPr/>
          </p:nvGrpSpPr>
          <p:grpSpPr>
            <a:xfrm>
              <a:off x="1208437" y="2453999"/>
              <a:ext cx="1581127" cy="911997"/>
              <a:chOff x="511109" y="5814543"/>
              <a:chExt cx="1041729" cy="600871"/>
            </a:xfrm>
          </p:grpSpPr>
          <p:sp>
            <p:nvSpPr>
              <p:cNvPr id="176"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77" name="Rectangle 156"/>
              <p:cNvSpPr>
                <a:spLocks noChangeArrowheads="1"/>
              </p:cNvSpPr>
              <p:nvPr/>
            </p:nvSpPr>
            <p:spPr bwMode="auto">
              <a:xfrm>
                <a:off x="662962" y="5858628"/>
                <a:ext cx="751090" cy="48167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78"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9814" y="2568113"/>
            <a:ext cx="661330" cy="661330"/>
          </a:xfrm>
          <a:prstGeom prst="rect">
            <a:avLst/>
          </a:prstGeom>
        </p:spPr>
      </p:pic>
      <p:grpSp>
        <p:nvGrpSpPr>
          <p:cNvPr id="19" name="Group 18"/>
          <p:cNvGrpSpPr/>
          <p:nvPr/>
        </p:nvGrpSpPr>
        <p:grpSpPr>
          <a:xfrm>
            <a:off x="1999000" y="3454400"/>
            <a:ext cx="4126535" cy="327076"/>
            <a:chOff x="1999000" y="3454400"/>
            <a:chExt cx="4126535" cy="327076"/>
          </a:xfrm>
        </p:grpSpPr>
        <p:cxnSp>
          <p:nvCxnSpPr>
            <p:cNvPr id="58" name="Straight Arrow Connector 57"/>
            <p:cNvCxnSpPr/>
            <p:nvPr/>
          </p:nvCxnSpPr>
          <p:spPr>
            <a:xfrm>
              <a:off x="1999000" y="3781474"/>
              <a:ext cx="412653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V="1">
              <a:off x="2016523" y="3454400"/>
              <a:ext cx="0" cy="32707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57782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8542084" y="1409030"/>
            <a:ext cx="3622119" cy="4129608"/>
          </a:xfrm>
        </p:spPr>
        <p:txBody>
          <a:bodyPr/>
          <a:lstStyle/>
          <a:p>
            <a:pPr marL="342900" lvl="1" indent="-342900"/>
            <a:endParaRPr lang="en-IE" dirty="0"/>
          </a:p>
          <a:p>
            <a:pPr marL="342900" lvl="1" indent="-342900"/>
            <a:endParaRPr lang="en-IE" dirty="0"/>
          </a:p>
          <a:p>
            <a:pPr marL="342900" lvl="1" indent="-342900"/>
            <a:r>
              <a:rPr lang="en-IE" i="1" dirty="0"/>
              <a:t>Azure components as Resources through Resource Providers (RP) and REST APIs</a:t>
            </a:r>
          </a:p>
          <a:p>
            <a:pPr marL="342900" indent="-342900">
              <a:buFont typeface="Arial" panose="020B0604020202020204" pitchFamily="34" charset="0"/>
              <a:buChar char="•"/>
            </a:pPr>
            <a:r>
              <a:rPr lang="en-IE" sz="2400" i="1" dirty="0">
                <a:latin typeface="+mn-lt"/>
              </a:rPr>
              <a:t>Orchestrates changes across Azure Resource Providers</a:t>
            </a:r>
          </a:p>
          <a:p>
            <a:pPr marL="342900" indent="-342900">
              <a:buFont typeface="Arial" panose="020B0604020202020204" pitchFamily="34" charset="0"/>
              <a:buChar char="•"/>
            </a:pPr>
            <a:r>
              <a:rPr lang="en-IE" sz="2400" i="1" dirty="0">
                <a:latin typeface="+mn-lt"/>
              </a:rPr>
              <a:t>Consistent interface for Azure Resources</a:t>
            </a:r>
          </a:p>
        </p:txBody>
      </p:sp>
      <p:sp>
        <p:nvSpPr>
          <p:cNvPr id="3" name="Title 2"/>
          <p:cNvSpPr>
            <a:spLocks noGrp="1"/>
          </p:cNvSpPr>
          <p:nvPr>
            <p:ph type="title"/>
          </p:nvPr>
        </p:nvSpPr>
        <p:spPr/>
        <p:txBody>
          <a:bodyPr/>
          <a:lstStyle/>
          <a:p>
            <a:r>
              <a:rPr lang="en-US" sz="4000" dirty="0"/>
              <a:t>Azure Resource Manager (ARM)</a:t>
            </a:r>
          </a:p>
        </p:txBody>
      </p:sp>
      <p:pic>
        <p:nvPicPr>
          <p:cNvPr id="110" name="Picture 109"/>
          <p:cNvPicPr>
            <a:picLocks noChangeAspect="1"/>
          </p:cNvPicPr>
          <p:nvPr/>
        </p:nvPicPr>
        <p:blipFill>
          <a:blip r:embed="rId3"/>
          <a:stretch>
            <a:fillRect/>
          </a:stretch>
        </p:blipFill>
        <p:spPr>
          <a:xfrm>
            <a:off x="269008" y="1409030"/>
            <a:ext cx="8301379" cy="4918966"/>
          </a:xfrm>
          <a:prstGeom prst="rect">
            <a:avLst/>
          </a:prstGeom>
        </p:spPr>
      </p:pic>
      <p:sp>
        <p:nvSpPr>
          <p:cNvPr id="111" name="TextBox 110"/>
          <p:cNvSpPr txBox="1"/>
          <p:nvPr/>
        </p:nvSpPr>
        <p:spPr>
          <a:xfrm>
            <a:off x="269008" y="5512388"/>
            <a:ext cx="3933005" cy="815608"/>
          </a:xfrm>
          <a:prstGeom prst="rect">
            <a:avLst/>
          </a:prstGeom>
          <a:noFill/>
        </p:spPr>
        <p:txBody>
          <a:bodyPr wrap="square" lIns="182880" tIns="146304" rIns="182880" bIns="146304" rtlCol="0">
            <a:spAutoFit/>
          </a:bodyPr>
          <a:lstStyle/>
          <a:p>
            <a:pPr>
              <a:lnSpc>
                <a:spcPct val="90000"/>
              </a:lnSpc>
              <a:spcAft>
                <a:spcPts val="600"/>
              </a:spcAft>
            </a:pPr>
            <a:r>
              <a:rPr lang="en-IE" sz="1600" dirty="0">
                <a:gradFill>
                  <a:gsLst>
                    <a:gs pos="2917">
                      <a:srgbClr val="404040"/>
                    </a:gs>
                    <a:gs pos="30000">
                      <a:srgbClr val="404040"/>
                    </a:gs>
                  </a:gsLst>
                  <a:lin ang="5400000" scaled="0"/>
                </a:gradFill>
              </a:rPr>
              <a:t>Resource </a:t>
            </a:r>
          </a:p>
          <a:p>
            <a:pPr>
              <a:lnSpc>
                <a:spcPct val="90000"/>
              </a:lnSpc>
              <a:spcAft>
                <a:spcPts val="600"/>
              </a:spcAft>
            </a:pPr>
            <a:r>
              <a:rPr lang="en-IE" sz="1600" dirty="0">
                <a:gradFill>
                  <a:gsLst>
                    <a:gs pos="2917">
                      <a:srgbClr val="404040"/>
                    </a:gs>
                    <a:gs pos="30000">
                      <a:srgbClr val="404040"/>
                    </a:gs>
                  </a:gsLst>
                  <a:lin ang="5400000" scaled="0"/>
                </a:gradFill>
              </a:rPr>
              <a:t>Providers</a:t>
            </a:r>
          </a:p>
        </p:txBody>
      </p:sp>
    </p:spTree>
    <p:extLst>
      <p:ext uri="{BB962C8B-B14F-4D97-AF65-F5344CB8AC3E}">
        <p14:creationId xmlns:p14="http://schemas.microsoft.com/office/powerpoint/2010/main" val="414586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6103982" y="1887934"/>
            <a:ext cx="6057860" cy="4129608"/>
          </a:xfrm>
        </p:spPr>
        <p:txBody>
          <a:bodyPr/>
          <a:lstStyle/>
          <a:p>
            <a:pPr marL="342900" lvl="1" indent="-342900"/>
            <a:r>
              <a:rPr lang="en-IE" dirty="0"/>
              <a:t>Resource Groups – manage collections of diverse Resources as atomic units</a:t>
            </a:r>
          </a:p>
          <a:p>
            <a:pPr marL="342900" lvl="1" indent="-342900"/>
            <a:r>
              <a:rPr lang="en-IE" dirty="0"/>
              <a:t>Role-Based Access Control (RBAC) and Tagging on any resource</a:t>
            </a:r>
          </a:p>
          <a:p>
            <a:pPr marL="342900" lvl="1" indent="-342900"/>
            <a:r>
              <a:rPr lang="en-IE" dirty="0"/>
              <a:t>Regionalized Management</a:t>
            </a:r>
          </a:p>
        </p:txBody>
      </p:sp>
      <p:sp>
        <p:nvSpPr>
          <p:cNvPr id="3" name="Title 2"/>
          <p:cNvSpPr>
            <a:spLocks noGrp="1"/>
          </p:cNvSpPr>
          <p:nvPr>
            <p:ph type="title"/>
          </p:nvPr>
        </p:nvSpPr>
        <p:spPr/>
        <p:txBody>
          <a:bodyPr/>
          <a:lstStyle/>
          <a:p>
            <a:r>
              <a:rPr lang="en-US" sz="4000" dirty="0"/>
              <a:t>ARM – Key Customer Benefits</a:t>
            </a:r>
          </a:p>
        </p:txBody>
      </p:sp>
      <p:sp>
        <p:nvSpPr>
          <p:cNvPr id="109" name="Freeform 7"/>
          <p:cNvSpPr>
            <a:spLocks/>
          </p:cNvSpPr>
          <p:nvPr/>
        </p:nvSpPr>
        <p:spPr bwMode="auto">
          <a:xfrm>
            <a:off x="1645799" y="2321467"/>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0" name="Freeform 8"/>
          <p:cNvSpPr>
            <a:spLocks/>
          </p:cNvSpPr>
          <p:nvPr/>
        </p:nvSpPr>
        <p:spPr bwMode="auto">
          <a:xfrm>
            <a:off x="3204994" y="2269656"/>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1" name="Freeform 9"/>
          <p:cNvSpPr>
            <a:spLocks/>
          </p:cNvSpPr>
          <p:nvPr/>
        </p:nvSpPr>
        <p:spPr bwMode="auto">
          <a:xfrm>
            <a:off x="1652276" y="3357693"/>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10"/>
          <p:cNvSpPr>
            <a:spLocks/>
          </p:cNvSpPr>
          <p:nvPr/>
        </p:nvSpPr>
        <p:spPr bwMode="auto">
          <a:xfrm>
            <a:off x="1253977" y="2117460"/>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11"/>
          <p:cNvSpPr>
            <a:spLocks/>
          </p:cNvSpPr>
          <p:nvPr/>
        </p:nvSpPr>
        <p:spPr bwMode="auto">
          <a:xfrm>
            <a:off x="1253977" y="2117460"/>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4" name="Freeform 12"/>
          <p:cNvSpPr>
            <a:spLocks/>
          </p:cNvSpPr>
          <p:nvPr/>
        </p:nvSpPr>
        <p:spPr bwMode="auto">
          <a:xfrm>
            <a:off x="1415887" y="2293942"/>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5" name="Freeform 13"/>
          <p:cNvSpPr>
            <a:spLocks/>
          </p:cNvSpPr>
          <p:nvPr/>
        </p:nvSpPr>
        <p:spPr bwMode="auto">
          <a:xfrm>
            <a:off x="1615036" y="2737576"/>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4"/>
          <p:cNvSpPr>
            <a:spLocks/>
          </p:cNvSpPr>
          <p:nvPr/>
        </p:nvSpPr>
        <p:spPr bwMode="auto">
          <a:xfrm>
            <a:off x="1930761" y="2439661"/>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5"/>
          <p:cNvSpPr>
            <a:spLocks/>
          </p:cNvSpPr>
          <p:nvPr/>
        </p:nvSpPr>
        <p:spPr bwMode="auto">
          <a:xfrm>
            <a:off x="1660371" y="2143366"/>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6"/>
          <p:cNvSpPr>
            <a:spLocks/>
          </p:cNvSpPr>
          <p:nvPr/>
        </p:nvSpPr>
        <p:spPr bwMode="auto">
          <a:xfrm>
            <a:off x="1436935" y="2718147"/>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7"/>
          <p:cNvSpPr>
            <a:spLocks/>
          </p:cNvSpPr>
          <p:nvPr/>
        </p:nvSpPr>
        <p:spPr bwMode="auto">
          <a:xfrm>
            <a:off x="1517890" y="2378136"/>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8"/>
          <p:cNvSpPr>
            <a:spLocks/>
          </p:cNvSpPr>
          <p:nvPr/>
        </p:nvSpPr>
        <p:spPr bwMode="auto">
          <a:xfrm>
            <a:off x="1819043" y="2238893"/>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9"/>
          <p:cNvSpPr>
            <a:spLocks/>
          </p:cNvSpPr>
          <p:nvPr/>
        </p:nvSpPr>
        <p:spPr bwMode="auto">
          <a:xfrm>
            <a:off x="2128291" y="2591857"/>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20"/>
          <p:cNvSpPr>
            <a:spLocks/>
          </p:cNvSpPr>
          <p:nvPr/>
        </p:nvSpPr>
        <p:spPr bwMode="auto">
          <a:xfrm>
            <a:off x="1872473" y="2909201"/>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21"/>
          <p:cNvSpPr>
            <a:spLocks/>
          </p:cNvSpPr>
          <p:nvPr/>
        </p:nvSpPr>
        <p:spPr bwMode="auto">
          <a:xfrm>
            <a:off x="1398077" y="2515759"/>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22"/>
          <p:cNvSpPr>
            <a:spLocks/>
          </p:cNvSpPr>
          <p:nvPr/>
        </p:nvSpPr>
        <p:spPr bwMode="auto">
          <a:xfrm>
            <a:off x="3959495" y="2284228"/>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3"/>
          <p:cNvSpPr>
            <a:spLocks/>
          </p:cNvSpPr>
          <p:nvPr/>
        </p:nvSpPr>
        <p:spPr bwMode="auto">
          <a:xfrm>
            <a:off x="4395033" y="2284228"/>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Oval 24"/>
          <p:cNvSpPr>
            <a:spLocks noChangeArrowheads="1"/>
          </p:cNvSpPr>
          <p:nvPr/>
        </p:nvSpPr>
        <p:spPr bwMode="auto">
          <a:xfrm>
            <a:off x="3959495" y="2125555"/>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7" name="Oval 25"/>
          <p:cNvSpPr>
            <a:spLocks noChangeArrowheads="1"/>
          </p:cNvSpPr>
          <p:nvPr/>
        </p:nvSpPr>
        <p:spPr bwMode="auto">
          <a:xfrm>
            <a:off x="4048546" y="2167652"/>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8" name="Freeform 26"/>
          <p:cNvSpPr>
            <a:spLocks/>
          </p:cNvSpPr>
          <p:nvPr/>
        </p:nvSpPr>
        <p:spPr bwMode="auto">
          <a:xfrm>
            <a:off x="4048546" y="2167652"/>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7"/>
          <p:cNvSpPr>
            <a:spLocks noEditPoints="1"/>
          </p:cNvSpPr>
          <p:nvPr/>
        </p:nvSpPr>
        <p:spPr bwMode="auto">
          <a:xfrm>
            <a:off x="4079309" y="2640430"/>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Freeform 28"/>
          <p:cNvSpPr>
            <a:spLocks/>
          </p:cNvSpPr>
          <p:nvPr/>
        </p:nvSpPr>
        <p:spPr bwMode="auto">
          <a:xfrm>
            <a:off x="4160264" y="2705194"/>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Freeform 29"/>
          <p:cNvSpPr>
            <a:spLocks/>
          </p:cNvSpPr>
          <p:nvPr/>
        </p:nvSpPr>
        <p:spPr bwMode="auto">
          <a:xfrm>
            <a:off x="4531038" y="2698718"/>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30"/>
          <p:cNvSpPr>
            <a:spLocks/>
          </p:cNvSpPr>
          <p:nvPr/>
        </p:nvSpPr>
        <p:spPr bwMode="auto">
          <a:xfrm>
            <a:off x="4529419" y="2846056"/>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31"/>
          <p:cNvSpPr>
            <a:spLocks/>
          </p:cNvSpPr>
          <p:nvPr/>
        </p:nvSpPr>
        <p:spPr bwMode="auto">
          <a:xfrm>
            <a:off x="4011306" y="4852125"/>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32"/>
          <p:cNvSpPr>
            <a:spLocks noEditPoints="1"/>
          </p:cNvSpPr>
          <p:nvPr/>
        </p:nvSpPr>
        <p:spPr bwMode="auto">
          <a:xfrm>
            <a:off x="3807300" y="3984285"/>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33"/>
          <p:cNvSpPr>
            <a:spLocks/>
          </p:cNvSpPr>
          <p:nvPr/>
        </p:nvSpPr>
        <p:spPr bwMode="auto">
          <a:xfrm>
            <a:off x="3896350" y="4074955"/>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4"/>
          <p:cNvSpPr>
            <a:spLocks/>
          </p:cNvSpPr>
          <p:nvPr/>
        </p:nvSpPr>
        <p:spPr bwMode="auto">
          <a:xfrm>
            <a:off x="3896350" y="4074955"/>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7" name="Freeform 35"/>
          <p:cNvSpPr>
            <a:spLocks/>
          </p:cNvSpPr>
          <p:nvPr/>
        </p:nvSpPr>
        <p:spPr bwMode="auto">
          <a:xfrm>
            <a:off x="3807300" y="3984285"/>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8" name="Freeform 36"/>
          <p:cNvSpPr>
            <a:spLocks/>
          </p:cNvSpPr>
          <p:nvPr/>
        </p:nvSpPr>
        <p:spPr bwMode="auto">
          <a:xfrm>
            <a:off x="3896350" y="4074955"/>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Rectangle 37"/>
          <p:cNvSpPr>
            <a:spLocks noChangeArrowheads="1"/>
          </p:cNvSpPr>
          <p:nvPr/>
        </p:nvSpPr>
        <p:spPr bwMode="auto">
          <a:xfrm>
            <a:off x="4011306" y="5007558"/>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Oval 38"/>
          <p:cNvSpPr>
            <a:spLocks noChangeArrowheads="1"/>
          </p:cNvSpPr>
          <p:nvPr/>
        </p:nvSpPr>
        <p:spPr bwMode="auto">
          <a:xfrm>
            <a:off x="4378842" y="4016668"/>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9"/>
          <p:cNvSpPr>
            <a:spLocks/>
          </p:cNvSpPr>
          <p:nvPr/>
        </p:nvSpPr>
        <p:spPr bwMode="auto">
          <a:xfrm>
            <a:off x="4184550" y="4154291"/>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40"/>
          <p:cNvSpPr>
            <a:spLocks/>
          </p:cNvSpPr>
          <p:nvPr/>
        </p:nvSpPr>
        <p:spPr bwMode="auto">
          <a:xfrm>
            <a:off x="4155406" y="4324297"/>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41"/>
          <p:cNvSpPr>
            <a:spLocks/>
          </p:cNvSpPr>
          <p:nvPr/>
        </p:nvSpPr>
        <p:spPr bwMode="auto">
          <a:xfrm>
            <a:off x="4422558" y="4325916"/>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Freeform 42"/>
          <p:cNvSpPr>
            <a:spLocks/>
          </p:cNvSpPr>
          <p:nvPr/>
        </p:nvSpPr>
        <p:spPr bwMode="auto">
          <a:xfrm>
            <a:off x="1352742" y="4220674"/>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Freeform 43"/>
          <p:cNvSpPr>
            <a:spLocks/>
          </p:cNvSpPr>
          <p:nvPr/>
        </p:nvSpPr>
        <p:spPr bwMode="auto">
          <a:xfrm>
            <a:off x="1352742" y="4047430"/>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Rectangle 44"/>
          <p:cNvSpPr>
            <a:spLocks noChangeArrowheads="1"/>
          </p:cNvSpPr>
          <p:nvPr/>
        </p:nvSpPr>
        <p:spPr bwMode="auto">
          <a:xfrm>
            <a:off x="1687896" y="4468397"/>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Rectangle 45"/>
          <p:cNvSpPr>
            <a:spLocks noChangeArrowheads="1"/>
          </p:cNvSpPr>
          <p:nvPr/>
        </p:nvSpPr>
        <p:spPr bwMode="auto">
          <a:xfrm>
            <a:off x="1687896" y="4468397"/>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Rectangle 46"/>
          <p:cNvSpPr>
            <a:spLocks noChangeArrowheads="1"/>
          </p:cNvSpPr>
          <p:nvPr/>
        </p:nvSpPr>
        <p:spPr bwMode="auto">
          <a:xfrm>
            <a:off x="1687896"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9" name="Rectangle 47"/>
          <p:cNvSpPr>
            <a:spLocks noChangeArrowheads="1"/>
          </p:cNvSpPr>
          <p:nvPr/>
        </p:nvSpPr>
        <p:spPr bwMode="auto">
          <a:xfrm>
            <a:off x="1687896" y="4300011"/>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0" name="Rectangle 48"/>
          <p:cNvSpPr>
            <a:spLocks noChangeArrowheads="1"/>
          </p:cNvSpPr>
          <p:nvPr/>
        </p:nvSpPr>
        <p:spPr bwMode="auto">
          <a:xfrm>
            <a:off x="1687896" y="4636784"/>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Rectangle 49"/>
          <p:cNvSpPr>
            <a:spLocks noChangeArrowheads="1"/>
          </p:cNvSpPr>
          <p:nvPr/>
        </p:nvSpPr>
        <p:spPr bwMode="auto">
          <a:xfrm>
            <a:off x="1687896" y="4636784"/>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50"/>
          <p:cNvSpPr>
            <a:spLocks noChangeArrowheads="1"/>
          </p:cNvSpPr>
          <p:nvPr/>
        </p:nvSpPr>
        <p:spPr bwMode="auto">
          <a:xfrm>
            <a:off x="1940476" y="4636784"/>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51"/>
          <p:cNvSpPr>
            <a:spLocks noChangeArrowheads="1"/>
          </p:cNvSpPr>
          <p:nvPr/>
        </p:nvSpPr>
        <p:spPr bwMode="auto">
          <a:xfrm>
            <a:off x="1940476" y="4468397"/>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52"/>
          <p:cNvSpPr>
            <a:spLocks noChangeArrowheads="1"/>
          </p:cNvSpPr>
          <p:nvPr/>
        </p:nvSpPr>
        <p:spPr bwMode="auto">
          <a:xfrm>
            <a:off x="1940476" y="4468397"/>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53"/>
          <p:cNvSpPr>
            <a:spLocks noChangeArrowheads="1"/>
          </p:cNvSpPr>
          <p:nvPr/>
        </p:nvSpPr>
        <p:spPr bwMode="auto">
          <a:xfrm>
            <a:off x="1940476"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54"/>
          <p:cNvSpPr>
            <a:spLocks noChangeArrowheads="1"/>
          </p:cNvSpPr>
          <p:nvPr/>
        </p:nvSpPr>
        <p:spPr bwMode="auto">
          <a:xfrm>
            <a:off x="1940476" y="4300011"/>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55"/>
          <p:cNvSpPr>
            <a:spLocks noChangeArrowheads="1"/>
          </p:cNvSpPr>
          <p:nvPr/>
        </p:nvSpPr>
        <p:spPr bwMode="auto">
          <a:xfrm>
            <a:off x="1436935"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6"/>
          <p:cNvSpPr>
            <a:spLocks noChangeArrowheads="1"/>
          </p:cNvSpPr>
          <p:nvPr/>
        </p:nvSpPr>
        <p:spPr bwMode="auto">
          <a:xfrm>
            <a:off x="1436935" y="4300011"/>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7"/>
          <p:cNvSpPr>
            <a:spLocks noChangeArrowheads="1"/>
          </p:cNvSpPr>
          <p:nvPr/>
        </p:nvSpPr>
        <p:spPr bwMode="auto">
          <a:xfrm>
            <a:off x="1436935" y="4468397"/>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8"/>
          <p:cNvSpPr>
            <a:spLocks noChangeArrowheads="1"/>
          </p:cNvSpPr>
          <p:nvPr/>
        </p:nvSpPr>
        <p:spPr bwMode="auto">
          <a:xfrm>
            <a:off x="1436935" y="4468397"/>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9"/>
          <p:cNvSpPr>
            <a:spLocks noChangeArrowheads="1"/>
          </p:cNvSpPr>
          <p:nvPr/>
        </p:nvSpPr>
        <p:spPr bwMode="auto">
          <a:xfrm>
            <a:off x="1436935" y="4636784"/>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60"/>
          <p:cNvSpPr>
            <a:spLocks noChangeArrowheads="1"/>
          </p:cNvSpPr>
          <p:nvPr/>
        </p:nvSpPr>
        <p:spPr bwMode="auto">
          <a:xfrm>
            <a:off x="1436935" y="4636784"/>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61"/>
          <p:cNvSpPr>
            <a:spLocks noChangeArrowheads="1"/>
          </p:cNvSpPr>
          <p:nvPr/>
        </p:nvSpPr>
        <p:spPr bwMode="auto">
          <a:xfrm>
            <a:off x="1436935" y="4806790"/>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62"/>
          <p:cNvSpPr>
            <a:spLocks noChangeArrowheads="1"/>
          </p:cNvSpPr>
          <p:nvPr/>
        </p:nvSpPr>
        <p:spPr bwMode="auto">
          <a:xfrm>
            <a:off x="1436935" y="4806790"/>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63"/>
          <p:cNvSpPr>
            <a:spLocks noChangeArrowheads="1"/>
          </p:cNvSpPr>
          <p:nvPr/>
        </p:nvSpPr>
        <p:spPr bwMode="auto">
          <a:xfrm>
            <a:off x="1687896" y="4806790"/>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64"/>
          <p:cNvSpPr>
            <a:spLocks noChangeArrowheads="1"/>
          </p:cNvSpPr>
          <p:nvPr/>
        </p:nvSpPr>
        <p:spPr bwMode="auto">
          <a:xfrm>
            <a:off x="1940476" y="4806790"/>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65"/>
          <p:cNvSpPr>
            <a:spLocks noChangeArrowheads="1"/>
          </p:cNvSpPr>
          <p:nvPr/>
        </p:nvSpPr>
        <p:spPr bwMode="auto">
          <a:xfrm>
            <a:off x="2194675" y="4636784"/>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6"/>
          <p:cNvSpPr>
            <a:spLocks noChangeArrowheads="1"/>
          </p:cNvSpPr>
          <p:nvPr/>
        </p:nvSpPr>
        <p:spPr bwMode="auto">
          <a:xfrm>
            <a:off x="2194675" y="4468397"/>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7"/>
          <p:cNvSpPr>
            <a:spLocks noChangeArrowheads="1"/>
          </p:cNvSpPr>
          <p:nvPr/>
        </p:nvSpPr>
        <p:spPr bwMode="auto">
          <a:xfrm>
            <a:off x="2194675"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8"/>
          <p:cNvSpPr>
            <a:spLocks noChangeArrowheads="1"/>
          </p:cNvSpPr>
          <p:nvPr/>
        </p:nvSpPr>
        <p:spPr bwMode="auto">
          <a:xfrm>
            <a:off x="2194675" y="4806790"/>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Freeform 69"/>
          <p:cNvSpPr>
            <a:spLocks noEditPoints="1"/>
          </p:cNvSpPr>
          <p:nvPr/>
        </p:nvSpPr>
        <p:spPr bwMode="auto">
          <a:xfrm>
            <a:off x="1388362" y="4047430"/>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Freeform 70"/>
          <p:cNvSpPr>
            <a:spLocks/>
          </p:cNvSpPr>
          <p:nvPr/>
        </p:nvSpPr>
        <p:spPr bwMode="auto">
          <a:xfrm>
            <a:off x="1653895" y="4047430"/>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Freeform 71"/>
          <p:cNvSpPr>
            <a:spLocks/>
          </p:cNvSpPr>
          <p:nvPr/>
        </p:nvSpPr>
        <p:spPr bwMode="auto">
          <a:xfrm>
            <a:off x="1391600" y="5017273"/>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Freeform 72"/>
          <p:cNvSpPr>
            <a:spLocks noEditPoints="1"/>
          </p:cNvSpPr>
          <p:nvPr/>
        </p:nvSpPr>
        <p:spPr bwMode="auto">
          <a:xfrm>
            <a:off x="1352742" y="4220674"/>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Freeform 73"/>
          <p:cNvSpPr>
            <a:spLocks/>
          </p:cNvSpPr>
          <p:nvPr/>
        </p:nvSpPr>
        <p:spPr bwMode="auto">
          <a:xfrm>
            <a:off x="1352742" y="4047430"/>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Freeform 74"/>
          <p:cNvSpPr>
            <a:spLocks/>
          </p:cNvSpPr>
          <p:nvPr/>
        </p:nvSpPr>
        <p:spPr bwMode="auto">
          <a:xfrm>
            <a:off x="1687896" y="4468397"/>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75"/>
          <p:cNvSpPr>
            <a:spLocks/>
          </p:cNvSpPr>
          <p:nvPr/>
        </p:nvSpPr>
        <p:spPr bwMode="auto">
          <a:xfrm>
            <a:off x="1687896" y="4468397"/>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Rectangle 76"/>
          <p:cNvSpPr>
            <a:spLocks noChangeArrowheads="1"/>
          </p:cNvSpPr>
          <p:nvPr/>
        </p:nvSpPr>
        <p:spPr bwMode="auto">
          <a:xfrm>
            <a:off x="1687896"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Rectangle 77"/>
          <p:cNvSpPr>
            <a:spLocks noChangeArrowheads="1"/>
          </p:cNvSpPr>
          <p:nvPr/>
        </p:nvSpPr>
        <p:spPr bwMode="auto">
          <a:xfrm>
            <a:off x="1687896" y="4300011"/>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8"/>
          <p:cNvSpPr>
            <a:spLocks/>
          </p:cNvSpPr>
          <p:nvPr/>
        </p:nvSpPr>
        <p:spPr bwMode="auto">
          <a:xfrm>
            <a:off x="1687896" y="4636784"/>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9"/>
          <p:cNvSpPr>
            <a:spLocks/>
          </p:cNvSpPr>
          <p:nvPr/>
        </p:nvSpPr>
        <p:spPr bwMode="auto">
          <a:xfrm>
            <a:off x="1687896" y="4636784"/>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80"/>
          <p:cNvSpPr>
            <a:spLocks/>
          </p:cNvSpPr>
          <p:nvPr/>
        </p:nvSpPr>
        <p:spPr bwMode="auto">
          <a:xfrm>
            <a:off x="1940476" y="4468397"/>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81"/>
          <p:cNvSpPr>
            <a:spLocks/>
          </p:cNvSpPr>
          <p:nvPr/>
        </p:nvSpPr>
        <p:spPr bwMode="auto">
          <a:xfrm>
            <a:off x="1940476" y="4468397"/>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Freeform 82"/>
          <p:cNvSpPr>
            <a:spLocks/>
          </p:cNvSpPr>
          <p:nvPr/>
        </p:nvSpPr>
        <p:spPr bwMode="auto">
          <a:xfrm>
            <a:off x="1940476" y="4300011"/>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Freeform 83"/>
          <p:cNvSpPr>
            <a:spLocks/>
          </p:cNvSpPr>
          <p:nvPr/>
        </p:nvSpPr>
        <p:spPr bwMode="auto">
          <a:xfrm>
            <a:off x="1940476" y="4300011"/>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Rectangle 84"/>
          <p:cNvSpPr>
            <a:spLocks noChangeArrowheads="1"/>
          </p:cNvSpPr>
          <p:nvPr/>
        </p:nvSpPr>
        <p:spPr bwMode="auto">
          <a:xfrm>
            <a:off x="1436935" y="4300011"/>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Rectangle 85"/>
          <p:cNvSpPr>
            <a:spLocks noChangeArrowheads="1"/>
          </p:cNvSpPr>
          <p:nvPr/>
        </p:nvSpPr>
        <p:spPr bwMode="auto">
          <a:xfrm>
            <a:off x="1436935" y="4300011"/>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Rectangle 86"/>
          <p:cNvSpPr>
            <a:spLocks noChangeArrowheads="1"/>
          </p:cNvSpPr>
          <p:nvPr/>
        </p:nvSpPr>
        <p:spPr bwMode="auto">
          <a:xfrm>
            <a:off x="1436935" y="4468397"/>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Rectangle 87"/>
          <p:cNvSpPr>
            <a:spLocks noChangeArrowheads="1"/>
          </p:cNvSpPr>
          <p:nvPr/>
        </p:nvSpPr>
        <p:spPr bwMode="auto">
          <a:xfrm>
            <a:off x="1436935" y="4468397"/>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Rectangle 88"/>
          <p:cNvSpPr>
            <a:spLocks noChangeArrowheads="1"/>
          </p:cNvSpPr>
          <p:nvPr/>
        </p:nvSpPr>
        <p:spPr bwMode="auto">
          <a:xfrm>
            <a:off x="1436935" y="4636784"/>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Rectangle 89"/>
          <p:cNvSpPr>
            <a:spLocks noChangeArrowheads="1"/>
          </p:cNvSpPr>
          <p:nvPr/>
        </p:nvSpPr>
        <p:spPr bwMode="auto">
          <a:xfrm>
            <a:off x="1436935" y="4636784"/>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Freeform 90"/>
          <p:cNvSpPr>
            <a:spLocks/>
          </p:cNvSpPr>
          <p:nvPr/>
        </p:nvSpPr>
        <p:spPr bwMode="auto">
          <a:xfrm>
            <a:off x="1436935" y="4806790"/>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Freeform 91"/>
          <p:cNvSpPr>
            <a:spLocks/>
          </p:cNvSpPr>
          <p:nvPr/>
        </p:nvSpPr>
        <p:spPr bwMode="auto">
          <a:xfrm>
            <a:off x="1436935" y="4806790"/>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92"/>
          <p:cNvSpPr>
            <a:spLocks noChangeArrowheads="1"/>
          </p:cNvSpPr>
          <p:nvPr/>
        </p:nvSpPr>
        <p:spPr bwMode="auto">
          <a:xfrm>
            <a:off x="2435921" y="3683132"/>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rgbClr val="404040"/>
                </a:solidFill>
                <a:latin typeface="Segoe UI Semibold" panose="020B0702040204020203" pitchFamily="34" charset="0"/>
              </a:rPr>
              <a:t>RESOU</a:t>
            </a:r>
            <a:endParaRPr lang="en-US" altLang="en-US" sz="1836">
              <a:solidFill>
                <a:srgbClr val="404040"/>
              </a:solidFill>
            </a:endParaRPr>
          </a:p>
        </p:txBody>
      </p:sp>
      <p:sp>
        <p:nvSpPr>
          <p:cNvPr id="195" name="Rectangle 93"/>
          <p:cNvSpPr>
            <a:spLocks noChangeArrowheads="1"/>
          </p:cNvSpPr>
          <p:nvPr/>
        </p:nvSpPr>
        <p:spPr bwMode="auto">
          <a:xfrm>
            <a:off x="3004225" y="3683132"/>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rgbClr val="404040"/>
                </a:solidFill>
                <a:latin typeface="Segoe UI Semibold" panose="020B0702040204020203" pitchFamily="34" charset="0"/>
              </a:rPr>
              <a:t>R</a:t>
            </a:r>
            <a:endParaRPr lang="en-US" altLang="en-US" sz="1836" dirty="0">
              <a:solidFill>
                <a:srgbClr val="404040"/>
              </a:solidFill>
            </a:endParaRPr>
          </a:p>
        </p:txBody>
      </p:sp>
      <p:sp>
        <p:nvSpPr>
          <p:cNvPr id="196" name="Rectangle 94"/>
          <p:cNvSpPr>
            <a:spLocks noChangeArrowheads="1"/>
          </p:cNvSpPr>
          <p:nvPr/>
        </p:nvSpPr>
        <p:spPr bwMode="auto">
          <a:xfrm>
            <a:off x="3114324" y="3683132"/>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rgbClr val="404040"/>
                </a:solidFill>
                <a:latin typeface="Segoe UI Semibold" panose="020B0702040204020203" pitchFamily="34" charset="0"/>
              </a:rPr>
              <a:t>CE G</a:t>
            </a:r>
            <a:endParaRPr lang="en-US" altLang="en-US" sz="1836" dirty="0">
              <a:solidFill>
                <a:srgbClr val="404040"/>
              </a:solidFill>
            </a:endParaRPr>
          </a:p>
        </p:txBody>
      </p:sp>
      <p:sp>
        <p:nvSpPr>
          <p:cNvPr id="197" name="Rectangle 95"/>
          <p:cNvSpPr>
            <a:spLocks noChangeArrowheads="1"/>
          </p:cNvSpPr>
          <p:nvPr/>
        </p:nvSpPr>
        <p:spPr bwMode="auto">
          <a:xfrm>
            <a:off x="3496432" y="3683132"/>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rgbClr val="404040"/>
                </a:solidFill>
                <a:latin typeface="Segoe UI Semibold" panose="020B0702040204020203" pitchFamily="34" charset="0"/>
              </a:rPr>
              <a:t>R</a:t>
            </a:r>
            <a:endParaRPr lang="en-US" altLang="en-US" sz="1836">
              <a:solidFill>
                <a:srgbClr val="404040"/>
              </a:solidFill>
            </a:endParaRPr>
          </a:p>
        </p:txBody>
      </p:sp>
      <p:sp>
        <p:nvSpPr>
          <p:cNvPr id="198" name="Rectangle 96"/>
          <p:cNvSpPr>
            <a:spLocks noChangeArrowheads="1"/>
          </p:cNvSpPr>
          <p:nvPr/>
        </p:nvSpPr>
        <p:spPr bwMode="auto">
          <a:xfrm>
            <a:off x="3606531" y="3683132"/>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rgbClr val="404040"/>
                </a:solidFill>
                <a:latin typeface="Segoe UI Semibold" panose="020B0702040204020203" pitchFamily="34" charset="0"/>
              </a:rPr>
              <a:t>OUP</a:t>
            </a:r>
            <a:endParaRPr lang="en-US" altLang="en-US" sz="1836" dirty="0">
              <a:solidFill>
                <a:srgbClr val="404040"/>
              </a:solidFill>
            </a:endParaRPr>
          </a:p>
        </p:txBody>
      </p:sp>
      <p:sp>
        <p:nvSpPr>
          <p:cNvPr id="199" name="Freeform 97"/>
          <p:cNvSpPr>
            <a:spLocks/>
          </p:cNvSpPr>
          <p:nvPr/>
        </p:nvSpPr>
        <p:spPr bwMode="auto">
          <a:xfrm>
            <a:off x="2837458" y="2361944"/>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0" name="Freeform 98"/>
          <p:cNvSpPr>
            <a:spLocks/>
          </p:cNvSpPr>
          <p:nvPr/>
        </p:nvSpPr>
        <p:spPr bwMode="auto">
          <a:xfrm>
            <a:off x="2837458" y="2361944"/>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9"/>
          <p:cNvSpPr>
            <a:spLocks/>
          </p:cNvSpPr>
          <p:nvPr/>
        </p:nvSpPr>
        <p:spPr bwMode="auto">
          <a:xfrm>
            <a:off x="2903841" y="2361944"/>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100"/>
          <p:cNvSpPr>
            <a:spLocks/>
          </p:cNvSpPr>
          <p:nvPr/>
        </p:nvSpPr>
        <p:spPr bwMode="auto">
          <a:xfrm>
            <a:off x="2937842" y="2361944"/>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1"/>
          <p:cNvSpPr>
            <a:spLocks/>
          </p:cNvSpPr>
          <p:nvPr/>
        </p:nvSpPr>
        <p:spPr bwMode="auto">
          <a:xfrm>
            <a:off x="2879554" y="2361944"/>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2"/>
          <p:cNvSpPr>
            <a:spLocks/>
          </p:cNvSpPr>
          <p:nvPr/>
        </p:nvSpPr>
        <p:spPr bwMode="auto">
          <a:xfrm>
            <a:off x="2777551" y="2331182"/>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3"/>
          <p:cNvSpPr>
            <a:spLocks/>
          </p:cNvSpPr>
          <p:nvPr/>
        </p:nvSpPr>
        <p:spPr bwMode="auto">
          <a:xfrm>
            <a:off x="2915175" y="2361944"/>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4"/>
          <p:cNvSpPr>
            <a:spLocks/>
          </p:cNvSpPr>
          <p:nvPr/>
        </p:nvSpPr>
        <p:spPr bwMode="auto">
          <a:xfrm>
            <a:off x="2921651" y="2331182"/>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5"/>
          <p:cNvSpPr>
            <a:spLocks noEditPoints="1"/>
          </p:cNvSpPr>
          <p:nvPr/>
        </p:nvSpPr>
        <p:spPr bwMode="auto">
          <a:xfrm>
            <a:off x="2728978" y="2193558"/>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2549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6492554" y="3392751"/>
            <a:ext cx="5852096" cy="312199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ARM: Resource Group Manager Services</a:t>
            </a:r>
          </a:p>
        </p:txBody>
      </p:sp>
      <p:sp>
        <p:nvSpPr>
          <p:cNvPr id="3" name="Content Placeholder 2"/>
          <p:cNvSpPr>
            <a:spLocks noGrp="1"/>
          </p:cNvSpPr>
          <p:nvPr>
            <p:ph type="body" sz="quarter" idx="4294967295"/>
          </p:nvPr>
        </p:nvSpPr>
        <p:spPr>
          <a:xfrm>
            <a:off x="0" y="1212850"/>
            <a:ext cx="11887200" cy="2025650"/>
          </a:xfrm>
        </p:spPr>
        <p:txBody>
          <a:bodyPr/>
          <a:lstStyle/>
          <a:p>
            <a:r>
              <a:rPr lang="en-US" dirty="0">
                <a:solidFill>
                  <a:schemeClr val="bg1"/>
                </a:solidFill>
              </a:rPr>
              <a:t>Centralized auditing of operations</a:t>
            </a:r>
          </a:p>
          <a:p>
            <a:r>
              <a:rPr lang="en-US" dirty="0">
                <a:solidFill>
                  <a:schemeClr val="bg1"/>
                </a:solidFill>
              </a:rPr>
              <a:t>Simple tagging and grouping of resources</a:t>
            </a:r>
          </a:p>
          <a:p>
            <a:r>
              <a:rPr lang="en-US" dirty="0">
                <a:solidFill>
                  <a:schemeClr val="bg1"/>
                </a:solidFill>
              </a:rPr>
              <a:t>Consistent access control (e.g. RBAC)</a:t>
            </a:r>
          </a:p>
          <a:p>
            <a:endParaRPr lang="en-US" dirty="0">
              <a:solidFill>
                <a:schemeClr val="bg1"/>
              </a:solidFill>
            </a:endParaRPr>
          </a:p>
          <a:p>
            <a:endParaRPr lang="en-US" dirty="0">
              <a:solidFill>
                <a:schemeClr val="bg1"/>
              </a:solidFill>
            </a:endParaRPr>
          </a:p>
        </p:txBody>
      </p:sp>
      <p:pic>
        <p:nvPicPr>
          <p:cNvPr id="7" name="Picture 6"/>
          <p:cNvPicPr>
            <a:picLocks noChangeAspect="1"/>
          </p:cNvPicPr>
          <p:nvPr/>
        </p:nvPicPr>
        <p:blipFill>
          <a:blip r:embed="rId3"/>
          <a:stretch>
            <a:fillRect/>
          </a:stretch>
        </p:blipFill>
        <p:spPr>
          <a:xfrm>
            <a:off x="219056" y="3510234"/>
            <a:ext cx="2687912" cy="2834709"/>
          </a:xfrm>
          <a:prstGeom prst="rect">
            <a:avLst/>
          </a:prstGeom>
        </p:spPr>
      </p:pic>
      <p:pic>
        <p:nvPicPr>
          <p:cNvPr id="9" name="Picture 8"/>
          <p:cNvPicPr>
            <a:picLocks noChangeAspect="1"/>
          </p:cNvPicPr>
          <p:nvPr/>
        </p:nvPicPr>
        <p:blipFill>
          <a:blip r:embed="rId4"/>
          <a:stretch>
            <a:fillRect/>
          </a:stretch>
        </p:blipFill>
        <p:spPr>
          <a:xfrm>
            <a:off x="6669802" y="3536560"/>
            <a:ext cx="5490544" cy="2865516"/>
          </a:xfrm>
          <a:prstGeom prst="rect">
            <a:avLst/>
          </a:prstGeom>
          <a:solidFill>
            <a:schemeClr val="accent3">
              <a:lumMod val="75000"/>
            </a:schemeClr>
          </a:solidFill>
        </p:spPr>
      </p:pic>
      <p:sp>
        <p:nvSpPr>
          <p:cNvPr id="5" name="Rectangle 4"/>
          <p:cNvSpPr/>
          <p:nvPr/>
        </p:nvSpPr>
        <p:spPr bwMode="auto">
          <a:xfrm>
            <a:off x="2992222" y="3392751"/>
            <a:ext cx="3316028" cy="33048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stretch>
            <a:fillRect/>
          </a:stretch>
        </p:blipFill>
        <p:spPr>
          <a:xfrm>
            <a:off x="3032888" y="3480151"/>
            <a:ext cx="3294792" cy="3207736"/>
          </a:xfrm>
          <a:prstGeom prst="rect">
            <a:avLst/>
          </a:prstGeom>
        </p:spPr>
      </p:pic>
    </p:spTree>
    <p:extLst>
      <p:ext uri="{BB962C8B-B14F-4D97-AF65-F5344CB8AC3E}">
        <p14:creationId xmlns:p14="http://schemas.microsoft.com/office/powerpoint/2010/main" val="142159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31897" y="1735908"/>
            <a:ext cx="11887200" cy="2025170"/>
          </a:xfrm>
          <a:prstGeom prst="rect">
            <a:avLst/>
          </a:prstGeom>
        </p:spPr>
        <p:txBody>
          <a:bodyPr>
            <a:noAutofit/>
          </a:bodyPr>
          <a:lstStyle/>
          <a:p>
            <a:pPr lvl="0">
              <a:lnSpc>
                <a:spcPct val="100000"/>
              </a:lnSpc>
            </a:pPr>
            <a:r>
              <a:rPr lang="en-US" sz="2400" dirty="0"/>
              <a:t>Tag by environment, e.g. dev/test/prod</a:t>
            </a:r>
          </a:p>
          <a:p>
            <a:pPr lvl="0">
              <a:lnSpc>
                <a:spcPct val="100000"/>
              </a:lnSpc>
            </a:pPr>
            <a:endParaRPr lang="en-US" sz="2400" dirty="0"/>
          </a:p>
          <a:p>
            <a:pPr lvl="0">
              <a:lnSpc>
                <a:spcPct val="100000"/>
              </a:lnSpc>
            </a:pPr>
            <a:r>
              <a:rPr lang="en-US" sz="2400" dirty="0"/>
              <a:t>Tag by role, e.g. web/cache/</a:t>
            </a:r>
            <a:r>
              <a:rPr lang="en-US" sz="2400" dirty="0" err="1"/>
              <a:t>db</a:t>
            </a:r>
            <a:endParaRPr lang="en-US" sz="2400" dirty="0"/>
          </a:p>
          <a:p>
            <a:pPr lvl="0">
              <a:lnSpc>
                <a:spcPct val="100000"/>
              </a:lnSpc>
            </a:pPr>
            <a:endParaRPr lang="en-US" sz="2400" dirty="0"/>
          </a:p>
          <a:p>
            <a:pPr lvl="0">
              <a:lnSpc>
                <a:spcPct val="100000"/>
              </a:lnSpc>
            </a:pPr>
            <a:r>
              <a:rPr lang="en-US" sz="2400" dirty="0"/>
              <a:t>Tag by department, e.g. finance/retail/legal</a:t>
            </a:r>
          </a:p>
          <a:p>
            <a:pPr lvl="0">
              <a:lnSpc>
                <a:spcPct val="100000"/>
              </a:lnSpc>
            </a:pPr>
            <a:endParaRPr lang="en-US" sz="2400" dirty="0"/>
          </a:p>
          <a:p>
            <a:pPr lvl="0">
              <a:lnSpc>
                <a:spcPct val="100000"/>
              </a:lnSpc>
            </a:pPr>
            <a:r>
              <a:rPr lang="en-US" sz="2400" dirty="0"/>
              <a:t>Tag by responsible party, e.g. Bob</a:t>
            </a:r>
          </a:p>
        </p:txBody>
      </p:sp>
      <p:sp>
        <p:nvSpPr>
          <p:cNvPr id="2" name="Title 1"/>
          <p:cNvSpPr>
            <a:spLocks noGrp="1"/>
          </p:cNvSpPr>
          <p:nvPr>
            <p:ph type="title"/>
          </p:nvPr>
        </p:nvSpPr>
        <p:spPr/>
        <p:txBody>
          <a:bodyPr/>
          <a:lstStyle/>
          <a:p>
            <a:r>
              <a:rPr lang="en-US" b="1" dirty="0"/>
              <a:t>ARM: Resource Tags</a:t>
            </a:r>
            <a:endParaRPr lang="en-US" dirty="0"/>
          </a:p>
        </p:txBody>
      </p:sp>
      <p:pic>
        <p:nvPicPr>
          <p:cNvPr id="4" name="Picture 3"/>
          <p:cNvPicPr>
            <a:picLocks noChangeAspect="1"/>
          </p:cNvPicPr>
          <p:nvPr/>
        </p:nvPicPr>
        <p:blipFill>
          <a:blip r:embed="rId3"/>
          <a:stretch>
            <a:fillRect/>
          </a:stretch>
        </p:blipFill>
        <p:spPr>
          <a:xfrm>
            <a:off x="6490427" y="1394165"/>
            <a:ext cx="5092350" cy="4957800"/>
          </a:xfrm>
          <a:prstGeom prst="rect">
            <a:avLst/>
          </a:prstGeom>
        </p:spPr>
      </p:pic>
      <p:sp>
        <p:nvSpPr>
          <p:cNvPr id="5" name="TextBox 4"/>
          <p:cNvSpPr txBox="1"/>
          <p:nvPr/>
        </p:nvSpPr>
        <p:spPr>
          <a:xfrm>
            <a:off x="9690827" y="1564512"/>
            <a:ext cx="56329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rgbClr val="404040"/>
                    </a:gs>
                    <a:gs pos="30000">
                      <a:srgbClr val="404040"/>
                    </a:gs>
                  </a:gsLst>
                  <a:lin ang="5400000" scaled="0"/>
                </a:gradFill>
                <a:latin typeface="Segoe UI Light"/>
              </a:rPr>
              <a:t>x</a:t>
            </a:r>
          </a:p>
        </p:txBody>
      </p:sp>
      <p:sp>
        <p:nvSpPr>
          <p:cNvPr id="6" name="TextBox 5"/>
          <p:cNvSpPr txBox="1"/>
          <p:nvPr/>
        </p:nvSpPr>
        <p:spPr>
          <a:xfrm>
            <a:off x="9784358" y="1394165"/>
            <a:ext cx="1174039" cy="1292662"/>
          </a:xfrm>
          <a:prstGeom prst="rect">
            <a:avLst/>
          </a:prstGeom>
          <a:noFill/>
        </p:spPr>
        <p:txBody>
          <a:bodyPr wrap="none" lIns="182880" tIns="146304" rIns="182880" bIns="146304" rtlCol="0">
            <a:spAutoFit/>
          </a:bodyPr>
          <a:lstStyle/>
          <a:p>
            <a:pPr>
              <a:lnSpc>
                <a:spcPct val="90000"/>
              </a:lnSpc>
              <a:spcAft>
                <a:spcPts val="600"/>
              </a:spcAft>
            </a:pPr>
            <a:r>
              <a:rPr lang="en-US" sz="7200" dirty="0">
                <a:gradFill>
                  <a:gsLst>
                    <a:gs pos="2917">
                      <a:srgbClr val="404040"/>
                    </a:gs>
                    <a:gs pos="30000">
                      <a:srgbClr val="404040"/>
                    </a:gs>
                  </a:gsLst>
                  <a:lin ang="5400000" scaled="0"/>
                </a:gradFill>
                <a:latin typeface="Segoe UI Light"/>
              </a:rPr>
              <a:t>15</a:t>
            </a:r>
          </a:p>
        </p:txBody>
      </p:sp>
    </p:spTree>
    <p:extLst>
      <p:ext uri="{BB962C8B-B14F-4D97-AF65-F5344CB8AC3E}">
        <p14:creationId xmlns:p14="http://schemas.microsoft.com/office/powerpoint/2010/main" val="234614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9437" y="1078496"/>
            <a:ext cx="10591800" cy="587410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r" defTabSz="932406"/>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ARM: Role Based Access Control</a:t>
            </a:r>
          </a:p>
        </p:txBody>
      </p:sp>
      <p:pic>
        <p:nvPicPr>
          <p:cNvPr id="5" name="Picture 4"/>
          <p:cNvPicPr>
            <a:picLocks noChangeAspect="1"/>
          </p:cNvPicPr>
          <p:nvPr/>
        </p:nvPicPr>
        <p:blipFill>
          <a:blip r:embed="rId3"/>
          <a:stretch>
            <a:fillRect/>
          </a:stretch>
        </p:blipFill>
        <p:spPr>
          <a:xfrm>
            <a:off x="731837" y="1287462"/>
            <a:ext cx="10287000" cy="5368786"/>
          </a:xfrm>
          <a:prstGeom prst="rect">
            <a:avLst/>
          </a:prstGeom>
        </p:spPr>
      </p:pic>
    </p:spTree>
    <p:extLst>
      <p:ext uri="{BB962C8B-B14F-4D97-AF65-F5344CB8AC3E}">
        <p14:creationId xmlns:p14="http://schemas.microsoft.com/office/powerpoint/2010/main" val="351963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97557" y="970596"/>
            <a:ext cx="12169352" cy="5911042"/>
          </a:xfrm>
        </p:spPr>
        <p:txBody>
          <a:bodyPr numCol="2" anchor="t"/>
          <a:lstStyle/>
          <a:p>
            <a:r>
              <a:rPr lang="en-US" sz="2000" b="1" dirty="0"/>
              <a:t>Template file</a:t>
            </a:r>
            <a:endParaRPr lang="en-US" sz="2800" b="1" dirty="0"/>
          </a:p>
          <a:p>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"$schema"</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"http://schema.management.azure.com/schemas/2014-04-01-preview/</a:t>
            </a:r>
            <a:r>
              <a:rPr lang="en-IE" sz="1100" dirty="0" err="1">
                <a:solidFill>
                  <a:srgbClr val="A31515"/>
                </a:solidFill>
                <a:highlight>
                  <a:srgbClr val="FFFFFF"/>
                </a:highlight>
                <a:latin typeface="Consolas" panose="020B0609020204030204" pitchFamily="49" charset="0"/>
              </a:rPr>
              <a:t>deploymentTemplate.json</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2E75B6"/>
                </a:solidFill>
                <a:highlight>
                  <a:srgbClr val="FFFFFF"/>
                </a:highlight>
                <a:latin typeface="Consolas" panose="020B0609020204030204" pitchFamily="49" charset="0"/>
              </a:rPr>
              <a:t>    "parameters"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"variables"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"resources"</a:t>
            </a:r>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2E75B6"/>
                </a:solidFill>
                <a:highlight>
                  <a:srgbClr val="FFFFFF"/>
                </a:highlight>
                <a:latin typeface="Consolas" panose="020B0609020204030204" pitchFamily="49" charset="0"/>
              </a:rPr>
              <a:t>	"type"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Microsoft.Storage</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storageAccounts</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"name"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"[parameters('</a:t>
            </a:r>
            <a:r>
              <a:rPr lang="en-IE" sz="1100" dirty="0" err="1">
                <a:solidFill>
                  <a:srgbClr val="A31515"/>
                </a:solidFill>
                <a:highlight>
                  <a:srgbClr val="FFFFFF"/>
                </a:highlight>
                <a:latin typeface="Consolas" panose="020B0609020204030204" pitchFamily="49" charset="0"/>
              </a:rPr>
              <a:t>newStorageAccountName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resourceGroup</a:t>
            </a:r>
            <a:r>
              <a:rPr lang="en-IE" sz="1100" dirty="0">
                <a:solidFill>
                  <a:srgbClr val="A31515"/>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"properties"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2E75B6"/>
                </a:solidFill>
                <a:highlight>
                  <a:srgbClr val="FFFFFF"/>
                </a:highlight>
                <a:latin typeface="Consolas" panose="020B0609020204030204" pitchFamily="49" charset="0"/>
              </a:rPr>
              <a:t>	"type"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virtualNetworks</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"name"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"[parameters('</a:t>
            </a:r>
            <a:r>
              <a:rPr lang="en-IE" sz="1100" dirty="0" err="1">
                <a:solidFill>
                  <a:srgbClr val="A31515"/>
                </a:solidFill>
                <a:highlight>
                  <a:srgbClr val="FFFFFF"/>
                </a:highlight>
                <a:latin typeface="Consolas" panose="020B0609020204030204" pitchFamily="49" charset="0"/>
              </a:rPr>
              <a:t>virtualNetworkName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resourceGroup</a:t>
            </a:r>
            <a:r>
              <a:rPr lang="en-IE" sz="1100" dirty="0">
                <a:solidFill>
                  <a:srgbClr val="A31515"/>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"properties"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2E75B6"/>
                </a:solidFill>
                <a:highlight>
                  <a:srgbClr val="FFFFFF"/>
                </a:highlight>
                <a:latin typeface="Consolas" panose="020B0609020204030204" pitchFamily="49" charset="0"/>
              </a:rPr>
              <a:t>	"type"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networkInterfaces</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"name"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"[parameters('</a:t>
            </a:r>
            <a:r>
              <a:rPr lang="en-IE" sz="1100" dirty="0" err="1">
                <a:solidFill>
                  <a:srgbClr val="A31515"/>
                </a:solidFill>
                <a:highlight>
                  <a:srgbClr val="FFFFFF"/>
                </a:highlight>
                <a:latin typeface="Consolas" panose="020B0609020204030204" pitchFamily="49" charset="0"/>
              </a:rPr>
              <a:t>networkInterfaceName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resourceGroup</a:t>
            </a:r>
            <a:r>
              <a:rPr lang="en-IE" sz="1100" dirty="0">
                <a:solidFill>
                  <a:srgbClr val="A31515"/>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a:t>
            </a:r>
            <a:r>
              <a:rPr lang="en-IE" sz="1100" dirty="0" err="1">
                <a:solidFill>
                  <a:srgbClr val="2E75B6"/>
                </a:solidFill>
                <a:highlight>
                  <a:srgbClr val="FFFFFF"/>
                </a:highlight>
                <a:latin typeface="Consolas" panose="020B0609020204030204" pitchFamily="49" charset="0"/>
              </a:rPr>
              <a:t>dependsOn</a:t>
            </a:r>
            <a:r>
              <a:rPr lang="en-IE" sz="1100" dirty="0">
                <a:solidFill>
                  <a:srgbClr val="2E75B6"/>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concat</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virtualNetworks</a:t>
            </a:r>
            <a:r>
              <a:rPr lang="en-IE" sz="1100" dirty="0">
                <a:solidFill>
                  <a:srgbClr val="A31515"/>
                </a:solidFill>
                <a:highlight>
                  <a:srgbClr val="FFFFFF"/>
                </a:highlight>
                <a:latin typeface="Consolas" panose="020B0609020204030204" pitchFamily="49" charset="0"/>
              </a:rPr>
              <a:t>/', parameters('</a:t>
            </a:r>
            <a:r>
              <a:rPr lang="en-IE" sz="1100" dirty="0" err="1">
                <a:solidFill>
                  <a:srgbClr val="A31515"/>
                </a:solidFill>
                <a:highlight>
                  <a:srgbClr val="FFFFFF"/>
                </a:highlight>
                <a:latin typeface="Consolas" panose="020B0609020204030204" pitchFamily="49" charset="0"/>
              </a:rPr>
              <a:t>virtualNetworkName</a:t>
            </a:r>
            <a:r>
              <a:rPr lang="en-IE" sz="1100" dirty="0">
                <a:solidFill>
                  <a:srgbClr val="A31515"/>
                </a:solidFill>
                <a:highlight>
                  <a:srgbClr val="FFFFFF"/>
                </a:highlight>
                <a:latin typeface="Consolas" panose="020B0609020204030204" pitchFamily="49" charset="0"/>
              </a:rPr>
              <a:t>'))]"</a:t>
            </a:r>
            <a:endParaRPr lang="en-IE" sz="1100" dirty="0">
              <a:solidFill>
                <a:srgbClr val="000000"/>
              </a:solidFill>
              <a:highlight>
                <a:srgbClr val="FFFFFF"/>
              </a:highlight>
              <a:latin typeface="Consolas" panose="020B0609020204030204" pitchFamily="49" charset="0"/>
            </a:endParaRP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"properties"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2E75B6"/>
                </a:solidFill>
                <a:highlight>
                  <a:srgbClr val="FFFFFF"/>
                </a:highlight>
                <a:latin typeface="Consolas" panose="020B0609020204030204" pitchFamily="49" charset="0"/>
              </a:rPr>
              <a:t>	"type"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loadBalancers</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"name"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"[parameters('</a:t>
            </a:r>
            <a:r>
              <a:rPr lang="en-IE" sz="1100" dirty="0" err="1">
                <a:solidFill>
                  <a:srgbClr val="A31515"/>
                </a:solidFill>
                <a:highlight>
                  <a:srgbClr val="FFFFFF"/>
                </a:highlight>
                <a:latin typeface="Consolas" panose="020B0609020204030204" pitchFamily="49" charset="0"/>
              </a:rPr>
              <a:t>loadBalancerName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resourceGroup</a:t>
            </a:r>
            <a:r>
              <a:rPr lang="en-IE" sz="1100" dirty="0">
                <a:solidFill>
                  <a:srgbClr val="A31515"/>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a:t>
            </a:r>
            <a:r>
              <a:rPr lang="en-IE" sz="1100" dirty="0" err="1">
                <a:solidFill>
                  <a:srgbClr val="2E75B6"/>
                </a:solidFill>
                <a:highlight>
                  <a:srgbClr val="FFFFFF"/>
                </a:highlight>
                <a:latin typeface="Consolas" panose="020B0609020204030204" pitchFamily="49" charset="0"/>
              </a:rPr>
              <a:t>dependsOn</a:t>
            </a:r>
            <a:r>
              <a:rPr lang="en-IE" sz="1100" dirty="0">
                <a:solidFill>
                  <a:srgbClr val="2E75B6"/>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concat</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networkInterfaces</a:t>
            </a:r>
            <a:r>
              <a:rPr lang="en-IE" sz="1100" dirty="0">
                <a:solidFill>
                  <a:srgbClr val="A31515"/>
                </a:solidFill>
                <a:highlight>
                  <a:srgbClr val="FFFFFF"/>
                </a:highlight>
                <a:latin typeface="Consolas" panose="020B0609020204030204" pitchFamily="49" charset="0"/>
              </a:rPr>
              <a:t>/', parameters('</a:t>
            </a:r>
            <a:r>
              <a:rPr lang="en-IE" sz="1100" dirty="0" err="1">
                <a:solidFill>
                  <a:srgbClr val="A31515"/>
                </a:solidFill>
                <a:highlight>
                  <a:srgbClr val="FFFFFF"/>
                </a:highlight>
                <a:latin typeface="Consolas" panose="020B0609020204030204" pitchFamily="49" charset="0"/>
              </a:rPr>
              <a:t>networkInterfaceName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concat</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publicIpAddresses</a:t>
            </a:r>
            <a:r>
              <a:rPr lang="en-IE" sz="1100" dirty="0">
                <a:solidFill>
                  <a:srgbClr val="A31515"/>
                </a:solidFill>
                <a:highlight>
                  <a:srgbClr val="FFFFFF"/>
                </a:highlight>
                <a:latin typeface="Consolas" panose="020B0609020204030204" pitchFamily="49" charset="0"/>
              </a:rPr>
              <a:t>/', parameters('</a:t>
            </a:r>
            <a:r>
              <a:rPr lang="en-IE" sz="1100" dirty="0" err="1">
                <a:solidFill>
                  <a:srgbClr val="A31515"/>
                </a:solidFill>
                <a:highlight>
                  <a:srgbClr val="FFFFFF"/>
                </a:highlight>
                <a:latin typeface="Consolas" panose="020B0609020204030204" pitchFamily="49" charset="0"/>
              </a:rPr>
              <a:t>publicIpAddressName</a:t>
            </a:r>
            <a:r>
              <a:rPr lang="en-IE" sz="1100" dirty="0">
                <a:solidFill>
                  <a:srgbClr val="A31515"/>
                </a:solidFill>
                <a:highlight>
                  <a:srgbClr val="FFFFFF"/>
                </a:highlight>
                <a:latin typeface="Consolas" panose="020B0609020204030204" pitchFamily="49" charset="0"/>
              </a:rPr>
              <a:t>'))]"</a:t>
            </a:r>
            <a:endParaRPr lang="en-IE" sz="1100" dirty="0">
              <a:solidFill>
                <a:srgbClr val="000000"/>
              </a:solidFill>
              <a:highlight>
                <a:srgbClr val="FFFFFF"/>
              </a:highlight>
              <a:latin typeface="Consolas" panose="020B0609020204030204" pitchFamily="49" charset="0"/>
            </a:endParaRP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"properties"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2E75B6"/>
                </a:solidFill>
                <a:highlight>
                  <a:srgbClr val="FFFFFF"/>
                </a:highlight>
                <a:latin typeface="Consolas" panose="020B0609020204030204" pitchFamily="49" charset="0"/>
              </a:rPr>
              <a:t>	"type"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Microsoft.Compute</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virtualMachines</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"name"</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"[parameters('</a:t>
            </a:r>
            <a:r>
              <a:rPr lang="en-IE" sz="1100" dirty="0" err="1">
                <a:solidFill>
                  <a:srgbClr val="A31515"/>
                </a:solidFill>
                <a:highlight>
                  <a:srgbClr val="FFFFFF"/>
                </a:highlight>
                <a:latin typeface="Consolas" panose="020B0609020204030204" pitchFamily="49" charset="0"/>
              </a:rPr>
              <a:t>vmName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resourceGroup</a:t>
            </a:r>
            <a:r>
              <a:rPr lang="en-IE" sz="1100" dirty="0">
                <a:solidFill>
                  <a:srgbClr val="A31515"/>
                </a:solidFill>
                <a:highlight>
                  <a:srgbClr val="FFFFFF"/>
                </a:highlight>
                <a:latin typeface="Consolas" panose="020B0609020204030204" pitchFamily="49" charset="0"/>
              </a:rPr>
              <a:t>().location]"</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a:t>
            </a:r>
            <a:r>
              <a:rPr lang="en-IE" sz="1100" dirty="0" err="1">
                <a:solidFill>
                  <a:srgbClr val="2E75B6"/>
                </a:solidFill>
                <a:highlight>
                  <a:srgbClr val="FFFFFF"/>
                </a:highlight>
                <a:latin typeface="Consolas" panose="020B0609020204030204" pitchFamily="49" charset="0"/>
              </a:rPr>
              <a:t>dependsOn</a:t>
            </a:r>
            <a:r>
              <a:rPr lang="en-IE" sz="1100" dirty="0">
                <a:solidFill>
                  <a:srgbClr val="2E75B6"/>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concat</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Microsoft.Storage</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storageAccounts</a:t>
            </a:r>
            <a:r>
              <a:rPr lang="en-IE" sz="1100" dirty="0">
                <a:solidFill>
                  <a:srgbClr val="A31515"/>
                </a:solidFill>
                <a:highlight>
                  <a:srgbClr val="FFFFFF"/>
                </a:highlight>
                <a:latin typeface="Consolas" panose="020B0609020204030204" pitchFamily="49" charset="0"/>
              </a:rPr>
              <a:t>/', parameters('</a:t>
            </a:r>
            <a:r>
              <a:rPr lang="en-IE" sz="1100" dirty="0" err="1">
                <a:solidFill>
                  <a:srgbClr val="A31515"/>
                </a:solidFill>
                <a:highlight>
                  <a:srgbClr val="FFFFFF"/>
                </a:highlight>
                <a:latin typeface="Consolas" panose="020B0609020204030204" pitchFamily="49" charset="0"/>
              </a:rPr>
              <a:t>newStorageAccountName</a:t>
            </a:r>
            <a:r>
              <a:rPr lang="en-IE" sz="1100" dirty="0">
                <a:solidFill>
                  <a:srgbClr val="A31515"/>
                </a:solidFill>
                <a:highlight>
                  <a:srgbClr val="FFFFFF"/>
                </a:highlight>
                <a:latin typeface="Consolas" panose="020B0609020204030204" pitchFamily="49" charset="0"/>
              </a:rPr>
              <a:t>'))]"</a:t>
            </a:r>
            <a:r>
              <a:rPr lang="en-IE" sz="1100" dirty="0">
                <a:solidFill>
                  <a:srgbClr val="000000"/>
                </a:solidFill>
                <a:highlight>
                  <a:srgbClr val="FFFFFF"/>
                </a:highlight>
                <a:latin typeface="Consolas" panose="020B0609020204030204" pitchFamily="49" charset="0"/>
              </a:rPr>
              <a:t>,</a:t>
            </a:r>
          </a:p>
          <a:p>
            <a:r>
              <a:rPr lang="en-IE" sz="1100" dirty="0">
                <a:solidFill>
                  <a:srgbClr val="000000"/>
                </a:solidFill>
                <a:highlight>
                  <a:srgbClr val="FFFFFF"/>
                </a:highlight>
                <a:latin typeface="Consolas" panose="020B0609020204030204" pitchFamily="49" charset="0"/>
              </a:rPr>
              <a:t>                </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resourceId</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Microsoft.Network</a:t>
            </a:r>
            <a:r>
              <a:rPr lang="en-IE" sz="1100" dirty="0">
                <a:solidFill>
                  <a:srgbClr val="A31515"/>
                </a:solidFill>
                <a:highlight>
                  <a:srgbClr val="FFFFFF"/>
                </a:highlight>
                <a:latin typeface="Consolas" panose="020B0609020204030204" pitchFamily="49" charset="0"/>
              </a:rPr>
              <a:t>/</a:t>
            </a:r>
            <a:r>
              <a:rPr lang="en-IE" sz="1100" dirty="0" err="1">
                <a:solidFill>
                  <a:srgbClr val="A31515"/>
                </a:solidFill>
                <a:highlight>
                  <a:srgbClr val="FFFFFF"/>
                </a:highlight>
                <a:latin typeface="Consolas" panose="020B0609020204030204" pitchFamily="49" charset="0"/>
              </a:rPr>
              <a:t>networkInterfaces</a:t>
            </a:r>
            <a:r>
              <a:rPr lang="en-IE" sz="1100" dirty="0">
                <a:solidFill>
                  <a:srgbClr val="A31515"/>
                </a:solidFill>
                <a:highlight>
                  <a:srgbClr val="FFFFFF"/>
                </a:highlight>
                <a:latin typeface="Consolas" panose="020B0609020204030204" pitchFamily="49" charset="0"/>
              </a:rPr>
              <a:t>', parameters('</a:t>
            </a:r>
            <a:r>
              <a:rPr lang="en-IE" sz="1100" dirty="0" err="1">
                <a:solidFill>
                  <a:srgbClr val="A31515"/>
                </a:solidFill>
                <a:highlight>
                  <a:srgbClr val="FFFFFF"/>
                </a:highlight>
                <a:latin typeface="Consolas" panose="020B0609020204030204" pitchFamily="49" charset="0"/>
              </a:rPr>
              <a:t>networkInterfaceName</a:t>
            </a:r>
            <a:r>
              <a:rPr lang="en-IE" sz="1100" dirty="0">
                <a:solidFill>
                  <a:srgbClr val="A31515"/>
                </a:solidFill>
                <a:highlight>
                  <a:srgbClr val="FFFFFF"/>
                </a:highlight>
                <a:latin typeface="Consolas" panose="020B0609020204030204" pitchFamily="49" charset="0"/>
              </a:rPr>
              <a:t>'))]"</a:t>
            </a:r>
            <a:endParaRPr lang="en-IE" sz="1100" dirty="0">
              <a:solidFill>
                <a:srgbClr val="000000"/>
              </a:solidFill>
              <a:highlight>
                <a:srgbClr val="FFFFFF"/>
              </a:highlight>
              <a:latin typeface="Consolas" panose="020B0609020204030204" pitchFamily="49" charset="0"/>
            </a:endParaRP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r>
              <a:rPr lang="en-IE" sz="1100" dirty="0">
                <a:solidFill>
                  <a:srgbClr val="2E75B6"/>
                </a:solidFill>
                <a:highlight>
                  <a:srgbClr val="FFFFFF"/>
                </a:highlight>
                <a:latin typeface="Consolas" panose="020B0609020204030204" pitchFamily="49" charset="0"/>
              </a:rPr>
              <a:t>"properties"</a:t>
            </a:r>
            <a:r>
              <a:rPr lang="en-IE" sz="1100" dirty="0">
                <a:solidFill>
                  <a:srgbClr val="000000"/>
                </a:solidFill>
                <a:highlight>
                  <a:srgbClr val="FFFFFF"/>
                </a:highlight>
                <a:latin typeface="Consolas" panose="020B0609020204030204" pitchFamily="49" charset="0"/>
              </a:rPr>
              <a:t>: { …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    ]</a:t>
            </a:r>
          </a:p>
          <a:p>
            <a:r>
              <a:rPr lang="en-IE" sz="1100" dirty="0">
                <a:solidFill>
                  <a:srgbClr val="000000"/>
                </a:solidFill>
                <a:highlight>
                  <a:srgbClr val="FFFFFF"/>
                </a:highlight>
                <a:latin typeface="Consolas" panose="020B0609020204030204" pitchFamily="49" charset="0"/>
              </a:rPr>
              <a:t>}</a:t>
            </a:r>
          </a:p>
        </p:txBody>
      </p:sp>
      <p:sp>
        <p:nvSpPr>
          <p:cNvPr id="3" name="Title 2"/>
          <p:cNvSpPr>
            <a:spLocks noGrp="1"/>
          </p:cNvSpPr>
          <p:nvPr>
            <p:ph type="title"/>
          </p:nvPr>
        </p:nvSpPr>
        <p:spPr/>
        <p:txBody>
          <a:bodyPr/>
          <a:lstStyle/>
          <a:p>
            <a:r>
              <a:rPr lang="en-US" sz="3600" dirty="0"/>
              <a:t>Creating applications with ARM JSON templates</a:t>
            </a:r>
          </a:p>
        </p:txBody>
      </p:sp>
      <p:sp>
        <p:nvSpPr>
          <p:cNvPr id="8" name="Text Placeholder 1"/>
          <p:cNvSpPr txBox="1">
            <a:spLocks/>
          </p:cNvSpPr>
          <p:nvPr/>
        </p:nvSpPr>
        <p:spPr>
          <a:xfrm>
            <a:off x="5712684" y="5585494"/>
            <a:ext cx="6450021" cy="914400"/>
          </a:xfrm>
          <a:prstGeom prst="rect">
            <a:avLst/>
          </a:prstGeom>
        </p:spPr>
        <p:txBody>
          <a:bodyPr vert="horz" wrap="square" lIns="182880" tIns="146304" rIns="182880" bIns="146304" rtlCol="0" anchor="t">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sz="2000" b="1">
                <a:gradFill>
                  <a:gsLst>
                    <a:gs pos="1299">
                      <a:srgbClr val="404040"/>
                    </a:gs>
                    <a:gs pos="100000">
                      <a:srgbClr val="404040"/>
                    </a:gs>
                  </a:gsLst>
                  <a:lin ang="5400000" scaled="0"/>
                </a:gradFill>
              </a:rPr>
              <a:t>PowerShell</a:t>
            </a:r>
            <a:endParaRPr lang="en-IE" sz="1400">
              <a:gradFill>
                <a:gsLst>
                  <a:gs pos="1299">
                    <a:srgbClr val="404040"/>
                  </a:gs>
                  <a:gs pos="100000">
                    <a:srgbClr val="404040"/>
                  </a:gs>
                </a:gsLst>
                <a:lin ang="5400000" scaled="0"/>
              </a:gradFill>
            </a:endParaRPr>
          </a:p>
          <a:p>
            <a:r>
              <a:rPr lang="en-IE" sz="1100">
                <a:solidFill>
                  <a:srgbClr val="0000FF"/>
                </a:solidFill>
                <a:latin typeface="Lucida Console" panose="020B0609040504020204" pitchFamily="49" charset="0"/>
              </a:rPr>
              <a:t>New-</a:t>
            </a:r>
            <a:r>
              <a:rPr lang="en-IE" sz="1100" err="1">
                <a:solidFill>
                  <a:srgbClr val="0000FF"/>
                </a:solidFill>
                <a:latin typeface="Lucida Console" panose="020B0609040504020204" pitchFamily="49" charset="0"/>
              </a:rPr>
              <a:t>AzureResourceGroup</a:t>
            </a:r>
            <a:r>
              <a:rPr lang="en-IE" sz="1100">
                <a:solidFill>
                  <a:prstClr val="black"/>
                </a:solidFill>
                <a:latin typeface="Lucida Console" panose="020B0609040504020204" pitchFamily="49" charset="0"/>
              </a:rPr>
              <a:t> </a:t>
            </a:r>
            <a:r>
              <a:rPr lang="en-IE" sz="1100">
                <a:solidFill>
                  <a:srgbClr val="000080"/>
                </a:solidFill>
                <a:latin typeface="Lucida Console" panose="020B0609040504020204" pitchFamily="49" charset="0"/>
              </a:rPr>
              <a:t>-Name</a:t>
            </a:r>
            <a:r>
              <a:rPr lang="en-IE" sz="1100">
                <a:solidFill>
                  <a:prstClr val="black"/>
                </a:solidFill>
                <a:latin typeface="Lucida Console" panose="020B0609040504020204" pitchFamily="49" charset="0"/>
              </a:rPr>
              <a:t> </a:t>
            </a:r>
            <a:r>
              <a:rPr lang="en-IE" sz="1100">
                <a:solidFill>
                  <a:srgbClr val="8B0000"/>
                </a:solidFill>
                <a:latin typeface="Lucida Console" panose="020B0609040504020204" pitchFamily="49" charset="0"/>
              </a:rPr>
              <a:t>'NRP-</a:t>
            </a:r>
            <a:r>
              <a:rPr lang="en-IE" sz="1100" err="1">
                <a:solidFill>
                  <a:srgbClr val="8B0000"/>
                </a:solidFill>
                <a:latin typeface="Lucida Console" panose="020B0609040504020204" pitchFamily="49" charset="0"/>
              </a:rPr>
              <a:t>DemoRG</a:t>
            </a:r>
            <a:r>
              <a:rPr lang="en-IE" sz="1100">
                <a:solidFill>
                  <a:srgbClr val="8B0000"/>
                </a:solidFill>
                <a:latin typeface="Lucida Console" panose="020B0609040504020204" pitchFamily="49" charset="0"/>
              </a:rPr>
              <a:t>'</a:t>
            </a:r>
            <a:r>
              <a:rPr lang="en-IE" sz="1100">
                <a:solidFill>
                  <a:prstClr val="black"/>
                </a:solidFill>
                <a:latin typeface="Lucida Console" panose="020B0609040504020204" pitchFamily="49" charset="0"/>
              </a:rPr>
              <a:t> </a:t>
            </a:r>
            <a:r>
              <a:rPr lang="en-IE" sz="1100">
                <a:solidFill>
                  <a:srgbClr val="000080"/>
                </a:solidFill>
                <a:latin typeface="Lucida Console" panose="020B0609040504020204" pitchFamily="49" charset="0"/>
              </a:rPr>
              <a:t>–</a:t>
            </a:r>
            <a:r>
              <a:rPr lang="en-IE" sz="1100" err="1">
                <a:solidFill>
                  <a:srgbClr val="000080"/>
                </a:solidFill>
                <a:latin typeface="Lucida Console" panose="020B0609040504020204" pitchFamily="49" charset="0"/>
              </a:rPr>
              <a:t>TemplateFile</a:t>
            </a:r>
            <a:r>
              <a:rPr lang="en-IE" sz="1100">
                <a:solidFill>
                  <a:srgbClr val="000080"/>
                </a:solidFill>
                <a:latin typeface="Lucida Console" panose="020B0609040504020204" pitchFamily="49" charset="0"/>
              </a:rPr>
              <a:t> </a:t>
            </a:r>
            <a:r>
              <a:rPr lang="en-IE" sz="1100">
                <a:solidFill>
                  <a:srgbClr val="8B0000"/>
                </a:solidFill>
                <a:latin typeface="Lucida Console" panose="020B0609040504020204" pitchFamily="49" charset="0"/>
              </a:rPr>
              <a:t>'C:\</a:t>
            </a:r>
            <a:r>
              <a:rPr lang="en-IE" sz="1100" err="1">
                <a:solidFill>
                  <a:srgbClr val="8B0000"/>
                </a:solidFill>
                <a:latin typeface="Lucida Console" panose="020B0609040504020204" pitchFamily="49" charset="0"/>
              </a:rPr>
              <a:t>sampletemplate.json</a:t>
            </a:r>
            <a:r>
              <a:rPr lang="en-IE" sz="1100">
                <a:solidFill>
                  <a:srgbClr val="8B0000"/>
                </a:solidFill>
                <a:latin typeface="Lucida Console" panose="020B0609040504020204" pitchFamily="49" charset="0"/>
              </a:rPr>
              <a:t>'</a:t>
            </a:r>
            <a:r>
              <a:rPr lang="en-IE" sz="1100">
                <a:solidFill>
                  <a:prstClr val="black"/>
                </a:solidFill>
                <a:latin typeface="Lucida Console" panose="020B0609040504020204" pitchFamily="49" charset="0"/>
              </a:rPr>
              <a:t> </a:t>
            </a:r>
            <a:r>
              <a:rPr lang="en-IE" sz="1100">
                <a:solidFill>
                  <a:srgbClr val="000080"/>
                </a:solidFill>
                <a:latin typeface="Lucida Console" panose="020B0609040504020204" pitchFamily="49" charset="0"/>
              </a:rPr>
              <a:t>-Location</a:t>
            </a:r>
            <a:r>
              <a:rPr lang="en-IE" sz="1100">
                <a:solidFill>
                  <a:prstClr val="black"/>
                </a:solidFill>
                <a:latin typeface="Lucida Console" panose="020B0609040504020204" pitchFamily="49" charset="0"/>
              </a:rPr>
              <a:t> </a:t>
            </a:r>
            <a:r>
              <a:rPr lang="en-IE" sz="1100">
                <a:solidFill>
                  <a:srgbClr val="8B0000"/>
                </a:solidFill>
                <a:latin typeface="Lucida Console" panose="020B0609040504020204" pitchFamily="49" charset="0"/>
              </a:rPr>
              <a:t>'West US‘</a:t>
            </a:r>
            <a:r>
              <a:rPr lang="en-IE" sz="1100">
                <a:solidFill>
                  <a:srgbClr val="000080"/>
                </a:solidFill>
                <a:latin typeface="Lucida Console" panose="020B0609040504020204" pitchFamily="49" charset="0"/>
              </a:rPr>
              <a:t> `</a:t>
            </a:r>
          </a:p>
          <a:p>
            <a:r>
              <a:rPr lang="en-IE" sz="1100">
                <a:solidFill>
                  <a:srgbClr val="000080"/>
                </a:solidFill>
                <a:latin typeface="Lucida Console" panose="020B0609040504020204" pitchFamily="49" charset="0"/>
              </a:rPr>
              <a:t>-NamedParameter1 “value” `</a:t>
            </a:r>
          </a:p>
          <a:p>
            <a:r>
              <a:rPr lang="en-IE" sz="1100">
                <a:solidFill>
                  <a:srgbClr val="000080"/>
                </a:solidFill>
                <a:latin typeface="Lucida Console" panose="020B0609040504020204" pitchFamily="49" charset="0"/>
              </a:rPr>
              <a:t>-NamedParameter2 “value”</a:t>
            </a:r>
          </a:p>
        </p:txBody>
      </p:sp>
    </p:spTree>
    <p:extLst>
      <p:ext uri="{BB962C8B-B14F-4D97-AF65-F5344CB8AC3E}">
        <p14:creationId xmlns:p14="http://schemas.microsoft.com/office/powerpoint/2010/main" val="39881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1135397"/>
            <a:ext cx="6413200" cy="4922157"/>
          </a:xfrm>
          <a:prstGeom prst="rect">
            <a:avLst/>
          </a:prstGeom>
          <a:solidFill>
            <a:srgbClr val="1BA6D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403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419936" y="318874"/>
            <a:ext cx="11373923" cy="553870"/>
          </a:xfrm>
        </p:spPr>
        <p:txBody>
          <a:bodyPr/>
          <a:lstStyle/>
          <a:p>
            <a:r>
              <a:rPr lang="en-US" sz="3999" dirty="0">
                <a:solidFill>
                  <a:schemeClr val="tx1"/>
                </a:solidFill>
              </a:rPr>
              <a:t>Introducing Power Shell Desired state configuration</a:t>
            </a:r>
          </a:p>
        </p:txBody>
      </p:sp>
      <p:sp>
        <p:nvSpPr>
          <p:cNvPr id="8" name="Rectangle 7"/>
          <p:cNvSpPr/>
          <p:nvPr/>
        </p:nvSpPr>
        <p:spPr>
          <a:xfrm>
            <a:off x="600941" y="1779463"/>
            <a:ext cx="5240405" cy="3608680"/>
          </a:xfrm>
          <a:prstGeom prst="rect">
            <a:avLst/>
          </a:prstGeom>
        </p:spPr>
        <p:txBody>
          <a:bodyPr wrap="square">
            <a:spAutoFit/>
          </a:bodyPr>
          <a:lstStyle/>
          <a:p>
            <a:pPr defTabSz="1243493"/>
            <a:r>
              <a:rPr lang="en-US" sz="1904" dirty="0">
                <a:solidFill>
                  <a:srgbClr val="FFFFFF"/>
                </a:solidFill>
              </a:rPr>
              <a:t>Enables you to </a:t>
            </a:r>
            <a:r>
              <a:rPr lang="en-US" sz="1904" b="1" dirty="0">
                <a:solidFill>
                  <a:srgbClr val="FFFFFF"/>
                </a:solidFill>
              </a:rPr>
              <a:t>ensure </a:t>
            </a:r>
            <a:r>
              <a:rPr lang="en-US" sz="1904" dirty="0">
                <a:solidFill>
                  <a:srgbClr val="FFFFFF"/>
                </a:solidFill>
              </a:rPr>
              <a:t>that the components of your data center have the </a:t>
            </a:r>
            <a:r>
              <a:rPr lang="en-US" sz="1904" b="1" dirty="0">
                <a:solidFill>
                  <a:srgbClr val="FFFFFF"/>
                </a:solidFill>
              </a:rPr>
              <a:t>correct configuration</a:t>
            </a:r>
            <a:endParaRPr lang="en-US" sz="1904" dirty="0">
              <a:solidFill>
                <a:srgbClr val="FFFFFF"/>
              </a:solidFill>
            </a:endParaRPr>
          </a:p>
          <a:p>
            <a:pPr defTabSz="1243493"/>
            <a:endParaRPr lang="en-US" sz="1904" dirty="0">
              <a:solidFill>
                <a:srgbClr val="FFFFFF"/>
              </a:solidFill>
            </a:endParaRPr>
          </a:p>
          <a:p>
            <a:pPr defTabSz="1243493"/>
            <a:r>
              <a:rPr lang="en-US" sz="1904" dirty="0">
                <a:solidFill>
                  <a:srgbClr val="FFFFFF"/>
                </a:solidFill>
              </a:rPr>
              <a:t>Allows </a:t>
            </a:r>
            <a:r>
              <a:rPr lang="en-US" sz="1904" b="1" dirty="0">
                <a:solidFill>
                  <a:srgbClr val="FFFFFF"/>
                </a:solidFill>
              </a:rPr>
              <a:t>“continuous deployment” </a:t>
            </a:r>
            <a:r>
              <a:rPr lang="en-US" sz="1904" dirty="0">
                <a:solidFill>
                  <a:srgbClr val="FFFFFF"/>
                </a:solidFill>
              </a:rPr>
              <a:t>and prevents</a:t>
            </a:r>
            <a:r>
              <a:rPr lang="en-US" sz="1904" b="1" dirty="0">
                <a:solidFill>
                  <a:srgbClr val="FFFFFF"/>
                </a:solidFill>
              </a:rPr>
              <a:t> “configuration drift”</a:t>
            </a:r>
            <a:endParaRPr lang="en-US" sz="1904" dirty="0">
              <a:solidFill>
                <a:srgbClr val="FFFFFF"/>
              </a:solidFill>
            </a:endParaRPr>
          </a:p>
          <a:p>
            <a:pPr defTabSz="1243493"/>
            <a:endParaRPr lang="en-US" sz="1904" dirty="0">
              <a:solidFill>
                <a:srgbClr val="FFFFFF"/>
              </a:solidFill>
            </a:endParaRPr>
          </a:p>
          <a:p>
            <a:pPr defTabSz="1243493"/>
            <a:r>
              <a:rPr lang="en-US" sz="1904" dirty="0">
                <a:solidFill>
                  <a:srgbClr val="FFFFFF"/>
                </a:solidFill>
              </a:rPr>
              <a:t>Uses language extensions and providers to enable declarative, autonomous and idempotent (repeatable) Deployment, Configuration and Conformance of </a:t>
            </a:r>
            <a:r>
              <a:rPr lang="en-US" sz="1904" b="1" dirty="0">
                <a:solidFill>
                  <a:srgbClr val="FFFFFF"/>
                </a:solidFill>
              </a:rPr>
              <a:t>standards-based managed elements</a:t>
            </a:r>
            <a:endParaRPr lang="en-US" sz="1904" dirty="0">
              <a:solidFill>
                <a:srgbClr val="FFFFFF"/>
              </a:solidFill>
            </a:endParaRPr>
          </a:p>
        </p:txBody>
      </p:sp>
      <p:sp>
        <p:nvSpPr>
          <p:cNvPr id="11" name="Content Placeholder 2"/>
          <p:cNvSpPr txBox="1">
            <a:spLocks/>
          </p:cNvSpPr>
          <p:nvPr/>
        </p:nvSpPr>
        <p:spPr>
          <a:xfrm>
            <a:off x="123103" y="1135397"/>
            <a:ext cx="5150063"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a:gradFill>
                  <a:gsLst>
                    <a:gs pos="1250">
                      <a:srgbClr val="FFFFFF"/>
                    </a:gs>
                    <a:gs pos="100000">
                      <a:srgbClr val="FFFFFF"/>
                    </a:gs>
                  </a:gsLst>
                  <a:lin ang="5400000" scaled="0"/>
                </a:gradFill>
                <a:latin typeface="Segoe UI"/>
              </a:rPr>
              <a:t>Configuration templates</a:t>
            </a:r>
          </a:p>
        </p:txBody>
      </p:sp>
      <p:pic>
        <p:nvPicPr>
          <p:cNvPr id="29" name="Picture 28"/>
          <p:cNvPicPr>
            <a:picLocks noChangeAspect="1"/>
          </p:cNvPicPr>
          <p:nvPr/>
        </p:nvPicPr>
        <p:blipFill>
          <a:blip r:embed="rId4"/>
          <a:stretch>
            <a:fillRect/>
          </a:stretch>
        </p:blipFill>
        <p:spPr>
          <a:xfrm>
            <a:off x="5996897" y="1669835"/>
            <a:ext cx="6402765" cy="3391464"/>
          </a:xfrm>
          <a:prstGeom prst="rect">
            <a:avLst/>
          </a:prstGeom>
          <a:ln w="12700">
            <a:solidFill>
              <a:schemeClr val="tx1"/>
            </a:solidFill>
          </a:ln>
        </p:spPr>
      </p:pic>
    </p:spTree>
    <p:extLst>
      <p:ext uri="{BB962C8B-B14F-4D97-AF65-F5344CB8AC3E}">
        <p14:creationId xmlns:p14="http://schemas.microsoft.com/office/powerpoint/2010/main" val="4326502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spect="1" noChangeArrowheads="1"/>
          </p:cNvSpPr>
          <p:nvPr/>
        </p:nvSpPr>
        <p:spPr bwMode="auto">
          <a:xfrm>
            <a:off x="6946938" y="6505357"/>
            <a:ext cx="4943399" cy="261610"/>
          </a:xfrm>
          <a:prstGeom prst="rect">
            <a:avLst/>
          </a:prstGeom>
          <a:noFill/>
          <a:ln w="12700">
            <a:noFill/>
            <a:miter lim="800000"/>
            <a:headEnd/>
            <a:tailEnd/>
          </a:ln>
        </p:spPr>
        <p:txBody>
          <a:bodyPr wrap="square">
            <a:spAutoFit/>
          </a:bodyPr>
          <a:lstStyle/>
          <a:p>
            <a:pPr defTabSz="932559" eaLnBrk="0" hangingPunct="0"/>
            <a:r>
              <a:rPr lang="en-US" sz="1100" dirty="0">
                <a:solidFill>
                  <a:schemeClr val="accent1"/>
                </a:solidFill>
                <a:latin typeface="Segoe UI Semilight" panose="020B0402040204020203" pitchFamily="34" charset="0"/>
                <a:cs typeface="Segoe UI Semilight" panose="020B0402040204020203" pitchFamily="34" charset="0"/>
              </a:rPr>
              <a:t>Gartner Security Conference presentation "Operation Zero Downtime," D. Scott </a:t>
            </a:r>
          </a:p>
        </p:txBody>
      </p:sp>
      <p:grpSp>
        <p:nvGrpSpPr>
          <p:cNvPr id="10244" name="Group 10243"/>
          <p:cNvGrpSpPr/>
          <p:nvPr/>
        </p:nvGrpSpPr>
        <p:grpSpPr>
          <a:xfrm>
            <a:off x="4134331" y="1163124"/>
            <a:ext cx="4608512" cy="1194844"/>
            <a:chOff x="3938860" y="1163124"/>
            <a:chExt cx="4608512" cy="1194844"/>
          </a:xfrm>
        </p:grpSpPr>
        <p:sp>
          <p:nvSpPr>
            <p:cNvPr id="8" name="Left-Right Arrow 7"/>
            <p:cNvSpPr/>
            <p:nvPr/>
          </p:nvSpPr>
          <p:spPr bwMode="auto">
            <a:xfrm>
              <a:off x="3938860" y="1163124"/>
              <a:ext cx="4608512" cy="1194844"/>
            </a:xfrm>
            <a:prstGeom prst="lef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Box 15"/>
            <p:cNvSpPr txBox="1">
              <a:spLocks noChangeArrowheads="1"/>
            </p:cNvSpPr>
            <p:nvPr/>
          </p:nvSpPr>
          <p:spPr bwMode="auto">
            <a:xfrm>
              <a:off x="5401009" y="1585381"/>
              <a:ext cx="1684214" cy="350330"/>
            </a:xfrm>
            <a:prstGeom prst="rect">
              <a:avLst/>
            </a:prstGeom>
            <a:noFill/>
            <a:ln w="12700">
              <a:noFill/>
              <a:miter lim="800000"/>
              <a:headEnd/>
              <a:tailEnd/>
            </a:ln>
            <a:effectLst/>
          </p:spPr>
          <p:txBody>
            <a:bodyPr wrap="square" anchor="ctr">
              <a:spAutoFit/>
            </a:bodyPr>
            <a:lstStyle/>
            <a:p>
              <a:pPr algn="ctr" defTabSz="932559" eaLnBrk="0" hangingPunct="0">
                <a:defRPr/>
              </a:pPr>
              <a:r>
                <a:rPr lang="en-US" sz="1632" dirty="0">
                  <a:gradFill>
                    <a:gsLst>
                      <a:gs pos="0">
                        <a:srgbClr val="FFFFFF"/>
                      </a:gs>
                      <a:gs pos="100000">
                        <a:srgbClr val="FFFFFF"/>
                      </a:gs>
                    </a:gsLst>
                    <a:lin ang="5400000" scaled="0"/>
                  </a:gradFill>
                  <a:latin typeface="Segoe" pitchFamily="34" charset="0"/>
                </a:rPr>
                <a:t>OPERATIONS</a:t>
              </a:r>
              <a:endParaRPr lang="en-US" sz="1836" dirty="0">
                <a:gradFill>
                  <a:gsLst>
                    <a:gs pos="0">
                      <a:srgbClr val="FFFFFF"/>
                    </a:gs>
                    <a:gs pos="100000">
                      <a:srgbClr val="FFFFFF"/>
                    </a:gs>
                  </a:gsLst>
                  <a:lin ang="5400000" scaled="0"/>
                </a:gradFill>
                <a:effectLst>
                  <a:outerShdw blurRad="38100" dist="38100" dir="2700000" algn="tl">
                    <a:srgbClr val="000000"/>
                  </a:outerShdw>
                </a:effectLst>
                <a:latin typeface="Segoe" pitchFamily="34" charset="0"/>
              </a:endParaRPr>
            </a:p>
          </p:txBody>
        </p:sp>
      </p:grpSp>
      <p:sp>
        <p:nvSpPr>
          <p:cNvPr id="3" name="Title 2"/>
          <p:cNvSpPr>
            <a:spLocks noGrp="1"/>
          </p:cNvSpPr>
          <p:nvPr>
            <p:ph type="title"/>
          </p:nvPr>
        </p:nvSpPr>
        <p:spPr/>
        <p:txBody>
          <a:bodyPr/>
          <a:lstStyle/>
          <a:p>
            <a:r>
              <a:rPr lang="en-US" sz="5000" dirty="0"/>
              <a:t>People/Process is what % of downtime?</a:t>
            </a:r>
            <a:endParaRPr lang="da-DK" sz="5000" dirty="0"/>
          </a:p>
        </p:txBody>
      </p:sp>
      <p:grpSp>
        <p:nvGrpSpPr>
          <p:cNvPr id="94" name="Group 1"/>
          <p:cNvGrpSpPr/>
          <p:nvPr/>
        </p:nvGrpSpPr>
        <p:grpSpPr>
          <a:xfrm>
            <a:off x="1501232" y="2376809"/>
            <a:ext cx="5524234" cy="2353236"/>
            <a:chOff x="1518596" y="2376810"/>
            <a:chExt cx="5524234" cy="2353236"/>
          </a:xfrm>
        </p:grpSpPr>
        <p:grpSp>
          <p:nvGrpSpPr>
            <p:cNvPr id="91" name="Group 5"/>
            <p:cNvGrpSpPr/>
            <p:nvPr/>
          </p:nvGrpSpPr>
          <p:grpSpPr>
            <a:xfrm>
              <a:off x="4270777" y="3121281"/>
              <a:ext cx="2772053" cy="1608765"/>
              <a:chOff x="4270777" y="3121281"/>
              <a:chExt cx="2772053" cy="1608765"/>
            </a:xfrm>
          </p:grpSpPr>
          <p:sp>
            <p:nvSpPr>
              <p:cNvPr id="69" name="Freeform 14"/>
              <p:cNvSpPr/>
              <p:nvPr/>
            </p:nvSpPr>
            <p:spPr bwMode="auto">
              <a:xfrm rot="18900000">
                <a:off x="4270777" y="3121281"/>
                <a:ext cx="2772053" cy="1608765"/>
              </a:xfrm>
              <a:custGeom>
                <a:avLst/>
                <a:gdLst>
                  <a:gd name="connsiteX0" fmla="*/ 2772053 w 2772053"/>
                  <a:gd name="connsiteY0" fmla="*/ 451936 h 1608765"/>
                  <a:gd name="connsiteX1" fmla="*/ 1615225 w 2772053"/>
                  <a:gd name="connsiteY1" fmla="*/ 1608765 h 1608765"/>
                  <a:gd name="connsiteX2" fmla="*/ 0 w 2772053"/>
                  <a:gd name="connsiteY2" fmla="*/ 1608765 h 1608765"/>
                  <a:gd name="connsiteX3" fmla="*/ 5843 w 2772053"/>
                  <a:gd name="connsiteY3" fmla="*/ 1486403 h 1608765"/>
                  <a:gd name="connsiteX4" fmla="*/ 479831 w 2772053"/>
                  <a:gd name="connsiteY4" fmla="*/ 481511 h 1608765"/>
                  <a:gd name="connsiteX5" fmla="*/ 2679916 w 2772053"/>
                  <a:gd name="connsiteY5" fmla="*/ 368657 h 1608765"/>
                  <a:gd name="connsiteX6" fmla="*/ 2772053 w 2772053"/>
                  <a:gd name="connsiteY6" fmla="*/ 451936 h 16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053" h="1608765">
                    <a:moveTo>
                      <a:pt x="2772053" y="451936"/>
                    </a:moveTo>
                    <a:lnTo>
                      <a:pt x="1615225" y="1608765"/>
                    </a:lnTo>
                    <a:lnTo>
                      <a:pt x="0" y="1608765"/>
                    </a:lnTo>
                    <a:lnTo>
                      <a:pt x="5843" y="1486403"/>
                    </a:lnTo>
                    <a:cubicBezTo>
                      <a:pt x="40953" y="1119626"/>
                      <a:pt x="198949" y="762393"/>
                      <a:pt x="479831" y="481511"/>
                    </a:cubicBezTo>
                    <a:cubicBezTo>
                      <a:pt x="1081720" y="-120378"/>
                      <a:pt x="2034202" y="-157996"/>
                      <a:pt x="2679916" y="368657"/>
                    </a:cubicBezTo>
                    <a:lnTo>
                      <a:pt x="2772053" y="451936"/>
                    </a:lnTo>
                    <a:close/>
                  </a:path>
                </a:pathLst>
              </a:cu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9" name="TextBox 16"/>
              <p:cNvSpPr txBox="1"/>
              <p:nvPr/>
            </p:nvSpPr>
            <p:spPr>
              <a:xfrm>
                <a:off x="5090863"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rPr>
                  <a:t>40%</a:t>
                </a:r>
              </a:p>
            </p:txBody>
          </p:sp>
        </p:grpSp>
        <p:grpSp>
          <p:nvGrpSpPr>
            <p:cNvPr id="93" name="Group 6"/>
            <p:cNvGrpSpPr/>
            <p:nvPr/>
          </p:nvGrpSpPr>
          <p:grpSpPr>
            <a:xfrm>
              <a:off x="1518596" y="2376810"/>
              <a:ext cx="3789811" cy="1476986"/>
              <a:chOff x="1518596" y="2376810"/>
              <a:chExt cx="3789811" cy="1476986"/>
            </a:xfrm>
          </p:grpSpPr>
          <p:sp>
            <p:nvSpPr>
              <p:cNvPr id="5" name="Rectangle 9"/>
              <p:cNvSpPr>
                <a:spLocks noChangeArrowheads="1"/>
              </p:cNvSpPr>
              <p:nvPr/>
            </p:nvSpPr>
            <p:spPr bwMode="auto">
              <a:xfrm>
                <a:off x="1602742" y="2985866"/>
                <a:ext cx="3007580"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defRPr/>
                </a:pPr>
                <a:r>
                  <a:rPr lang="en-US" dirty="0">
                    <a:solidFill>
                      <a:schemeClr val="accent1"/>
                    </a:solidFill>
                    <a:latin typeface="Segoe UI Semilight" panose="020B0402040204020203" pitchFamily="34" charset="0"/>
                    <a:cs typeface="Segoe UI Semilight" panose="020B0402040204020203" pitchFamily="34" charset="0"/>
                  </a:rPr>
                  <a:t>Change management</a:t>
                </a:r>
              </a:p>
              <a:p>
                <a:pPr marL="234950" indent="-234950" defTabSz="932559">
                  <a:lnSpc>
                    <a:spcPct val="80000"/>
                  </a:lnSpc>
                  <a:spcBef>
                    <a:spcPct val="20000"/>
                  </a:spcBef>
                  <a:buFont typeface="Arial" panose="020B0604020202020204" pitchFamily="34" charset="0"/>
                  <a:buChar char="•"/>
                  <a:defRPr/>
                </a:pPr>
                <a:r>
                  <a:rPr lang="en-US" dirty="0">
                    <a:solidFill>
                      <a:schemeClr val="accent1"/>
                    </a:solidFill>
                    <a:latin typeface="Segoe UI Semilight" panose="020B0402040204020203" pitchFamily="34" charset="0"/>
                    <a:cs typeface="Segoe UI Semilight" panose="020B0402040204020203" pitchFamily="34" charset="0"/>
                  </a:rPr>
                  <a:t>Overloaded</a:t>
                </a:r>
              </a:p>
              <a:p>
                <a:pPr marL="234950" indent="-234950" defTabSz="932559">
                  <a:lnSpc>
                    <a:spcPct val="80000"/>
                  </a:lnSpc>
                  <a:spcBef>
                    <a:spcPct val="20000"/>
                  </a:spcBef>
                  <a:buFont typeface="Arial" panose="020B0604020202020204" pitchFamily="34" charset="0"/>
                  <a:buChar char="•"/>
                  <a:defRPr/>
                </a:pPr>
                <a:r>
                  <a:rPr lang="en-US" dirty="0">
                    <a:solidFill>
                      <a:schemeClr val="accent1"/>
                    </a:solidFill>
                    <a:latin typeface="Segoe UI Semilight" panose="020B0402040204020203" pitchFamily="34" charset="0"/>
                    <a:cs typeface="Segoe UI Semilight" panose="020B0402040204020203" pitchFamily="34" charset="0"/>
                  </a:rPr>
                  <a:t>Weak problem detection</a:t>
                </a:r>
              </a:p>
            </p:txBody>
          </p:sp>
          <p:cxnSp>
            <p:nvCxnSpPr>
              <p:cNvPr id="34" name="Straight Connector 11"/>
              <p:cNvCxnSpPr/>
              <p:nvPr/>
            </p:nvCxnSpPr>
            <p:spPr>
              <a:xfrm>
                <a:off x="1681733" y="2864934"/>
                <a:ext cx="3052129" cy="0"/>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p:nvPr/>
            </p:nvCxnSpPr>
            <p:spPr>
              <a:xfrm>
                <a:off x="4733862" y="2864934"/>
                <a:ext cx="574545" cy="416304"/>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13"/>
              <p:cNvSpPr txBox="1"/>
              <p:nvPr/>
            </p:nvSpPr>
            <p:spPr>
              <a:xfrm>
                <a:off x="1518596" y="2376810"/>
                <a:ext cx="289701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accent1"/>
                    </a:solidFill>
                  </a:rPr>
                  <a:t>APPLICATION FAILURE</a:t>
                </a:r>
              </a:p>
            </p:txBody>
          </p:sp>
        </p:grpSp>
      </p:grpSp>
      <p:grpSp>
        <p:nvGrpSpPr>
          <p:cNvPr id="10243" name="Group 26"/>
          <p:cNvGrpSpPr/>
          <p:nvPr/>
        </p:nvGrpSpPr>
        <p:grpSpPr>
          <a:xfrm>
            <a:off x="2232441" y="4738196"/>
            <a:ext cx="5002550" cy="1776904"/>
            <a:chOff x="2232441" y="4738196"/>
            <a:chExt cx="5002550" cy="1776904"/>
          </a:xfrm>
        </p:grpSpPr>
        <p:sp>
          <p:nvSpPr>
            <p:cNvPr id="11" name="Rectangle 27"/>
            <p:cNvSpPr>
              <a:spLocks noChangeArrowheads="1"/>
            </p:cNvSpPr>
            <p:nvPr/>
          </p:nvSpPr>
          <p:spPr bwMode="auto">
            <a:xfrm>
              <a:off x="2339721" y="5647170"/>
              <a:ext cx="3164031"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Hardware/OS</a:t>
              </a:r>
            </a:p>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Network</a:t>
              </a:r>
            </a:p>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Power and disaster</a:t>
              </a:r>
            </a:p>
          </p:txBody>
        </p:sp>
        <p:sp>
          <p:nvSpPr>
            <p:cNvPr id="68" name="Freeform 28"/>
            <p:cNvSpPr/>
            <p:nvPr/>
          </p:nvSpPr>
          <p:spPr bwMode="auto">
            <a:xfrm rot="18900000">
              <a:off x="5636074" y="4738196"/>
              <a:ext cx="1598917" cy="1589074"/>
            </a:xfrm>
            <a:custGeom>
              <a:avLst/>
              <a:gdLst>
                <a:gd name="connsiteX0" fmla="*/ 1590760 w 1598917"/>
                <a:gd name="connsiteY0" fmla="*/ 0 h 1589074"/>
                <a:gd name="connsiteX1" fmla="*/ 1598917 w 1598917"/>
                <a:gd name="connsiteY1" fmla="*/ 8157 h 1589074"/>
                <a:gd name="connsiteX2" fmla="*/ 1598917 w 1598917"/>
                <a:gd name="connsiteY2" fmla="*/ 1589074 h 1589074"/>
                <a:gd name="connsiteX3" fmla="*/ 1483880 w 1598917"/>
                <a:gd name="connsiteY3" fmla="*/ 1583581 h 1589074"/>
                <a:gd name="connsiteX4" fmla="*/ 478988 w 1598917"/>
                <a:gd name="connsiteY4" fmla="*/ 1109593 h 1589074"/>
                <a:gd name="connsiteX5" fmla="*/ 5000 w 1598917"/>
                <a:gd name="connsiteY5" fmla="*/ 104701 h 1589074"/>
                <a:gd name="connsiteX6" fmla="*/ 0 w 1598917"/>
                <a:gd name="connsiteY6" fmla="*/ 0 h 1589074"/>
                <a:gd name="connsiteX7" fmla="*/ 1590760 w 1598917"/>
                <a:gd name="connsiteY7" fmla="*/ 0 h 15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917" h="1589074">
                  <a:moveTo>
                    <a:pt x="1590760" y="0"/>
                  </a:moveTo>
                  <a:lnTo>
                    <a:pt x="1598917" y="8157"/>
                  </a:lnTo>
                  <a:lnTo>
                    <a:pt x="1598917" y="1589074"/>
                  </a:lnTo>
                  <a:lnTo>
                    <a:pt x="1483880" y="1583581"/>
                  </a:lnTo>
                  <a:cubicBezTo>
                    <a:pt x="1117103" y="1548471"/>
                    <a:pt x="759870" y="1390475"/>
                    <a:pt x="478988" y="1109593"/>
                  </a:cubicBezTo>
                  <a:cubicBezTo>
                    <a:pt x="198106" y="828711"/>
                    <a:pt x="40110" y="471478"/>
                    <a:pt x="5000" y="104701"/>
                  </a:cubicBezTo>
                  <a:lnTo>
                    <a:pt x="0" y="0"/>
                  </a:lnTo>
                  <a:lnTo>
                    <a:pt x="1590760" y="0"/>
                  </a:lnTo>
                  <a:close/>
                </a:path>
              </a:pathLst>
            </a:cu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5" name="TextBox 29"/>
            <p:cNvSpPr txBox="1"/>
            <p:nvPr/>
          </p:nvSpPr>
          <p:spPr>
            <a:xfrm>
              <a:off x="5902668" y="4965006"/>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rPr>
                <a:t>20%</a:t>
              </a:r>
            </a:p>
          </p:txBody>
        </p:sp>
        <p:cxnSp>
          <p:nvCxnSpPr>
            <p:cNvPr id="83" name="Straight Connector 30"/>
            <p:cNvCxnSpPr/>
            <p:nvPr/>
          </p:nvCxnSpPr>
          <p:spPr>
            <a:xfrm>
              <a:off x="2415540" y="5533411"/>
              <a:ext cx="3345498"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31"/>
            <p:cNvSpPr txBox="1"/>
            <p:nvPr/>
          </p:nvSpPr>
          <p:spPr>
            <a:xfrm>
              <a:off x="2232441" y="5017827"/>
              <a:ext cx="115288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accent1"/>
                  </a:solidFill>
                </a:rPr>
                <a:t>OTHER</a:t>
              </a:r>
            </a:p>
          </p:txBody>
        </p:sp>
      </p:grpSp>
      <p:grpSp>
        <p:nvGrpSpPr>
          <p:cNvPr id="10241" name="Group 39"/>
          <p:cNvGrpSpPr/>
          <p:nvPr/>
        </p:nvGrpSpPr>
        <p:grpSpPr>
          <a:xfrm>
            <a:off x="6410870" y="2376810"/>
            <a:ext cx="5320642" cy="2930805"/>
            <a:chOff x="6410870" y="2376810"/>
            <a:chExt cx="5320642" cy="2930805"/>
          </a:xfrm>
        </p:grpSpPr>
        <p:sp>
          <p:nvSpPr>
            <p:cNvPr id="4" name="Rectangle 40"/>
            <p:cNvSpPr>
              <a:spLocks noChangeArrowheads="1"/>
            </p:cNvSpPr>
            <p:nvPr/>
          </p:nvSpPr>
          <p:spPr bwMode="auto">
            <a:xfrm>
              <a:off x="9067838" y="2985866"/>
              <a:ext cx="2663674"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Forget something</a:t>
              </a:r>
            </a:p>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Lack of procedures</a:t>
              </a:r>
            </a:p>
            <a:p>
              <a:pPr marL="234950" indent="-234950" defTabSz="932559">
                <a:lnSpc>
                  <a:spcPct val="80000"/>
                </a:lnSpc>
                <a:spcBef>
                  <a:spcPct val="20000"/>
                </a:spcBef>
                <a:buFont typeface="Arial" panose="020B0604020202020204" pitchFamily="34" charset="0"/>
                <a:buChar char="•"/>
              </a:pPr>
              <a:r>
                <a:rPr lang="en-US" dirty="0">
                  <a:solidFill>
                    <a:schemeClr val="accent1"/>
                  </a:solidFill>
                  <a:latin typeface="Segoe UI Semilight" panose="020B0402040204020203" pitchFamily="34" charset="0"/>
                  <a:cs typeface="Segoe UI Semilight" panose="020B0402040204020203" pitchFamily="34" charset="0"/>
                </a:rPr>
                <a:t>Backup errors/security</a:t>
              </a:r>
            </a:p>
          </p:txBody>
        </p:sp>
        <p:grpSp>
          <p:nvGrpSpPr>
            <p:cNvPr id="10240" name="Group 41"/>
            <p:cNvGrpSpPr/>
            <p:nvPr/>
          </p:nvGrpSpPr>
          <p:grpSpPr>
            <a:xfrm>
              <a:off x="6410870" y="2536054"/>
              <a:ext cx="1598429" cy="2771561"/>
              <a:chOff x="6410870" y="2536054"/>
              <a:chExt cx="1598429" cy="2771561"/>
            </a:xfrm>
          </p:grpSpPr>
          <p:sp>
            <p:nvSpPr>
              <p:cNvPr id="70" name="Freeform 45"/>
              <p:cNvSpPr/>
              <p:nvPr/>
            </p:nvSpPr>
            <p:spPr bwMode="auto">
              <a:xfrm rot="18900000">
                <a:off x="6410870" y="2536054"/>
                <a:ext cx="1598429" cy="2771561"/>
              </a:xfrm>
              <a:custGeom>
                <a:avLst/>
                <a:gdLst>
                  <a:gd name="connsiteX0" fmla="*/ 1146491 w 1598429"/>
                  <a:gd name="connsiteY0" fmla="*/ 0 h 2771561"/>
                  <a:gd name="connsiteX1" fmla="*/ 1229772 w 1598429"/>
                  <a:gd name="connsiteY1" fmla="*/ 92139 h 2771561"/>
                  <a:gd name="connsiteX2" fmla="*/ 1116918 w 1598429"/>
                  <a:gd name="connsiteY2" fmla="*/ 2292224 h 2771561"/>
                  <a:gd name="connsiteX3" fmla="*/ 112026 w 1598429"/>
                  <a:gd name="connsiteY3" fmla="*/ 2766212 h 2771561"/>
                  <a:gd name="connsiteX4" fmla="*/ 0 w 1598429"/>
                  <a:gd name="connsiteY4" fmla="*/ 2771561 h 2771561"/>
                  <a:gd name="connsiteX5" fmla="*/ 0 w 1598429"/>
                  <a:gd name="connsiteY5" fmla="*/ 1146491 h 2771561"/>
                  <a:gd name="connsiteX6" fmla="*/ 1146491 w 1598429"/>
                  <a:gd name="connsiteY6" fmla="*/ 0 h 27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429" h="2771561">
                    <a:moveTo>
                      <a:pt x="1146491" y="0"/>
                    </a:moveTo>
                    <a:lnTo>
                      <a:pt x="1229772" y="92139"/>
                    </a:lnTo>
                    <a:cubicBezTo>
                      <a:pt x="1756426" y="737853"/>
                      <a:pt x="1718807" y="1690335"/>
                      <a:pt x="1116918" y="2292224"/>
                    </a:cubicBezTo>
                    <a:cubicBezTo>
                      <a:pt x="836036" y="2573106"/>
                      <a:pt x="478803" y="2731102"/>
                      <a:pt x="112026" y="2766212"/>
                    </a:cubicBezTo>
                    <a:lnTo>
                      <a:pt x="0" y="2771561"/>
                    </a:lnTo>
                    <a:lnTo>
                      <a:pt x="0" y="1146491"/>
                    </a:lnTo>
                    <a:lnTo>
                      <a:pt x="1146491"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46"/>
              <p:cNvSpPr txBox="1"/>
              <p:nvPr/>
            </p:nvSpPr>
            <p:spPr>
              <a:xfrm>
                <a:off x="6551982"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rPr>
                  <a:t>40%</a:t>
                </a:r>
              </a:p>
            </p:txBody>
          </p:sp>
        </p:grpSp>
        <p:cxnSp>
          <p:nvCxnSpPr>
            <p:cNvPr id="92" name="Straight Connector 42"/>
            <p:cNvCxnSpPr/>
            <p:nvPr/>
          </p:nvCxnSpPr>
          <p:spPr>
            <a:xfrm>
              <a:off x="8320261" y="2855409"/>
              <a:ext cx="2927177"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3"/>
            <p:cNvCxnSpPr/>
            <p:nvPr/>
          </p:nvCxnSpPr>
          <p:spPr>
            <a:xfrm flipH="1">
              <a:off x="7700373" y="2859881"/>
              <a:ext cx="626858" cy="49317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44"/>
            <p:cNvSpPr txBox="1"/>
            <p:nvPr/>
          </p:nvSpPr>
          <p:spPr>
            <a:xfrm>
              <a:off x="8939059" y="2376810"/>
              <a:ext cx="24624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accent1"/>
                  </a:solidFill>
                </a:rPr>
                <a:t>OPERATOR ERROR</a:t>
              </a:r>
            </a:p>
          </p:txBody>
        </p:sp>
      </p:grpSp>
      <p:grpSp>
        <p:nvGrpSpPr>
          <p:cNvPr id="10249" name="Group 10248"/>
          <p:cNvGrpSpPr/>
          <p:nvPr/>
        </p:nvGrpSpPr>
        <p:grpSpPr>
          <a:xfrm>
            <a:off x="11027127" y="336407"/>
            <a:ext cx="1288454" cy="1003164"/>
            <a:chOff x="8780784" y="4217342"/>
            <a:chExt cx="1288454" cy="1003164"/>
          </a:xfrm>
        </p:grpSpPr>
        <p:sp>
          <p:nvSpPr>
            <p:cNvPr id="114" name="Rectangle 113"/>
            <p:cNvSpPr/>
            <p:nvPr/>
          </p:nvSpPr>
          <p:spPr bwMode="auto">
            <a:xfrm>
              <a:off x="8780784" y="4217342"/>
              <a:ext cx="1288454" cy="1003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br>
                <a:rPr lang="en-US" sz="1200" dirty="0">
                  <a:solidFill>
                    <a:schemeClr val="accent1"/>
                  </a:solidFill>
                  <a:ea typeface="Segoe UI" pitchFamily="34" charset="0"/>
                  <a:cs typeface="Segoe UI" pitchFamily="34" charset="0"/>
                </a:rPr>
              </a:br>
              <a:br>
                <a:rPr lang="en-US" sz="1200" dirty="0">
                  <a:solidFill>
                    <a:schemeClr val="accent1"/>
                  </a:solidFill>
                  <a:ea typeface="Segoe UI" pitchFamily="34" charset="0"/>
                  <a:cs typeface="Segoe UI" pitchFamily="34" charset="0"/>
                </a:rPr>
              </a:br>
              <a:r>
                <a:rPr lang="en-US" sz="1600" dirty="0">
                  <a:solidFill>
                    <a:schemeClr val="accent1"/>
                  </a:solidFill>
                  <a:ea typeface="Segoe UI" pitchFamily="34" charset="0"/>
                  <a:cs typeface="Segoe UI" pitchFamily="34" charset="0"/>
                </a:rPr>
                <a:t>PROCESS</a:t>
              </a:r>
            </a:p>
          </p:txBody>
        </p:sp>
        <p:sp>
          <p:nvSpPr>
            <p:cNvPr id="136" name="Freeform 17"/>
            <p:cNvSpPr>
              <a:spLocks noEditPoints="1"/>
            </p:cNvSpPr>
            <p:nvPr/>
          </p:nvSpPr>
          <p:spPr bwMode="black">
            <a:xfrm>
              <a:off x="9161440" y="4289797"/>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00B0F0"/>
            </a:solidFill>
            <a:ln>
              <a:noFill/>
            </a:ln>
          </p:spPr>
          <p:txBody>
            <a:bodyPr vert="horz" wrap="square" lIns="0" tIns="41153" rIns="82305" bIns="41153" numCol="1" anchor="t" anchorCtr="0" compatLnSpc="1">
              <a:prstTxWarp prst="textNoShape">
                <a:avLst/>
              </a:prstTxWarp>
            </a:bodyPr>
            <a:lstStyle/>
            <a:p>
              <a:pPr algn="ctr" defTabSz="914363"/>
              <a:endParaRPr lang="en-US" sz="1600">
                <a:solidFill>
                  <a:schemeClr val="accent1"/>
                </a:solidFill>
              </a:endParaRPr>
            </a:p>
          </p:txBody>
        </p:sp>
      </p:grpSp>
    </p:spTree>
    <p:extLst>
      <p:ext uri="{BB962C8B-B14F-4D97-AF65-F5344CB8AC3E}">
        <p14:creationId xmlns:p14="http://schemas.microsoft.com/office/powerpoint/2010/main" val="2675006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241"/>
                                        </p:tgtEl>
                                        <p:attrNameLst>
                                          <p:attrName>style.visibility</p:attrName>
                                        </p:attrNameLst>
                                      </p:cBhvr>
                                      <p:to>
                                        <p:strVal val="visible"/>
                                      </p:to>
                                    </p:set>
                                    <p:animEffect transition="in" filter="fade">
                                      <p:cBhvr>
                                        <p:cTn id="14" dur="500"/>
                                        <p:tgtEl>
                                          <p:spTgt spid="10241"/>
                                        </p:tgtEl>
                                      </p:cBhvr>
                                    </p:animEffect>
                                  </p:childTnLst>
                                </p:cTn>
                              </p:par>
                              <p:par>
                                <p:cTn id="15" presetID="10" presetClass="entr" presetSubtype="0" fill="hold" nodeType="withEffect">
                                  <p:stCondLst>
                                    <p:cond delay="150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1" y="853368"/>
            <a:ext cx="6440528" cy="6140661"/>
          </a:xfrm>
          <a:prstGeom prst="rect">
            <a:avLst/>
          </a:prstGeom>
          <a:solidFill>
            <a:srgbClr val="1BA6D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403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301694" y="158484"/>
            <a:ext cx="11373923" cy="553870"/>
          </a:xfrm>
        </p:spPr>
        <p:txBody>
          <a:bodyPr/>
          <a:lstStyle/>
          <a:p>
            <a:r>
              <a:rPr lang="en-US" sz="3999" dirty="0">
                <a:solidFill>
                  <a:schemeClr val="tx1"/>
                </a:solidFill>
              </a:rPr>
              <a:t>Power Shell Desired state configuration</a:t>
            </a:r>
          </a:p>
        </p:txBody>
      </p:sp>
      <p:sp>
        <p:nvSpPr>
          <p:cNvPr id="8" name="Rectangle 7"/>
          <p:cNvSpPr/>
          <p:nvPr/>
        </p:nvSpPr>
        <p:spPr>
          <a:xfrm>
            <a:off x="527286" y="1874318"/>
            <a:ext cx="5240405" cy="369460"/>
          </a:xfrm>
          <a:prstGeom prst="rect">
            <a:avLst/>
          </a:prstGeom>
        </p:spPr>
        <p:txBody>
          <a:bodyPr wrap="square">
            <a:spAutoFit/>
          </a:bodyPr>
          <a:lstStyle/>
          <a:p>
            <a:pPr defTabSz="932407"/>
            <a:r>
              <a:rPr lang="en-US" sz="1801" dirty="0">
                <a:solidFill>
                  <a:srgbClr val="FFFFFF"/>
                </a:solidFill>
                <a:latin typeface="Segoe UI Light"/>
              </a:rPr>
              <a:t>Parameters allow reuse of configuration templates.</a:t>
            </a:r>
          </a:p>
        </p:txBody>
      </p:sp>
      <p:sp>
        <p:nvSpPr>
          <p:cNvPr id="11" name="Content Placeholder 2"/>
          <p:cNvSpPr txBox="1">
            <a:spLocks/>
          </p:cNvSpPr>
          <p:nvPr/>
        </p:nvSpPr>
        <p:spPr>
          <a:xfrm>
            <a:off x="123103" y="1135397"/>
            <a:ext cx="5150063"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a:gradFill>
                  <a:gsLst>
                    <a:gs pos="1250">
                      <a:srgbClr val="FFFFFF"/>
                    </a:gs>
                    <a:gs pos="100000">
                      <a:srgbClr val="FFFFFF"/>
                    </a:gs>
                  </a:gsLst>
                  <a:lin ang="5400000" scaled="0"/>
                </a:gradFill>
                <a:latin typeface="Segoe UI"/>
              </a:rPr>
              <a:t>Configuration parameters</a:t>
            </a:r>
          </a:p>
        </p:txBody>
      </p:sp>
      <p:pic>
        <p:nvPicPr>
          <p:cNvPr id="7" name="Picture 4" descr="C:\Users\v-nibraz\AppData\Local\Temp\SNAGHTML238af9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449" y="2440758"/>
            <a:ext cx="10745168" cy="4389501"/>
          </a:xfrm>
          <a:prstGeom prst="rect">
            <a:avLst/>
          </a:prstGeom>
          <a:noFill/>
          <a:ln w="12700">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890224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Deploy – IIS Apps ONLY</a:t>
            </a:r>
            <a:endParaRPr lang="pt-BR" dirty="0"/>
          </a:p>
        </p:txBody>
      </p:sp>
      <p:graphicFrame>
        <p:nvGraphicFramePr>
          <p:cNvPr id="3" name="Object 2"/>
          <p:cNvGraphicFramePr>
            <a:graphicFrameLocks noChangeAspect="1"/>
          </p:cNvGraphicFramePr>
          <p:nvPr>
            <p:extLst/>
          </p:nvPr>
        </p:nvGraphicFramePr>
        <p:xfrm>
          <a:off x="419936" y="1832588"/>
          <a:ext cx="4891204" cy="3525192"/>
        </p:xfrm>
        <a:graphic>
          <a:graphicData uri="http://schemas.openxmlformats.org/presentationml/2006/ole">
            <mc:AlternateContent xmlns:mc="http://schemas.openxmlformats.org/markup-compatibility/2006">
              <mc:Choice xmlns:v="urn:schemas-microsoft-com:vml" Requires="v">
                <p:oleObj spid="_x0000_s2126" name="Bitmap Image" r:id="rId4" imgW="3171960" imgH="2286000" progId="Paint.Picture">
                  <p:embed/>
                </p:oleObj>
              </mc:Choice>
              <mc:Fallback>
                <p:oleObj name="Bitmap Image" r:id="rId4" imgW="3171960" imgH="2286000" progId="Paint.Picture">
                  <p:embed/>
                  <p:pic>
                    <p:nvPicPr>
                      <p:cNvPr id="0" name=""/>
                      <p:cNvPicPr/>
                      <p:nvPr/>
                    </p:nvPicPr>
                    <p:blipFill>
                      <a:blip r:embed="rId5"/>
                      <a:stretch>
                        <a:fillRect/>
                      </a:stretch>
                    </p:blipFill>
                    <p:spPr>
                      <a:xfrm>
                        <a:off x="419936" y="1832588"/>
                        <a:ext cx="4891204" cy="3525192"/>
                      </a:xfrm>
                      <a:prstGeom prst="rect">
                        <a:avLst/>
                      </a:prstGeom>
                    </p:spPr>
                  </p:pic>
                </p:oleObj>
              </mc:Fallback>
            </mc:AlternateContent>
          </a:graphicData>
        </a:graphic>
      </p:graphicFrame>
      <p:sp>
        <p:nvSpPr>
          <p:cNvPr id="4" name="Rectangle 3"/>
          <p:cNvSpPr/>
          <p:nvPr/>
        </p:nvSpPr>
        <p:spPr>
          <a:xfrm>
            <a:off x="5599795" y="1784573"/>
            <a:ext cx="6217356" cy="3482685"/>
          </a:xfrm>
          <a:prstGeom prst="rect">
            <a:avLst/>
          </a:prstGeom>
        </p:spPr>
        <p:txBody>
          <a:bodyPr>
            <a:spAutoFit/>
          </a:bodyPr>
          <a:lstStyle/>
          <a:p>
            <a:r>
              <a:rPr lang="en-US" sz="2448" dirty="0"/>
              <a:t>Web Deploy (</a:t>
            </a:r>
            <a:r>
              <a:rPr lang="en-US" sz="2448" dirty="0" err="1"/>
              <a:t>msdeploy</a:t>
            </a:r>
            <a:r>
              <a:rPr lang="en-US" sz="2448" dirty="0"/>
              <a:t>) simplifies deployment of Web applications and Web sites to IIS servers. Administrators can use Web Deploy to synchronize IIS servers or to migrate to newer versions of IIS. Web Deploy Tool also enables administrators and delegated users to use IIS Manager to deploy ASP.NET and PHP applications to an IIS server.</a:t>
            </a:r>
            <a:endParaRPr lang="pt-BR" sz="2448" dirty="0"/>
          </a:p>
        </p:txBody>
      </p:sp>
    </p:spTree>
    <p:extLst>
      <p:ext uri="{BB962C8B-B14F-4D97-AF65-F5344CB8AC3E}">
        <p14:creationId xmlns:p14="http://schemas.microsoft.com/office/powerpoint/2010/main" val="30553146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Visual Studio </a:t>
            </a:r>
            <a:r>
              <a:rPr lang="es-MX" dirty="0" err="1"/>
              <a:t>with</a:t>
            </a:r>
            <a:r>
              <a:rPr lang="es-MX" dirty="0"/>
              <a:t> </a:t>
            </a:r>
            <a:r>
              <a:rPr lang="es-MX" dirty="0" err="1"/>
              <a:t>WebDeploy</a:t>
            </a:r>
            <a:endParaRPr lang="en-US" dirty="0"/>
          </a:p>
        </p:txBody>
      </p:sp>
      <p:sp>
        <p:nvSpPr>
          <p:cNvPr id="3" name="Rectangle 2"/>
          <p:cNvSpPr>
            <a:spLocks noChangeArrowheads="1"/>
          </p:cNvSpPr>
          <p:nvPr/>
        </p:nvSpPr>
        <p:spPr bwMode="auto">
          <a:xfrm>
            <a:off x="1848731" y="-352099"/>
            <a:ext cx="9145398" cy="50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347" tIns="62174" rIns="124347" bIns="62174" numCol="1" anchor="ctr" anchorCtr="0" compatLnSpc="1">
            <a:prstTxWarp prst="textNoShape">
              <a:avLst/>
            </a:prstTxWarp>
            <a:spAutoFit/>
          </a:bodyPr>
          <a:lstStyle/>
          <a:p>
            <a:endParaRPr lang="pt-BR" sz="2448"/>
          </a:p>
        </p:txBody>
      </p:sp>
      <p:graphicFrame>
        <p:nvGraphicFramePr>
          <p:cNvPr id="5" name="Object 4"/>
          <p:cNvGraphicFramePr>
            <a:graphicFrameLocks noChangeAspect="1"/>
          </p:cNvGraphicFramePr>
          <p:nvPr>
            <p:extLst/>
          </p:nvPr>
        </p:nvGraphicFramePr>
        <p:xfrm>
          <a:off x="419936" y="1416745"/>
          <a:ext cx="5172866" cy="4286905"/>
        </p:xfrm>
        <a:graphic>
          <a:graphicData uri="http://schemas.openxmlformats.org/presentationml/2006/ole">
            <mc:AlternateContent xmlns:mc="http://schemas.openxmlformats.org/markup-compatibility/2006">
              <mc:Choice xmlns:v="urn:schemas-microsoft-com:vml" Requires="v">
                <p:oleObj spid="_x0000_s3150" name="Visio" r:id="rId4" imgW="5172229" imgH="4286250" progId="Visio.Drawing.15">
                  <p:embed/>
                </p:oleObj>
              </mc:Choice>
              <mc:Fallback>
                <p:oleObj name="Visio" r:id="rId4" imgW="5172229" imgH="428625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36" y="1416745"/>
                        <a:ext cx="5172866" cy="4286905"/>
                      </a:xfrm>
                      <a:prstGeom prst="rect">
                        <a:avLst/>
                      </a:prstGeom>
                      <a:noFill/>
                    </p:spPr>
                  </p:pic>
                </p:oleObj>
              </mc:Fallback>
            </mc:AlternateContent>
          </a:graphicData>
        </a:graphic>
      </p:graphicFrame>
      <p:pic>
        <p:nvPicPr>
          <p:cNvPr id="6" name="Picture 5"/>
          <p:cNvPicPr>
            <a:picLocks noChangeAspect="1"/>
          </p:cNvPicPr>
          <p:nvPr/>
        </p:nvPicPr>
        <p:blipFill>
          <a:blip r:embed="rId6"/>
          <a:stretch>
            <a:fillRect/>
          </a:stretch>
        </p:blipFill>
        <p:spPr>
          <a:xfrm>
            <a:off x="6124922" y="2368282"/>
            <a:ext cx="5379099" cy="2383831"/>
          </a:xfrm>
          <a:prstGeom prst="rect">
            <a:avLst/>
          </a:prstGeom>
        </p:spPr>
      </p:pic>
    </p:spTree>
    <p:extLst>
      <p:ext uri="{BB962C8B-B14F-4D97-AF65-F5344CB8AC3E}">
        <p14:creationId xmlns:p14="http://schemas.microsoft.com/office/powerpoint/2010/main" val="208797070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50079" y="1213174"/>
            <a:ext cx="8410917" cy="6240876"/>
          </a:xfrm>
        </p:spPr>
        <p:txBody>
          <a:bodyPr/>
          <a:lstStyle/>
          <a:p>
            <a:pPr marL="342877" lvl="1" indent="-342877"/>
            <a:r>
              <a:rPr lang="en-US" sz="5400" dirty="0">
                <a:solidFill>
                  <a:schemeClr val="tx1">
                    <a:lumMod val="50000"/>
                  </a:schemeClr>
                </a:solidFill>
                <a:latin typeface="+mj-lt"/>
                <a:sym typeface="Rockwell" charset="0"/>
              </a:rPr>
              <a:t>IT automation platform</a:t>
            </a:r>
          </a:p>
          <a:p>
            <a:pPr marL="342877" lvl="1" indent="-342877"/>
            <a:r>
              <a:rPr lang="en-US" sz="5400" dirty="0">
                <a:solidFill>
                  <a:schemeClr val="tx1">
                    <a:lumMod val="50000"/>
                  </a:schemeClr>
                </a:solidFill>
                <a:latin typeface="+mj-lt"/>
                <a:sym typeface="Rockwell" charset="0"/>
              </a:rPr>
              <a:t>Build &amp; manage complex infrastructure at massive scale.</a:t>
            </a:r>
            <a:endParaRPr lang="en-US" sz="3600" dirty="0">
              <a:solidFill>
                <a:schemeClr val="tx1">
                  <a:lumMod val="50000"/>
                </a:schemeClr>
              </a:solidFill>
            </a:endParaRPr>
          </a:p>
          <a:p>
            <a:r>
              <a:rPr lang="en-US" sz="5400" dirty="0">
                <a:solidFill>
                  <a:schemeClr val="tx1">
                    <a:lumMod val="50000"/>
                  </a:schemeClr>
                </a:solidFill>
              </a:rPr>
              <a:t>Programmatically provision and configure</a:t>
            </a:r>
          </a:p>
          <a:p>
            <a:r>
              <a:rPr lang="en-US" sz="5400" dirty="0">
                <a:solidFill>
                  <a:schemeClr val="tx1">
                    <a:lumMod val="50000"/>
                  </a:schemeClr>
                </a:solidFill>
              </a:rPr>
              <a:t>Azure specific cookbooks</a:t>
            </a:r>
          </a:p>
          <a:p>
            <a:r>
              <a:rPr lang="en-US" sz="1904" b="1" dirty="0">
                <a:hlinkClick r:id="rId3"/>
              </a:rPr>
              <a:t>VIDEO: CHEF DEPLOYMENTS TO WINDOWS AZURE</a:t>
            </a:r>
            <a:endParaRPr lang="en-US" sz="1904" dirty="0">
              <a:solidFill>
                <a:schemeClr val="tx1">
                  <a:lumMod val="50000"/>
                </a:schemeClr>
              </a:solidFill>
            </a:endParaRPr>
          </a:p>
        </p:txBody>
      </p:sp>
      <p:sp>
        <p:nvSpPr>
          <p:cNvPr id="3" name="Title 2"/>
          <p:cNvSpPr>
            <a:spLocks noGrp="1"/>
          </p:cNvSpPr>
          <p:nvPr>
            <p:ph type="title"/>
          </p:nvPr>
        </p:nvSpPr>
        <p:spPr/>
        <p:txBody>
          <a:bodyPr/>
          <a:lstStyle/>
          <a:p>
            <a:r>
              <a:rPr lang="en-US" dirty="0"/>
              <a:t>Chef Integration With Azure</a:t>
            </a:r>
          </a:p>
        </p:txBody>
      </p:sp>
      <p:pic>
        <p:nvPicPr>
          <p:cNvPr id="6" name="Picture 5" descr="Chef_Vertical_CCan_Inverse-01.png"/>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3" y="1777187"/>
            <a:ext cx="3871294" cy="4234318"/>
          </a:xfrm>
          <a:prstGeom prst="rect">
            <a:avLst/>
          </a:prstGeom>
        </p:spPr>
      </p:pic>
    </p:spTree>
    <p:extLst>
      <p:ext uri="{BB962C8B-B14F-4D97-AF65-F5344CB8AC3E}">
        <p14:creationId xmlns:p14="http://schemas.microsoft.com/office/powerpoint/2010/main" val="3207559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2" y="1213175"/>
            <a:ext cx="11746068" cy="5755422"/>
          </a:xfrm>
        </p:spPr>
        <p:txBody>
          <a:bodyPr/>
          <a:lstStyle/>
          <a:p>
            <a:r>
              <a:rPr lang="en-US" dirty="0"/>
              <a:t>Microsoft </a:t>
            </a:r>
          </a:p>
          <a:p>
            <a:pPr lvl="1"/>
            <a:r>
              <a:rPr lang="en-US" dirty="0"/>
              <a:t>Serves the developer and the IT pro</a:t>
            </a:r>
          </a:p>
          <a:p>
            <a:r>
              <a:rPr lang="en-US" dirty="0"/>
              <a:t>Puppet Labs</a:t>
            </a:r>
          </a:p>
          <a:p>
            <a:r>
              <a:rPr lang="en-US" sz="2400" dirty="0">
                <a:latin typeface="+mn-lt"/>
              </a:rPr>
              <a:t>Automation software that enables the operational agility and efficiency of cloud computing at enterprise-class service levels</a:t>
            </a:r>
            <a:endParaRPr lang="en-US" dirty="0"/>
          </a:p>
          <a:p>
            <a:r>
              <a:rPr lang="en-US" dirty="0"/>
              <a:t>Microsoft Open Technologies, Inc.</a:t>
            </a:r>
          </a:p>
          <a:p>
            <a:pPr lvl="1"/>
            <a:r>
              <a:rPr lang="en-US" dirty="0"/>
              <a:t>Interoperability through open source and open standards</a:t>
            </a:r>
          </a:p>
          <a:p>
            <a:pPr lvl="1"/>
            <a:r>
              <a:rPr lang="en-US" dirty="0"/>
              <a:t>Wholly owned subsidiary of Microsoft</a:t>
            </a:r>
          </a:p>
          <a:p>
            <a:pPr lvl="2"/>
            <a:r>
              <a:rPr lang="en-US" dirty="0"/>
              <a:t>Independent cadence enables a closer interaction with open source partners</a:t>
            </a:r>
          </a:p>
          <a:p>
            <a:r>
              <a:rPr lang="en-US" dirty="0"/>
              <a:t>Microsoft Azure is the enterprise cloud</a:t>
            </a:r>
          </a:p>
          <a:p>
            <a:pPr lvl="2"/>
            <a:r>
              <a:rPr lang="en-US" dirty="0"/>
              <a:t>DevOps is an important part of the Azure story</a:t>
            </a:r>
          </a:p>
          <a:p>
            <a:endParaRPr lang="en-US" dirty="0"/>
          </a:p>
        </p:txBody>
      </p:sp>
      <p:sp>
        <p:nvSpPr>
          <p:cNvPr id="3" name="Title 2"/>
          <p:cNvSpPr>
            <a:spLocks noGrp="1"/>
          </p:cNvSpPr>
          <p:nvPr>
            <p:ph type="title"/>
          </p:nvPr>
        </p:nvSpPr>
        <p:spPr/>
        <p:txBody>
          <a:bodyPr/>
          <a:lstStyle/>
          <a:p>
            <a:r>
              <a:rPr lang="en-US" dirty="0"/>
              <a:t>Puppet Labs + Microsoft Azure</a:t>
            </a:r>
          </a:p>
        </p:txBody>
      </p:sp>
      <p:pic>
        <p:nvPicPr>
          <p:cNvPr id="5" name="Picture 4"/>
          <p:cNvPicPr>
            <a:picLocks noChangeAspect="1"/>
          </p:cNvPicPr>
          <p:nvPr/>
        </p:nvPicPr>
        <p:blipFill>
          <a:blip r:embed="rId3"/>
          <a:stretch>
            <a:fillRect/>
          </a:stretch>
        </p:blipFill>
        <p:spPr>
          <a:xfrm>
            <a:off x="9461620" y="6040138"/>
            <a:ext cx="2559930" cy="529703"/>
          </a:xfrm>
          <a:prstGeom prst="rect">
            <a:avLst/>
          </a:prstGeom>
        </p:spPr>
      </p:pic>
    </p:spTree>
    <p:extLst>
      <p:ext uri="{BB962C8B-B14F-4D97-AF65-F5344CB8AC3E}">
        <p14:creationId xmlns:p14="http://schemas.microsoft.com/office/powerpoint/2010/main" val="144790781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08993" y="234952"/>
            <a:ext cx="10542597" cy="1107731"/>
          </a:xfrm>
        </p:spPr>
        <p:txBody>
          <a:bodyPr/>
          <a:lstStyle/>
          <a:p>
            <a:r>
              <a:rPr lang="en-US" sz="3999" dirty="0"/>
              <a:t>Puppet Labs automate IT infrastructure for </a:t>
            </a:r>
            <a:r>
              <a:rPr lang="en-US" sz="3999" dirty="0" err="1"/>
              <a:t>sysadmins</a:t>
            </a:r>
            <a:endParaRPr lang="en-US" sz="3999" dirty="0"/>
          </a:p>
        </p:txBody>
      </p:sp>
      <p:sp>
        <p:nvSpPr>
          <p:cNvPr id="37" name="Text Placeholder 1"/>
          <p:cNvSpPr>
            <a:spLocks noGrp="1"/>
          </p:cNvSpPr>
          <p:nvPr>
            <p:ph type="body" sz="quarter" idx="11"/>
          </p:nvPr>
        </p:nvSpPr>
        <p:spPr>
          <a:xfrm>
            <a:off x="283989" y="1668723"/>
            <a:ext cx="3379303" cy="5028486"/>
          </a:xfrm>
        </p:spPr>
        <p:txBody>
          <a:bodyPr/>
          <a:lstStyle/>
          <a:p>
            <a:pPr marL="0" indent="0"/>
            <a:r>
              <a:rPr lang="en-US" dirty="0"/>
              <a:t>Treats infrastructure-as-code to define </a:t>
            </a:r>
            <a:br>
              <a:rPr lang="en-US" dirty="0"/>
            </a:br>
            <a:r>
              <a:rPr lang="en-US" dirty="0"/>
              <a:t>and automate systems and applications</a:t>
            </a:r>
          </a:p>
        </p:txBody>
      </p:sp>
      <p:pic>
        <p:nvPicPr>
          <p:cNvPr id="8" name="Picture 7"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216" y="2347556"/>
            <a:ext cx="2626272" cy="2633058"/>
          </a:xfrm>
          <a:prstGeom prst="rect">
            <a:avLst/>
          </a:prstGeom>
        </p:spPr>
      </p:pic>
      <p:sp>
        <p:nvSpPr>
          <p:cNvPr id="9" name="Rectangle 8"/>
          <p:cNvSpPr/>
          <p:nvPr/>
        </p:nvSpPr>
        <p:spPr>
          <a:xfrm>
            <a:off x="4098844" y="1728858"/>
            <a:ext cx="3545886" cy="369460"/>
          </a:xfrm>
          <a:prstGeom prst="rect">
            <a:avLst/>
          </a:prstGeom>
          <a:solidFill>
            <a:schemeClr val="accent2"/>
          </a:solidFill>
          <a:effectLst/>
        </p:spPr>
        <p:txBody>
          <a:bodyPr wrap="square">
            <a:spAutoFit/>
          </a:bodyPr>
          <a:lstStyle/>
          <a:p>
            <a:pPr algn="ctr"/>
            <a:r>
              <a:rPr lang="en-US" sz="1801" b="1" dirty="0">
                <a:solidFill>
                  <a:srgbClr val="FFFFFF"/>
                </a:solidFill>
                <a:latin typeface="Segoe UI Light"/>
                <a:cs typeface="PT Sans"/>
              </a:rPr>
              <a:t>Application Stacks</a:t>
            </a:r>
            <a:endParaRPr lang="en-US" sz="1801" dirty="0">
              <a:solidFill>
                <a:srgbClr val="FFFFFF"/>
              </a:solidFill>
              <a:latin typeface="Segoe UI Light"/>
              <a:cs typeface="PT Sans"/>
            </a:endParaRPr>
          </a:p>
        </p:txBody>
      </p:sp>
      <p:sp>
        <p:nvSpPr>
          <p:cNvPr id="12" name="Rectangle 11"/>
          <p:cNvSpPr/>
          <p:nvPr/>
        </p:nvSpPr>
        <p:spPr>
          <a:xfrm>
            <a:off x="3374318" y="5136673"/>
            <a:ext cx="1523782" cy="923714"/>
          </a:xfrm>
          <a:prstGeom prst="rect">
            <a:avLst/>
          </a:prstGeom>
          <a:noFill/>
          <a:ln>
            <a:noFill/>
          </a:ln>
        </p:spPr>
        <p:txBody>
          <a:bodyPr wrap="square">
            <a:spAutoFit/>
          </a:bodyPr>
          <a:lstStyle/>
          <a:p>
            <a:pPr algn="r"/>
            <a:r>
              <a:rPr lang="en-US" sz="1801" cap="small" dirty="0">
                <a:solidFill>
                  <a:srgbClr val="404040"/>
                </a:solidFill>
                <a:cs typeface="PT Sans"/>
              </a:rPr>
              <a:t>physical &amp;</a:t>
            </a:r>
            <a:br>
              <a:rPr lang="en-US" sz="1801" cap="small" dirty="0">
                <a:solidFill>
                  <a:srgbClr val="404040"/>
                </a:solidFill>
                <a:cs typeface="PT Sans"/>
              </a:rPr>
            </a:br>
            <a:r>
              <a:rPr lang="en-US" sz="1801" cap="small" dirty="0">
                <a:solidFill>
                  <a:srgbClr val="404040"/>
                </a:solidFill>
                <a:cs typeface="PT Sans"/>
              </a:rPr>
              <a:t>virtual nodes</a:t>
            </a:r>
          </a:p>
        </p:txBody>
      </p:sp>
      <p:sp>
        <p:nvSpPr>
          <p:cNvPr id="13" name="Rectangle 12"/>
          <p:cNvSpPr/>
          <p:nvPr/>
        </p:nvSpPr>
        <p:spPr>
          <a:xfrm>
            <a:off x="3526697" y="4262117"/>
            <a:ext cx="1371404" cy="646587"/>
          </a:xfrm>
          <a:prstGeom prst="rect">
            <a:avLst/>
          </a:prstGeom>
          <a:noFill/>
          <a:ln>
            <a:noFill/>
          </a:ln>
        </p:spPr>
        <p:txBody>
          <a:bodyPr wrap="square">
            <a:spAutoFit/>
          </a:bodyPr>
          <a:lstStyle/>
          <a:p>
            <a:pPr algn="r"/>
            <a:r>
              <a:rPr lang="en-US" sz="1801" cap="small" dirty="0">
                <a:solidFill>
                  <a:srgbClr val="404040"/>
                </a:solidFill>
                <a:cs typeface="PT Sans"/>
              </a:rPr>
              <a:t>operating</a:t>
            </a:r>
            <a:br>
              <a:rPr lang="en-US" sz="1801" cap="small" dirty="0">
                <a:solidFill>
                  <a:srgbClr val="404040"/>
                </a:solidFill>
                <a:cs typeface="PT Sans"/>
              </a:rPr>
            </a:br>
            <a:r>
              <a:rPr lang="en-US" sz="1801" cap="small" dirty="0">
                <a:solidFill>
                  <a:srgbClr val="404040"/>
                </a:solidFill>
                <a:cs typeface="PT Sans"/>
              </a:rPr>
              <a:t>systems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31122" y="3554548"/>
            <a:ext cx="584117" cy="339518"/>
          </a:xfrm>
          <a:prstGeom prst="rect">
            <a:avLst/>
          </a:prstGeom>
        </p:spPr>
      </p:pic>
      <p:sp>
        <p:nvSpPr>
          <p:cNvPr id="17" name="Rectangle 16"/>
          <p:cNvSpPr/>
          <p:nvPr/>
        </p:nvSpPr>
        <p:spPr>
          <a:xfrm>
            <a:off x="3526697" y="3539668"/>
            <a:ext cx="1371404" cy="369460"/>
          </a:xfrm>
          <a:prstGeom prst="rect">
            <a:avLst/>
          </a:prstGeom>
          <a:noFill/>
          <a:ln>
            <a:noFill/>
          </a:ln>
        </p:spPr>
        <p:txBody>
          <a:bodyPr wrap="square">
            <a:spAutoFit/>
          </a:bodyPr>
          <a:lstStyle/>
          <a:p>
            <a:pPr algn="r"/>
            <a:r>
              <a:rPr lang="en-US" sz="1801" cap="small" dirty="0">
                <a:solidFill>
                  <a:srgbClr val="404040"/>
                </a:solidFill>
                <a:cs typeface="PT Sans"/>
              </a:rPr>
              <a:t>middleware</a:t>
            </a:r>
          </a:p>
        </p:txBody>
      </p:sp>
      <p:sp>
        <p:nvSpPr>
          <p:cNvPr id="18" name="Rectangle 17"/>
          <p:cNvSpPr/>
          <p:nvPr/>
        </p:nvSpPr>
        <p:spPr>
          <a:xfrm>
            <a:off x="3450508" y="2471922"/>
            <a:ext cx="1447593" cy="646587"/>
          </a:xfrm>
          <a:prstGeom prst="rect">
            <a:avLst/>
          </a:prstGeom>
          <a:noFill/>
          <a:ln>
            <a:noFill/>
          </a:ln>
        </p:spPr>
        <p:txBody>
          <a:bodyPr wrap="square">
            <a:spAutoFit/>
          </a:bodyPr>
          <a:lstStyle/>
          <a:p>
            <a:pPr algn="r"/>
            <a:r>
              <a:rPr lang="en-US" sz="1801" cap="small" dirty="0">
                <a:solidFill>
                  <a:srgbClr val="404040"/>
                </a:solidFill>
                <a:cs typeface="PT Sans"/>
              </a:rPr>
              <a:t>application</a:t>
            </a:r>
            <a:br>
              <a:rPr lang="en-US" sz="1801" cap="small" dirty="0">
                <a:solidFill>
                  <a:srgbClr val="404040"/>
                </a:solidFill>
                <a:cs typeface="PT Sans"/>
              </a:rPr>
            </a:br>
            <a:r>
              <a:rPr lang="en-US" sz="1801" cap="small" dirty="0">
                <a:solidFill>
                  <a:srgbClr val="404040"/>
                </a:solidFill>
                <a:cs typeface="PT Sans"/>
              </a:rPr>
              <a:t>code &amp; data</a:t>
            </a:r>
          </a:p>
        </p:txBody>
      </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29222" y="2433144"/>
            <a:ext cx="387917" cy="723797"/>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82633" y="2618413"/>
            <a:ext cx="515342" cy="353258"/>
          </a:xfrm>
          <a:prstGeom prst="rect">
            <a:avLst/>
          </a:prstGeom>
        </p:spPr>
      </p:pic>
      <p:sp>
        <p:nvSpPr>
          <p:cNvPr id="22" name="Rectangle 21"/>
          <p:cNvSpPr/>
          <p:nvPr/>
        </p:nvSpPr>
        <p:spPr>
          <a:xfrm>
            <a:off x="10889266" y="2661928"/>
            <a:ext cx="1102225" cy="458395"/>
          </a:xfrm>
          <a:prstGeom prst="rect">
            <a:avLst/>
          </a:prstGeom>
          <a:noFill/>
          <a:ln>
            <a:noFill/>
          </a:ln>
        </p:spPr>
        <p:txBody>
          <a:bodyPr wrap="none">
            <a:spAutoFit/>
          </a:bodyPr>
          <a:lstStyle/>
          <a:p>
            <a:pPr algn="ctr">
              <a:lnSpc>
                <a:spcPct val="170000"/>
              </a:lnSpc>
            </a:pPr>
            <a:r>
              <a:rPr lang="en-US" sz="1399" dirty="0">
                <a:solidFill>
                  <a:srgbClr val="FF8C00"/>
                </a:solidFill>
                <a:cs typeface="PT Sans"/>
              </a:rPr>
              <a:t>DISCOVERY</a:t>
            </a:r>
          </a:p>
        </p:txBody>
      </p:sp>
      <p:sp>
        <p:nvSpPr>
          <p:cNvPr id="23" name="Rectangle 22"/>
          <p:cNvSpPr/>
          <p:nvPr/>
        </p:nvSpPr>
        <p:spPr>
          <a:xfrm>
            <a:off x="10945910" y="4137245"/>
            <a:ext cx="1404423" cy="458395"/>
          </a:xfrm>
          <a:prstGeom prst="rect">
            <a:avLst/>
          </a:prstGeom>
          <a:noFill/>
          <a:ln>
            <a:noFill/>
          </a:ln>
        </p:spPr>
        <p:txBody>
          <a:bodyPr wrap="none">
            <a:spAutoFit/>
          </a:bodyPr>
          <a:lstStyle/>
          <a:p>
            <a:pPr algn="ctr">
              <a:lnSpc>
                <a:spcPct val="170000"/>
              </a:lnSpc>
            </a:pPr>
            <a:r>
              <a:rPr lang="en-US" sz="1399" dirty="0">
                <a:solidFill>
                  <a:srgbClr val="FF8C00"/>
                </a:solidFill>
                <a:cs typeface="PT Sans"/>
              </a:rPr>
              <a:t>PROVISIONING</a:t>
            </a:r>
          </a:p>
        </p:txBody>
      </p:sp>
      <p:sp>
        <p:nvSpPr>
          <p:cNvPr id="24" name="Rectangle 23"/>
          <p:cNvSpPr/>
          <p:nvPr/>
        </p:nvSpPr>
        <p:spPr>
          <a:xfrm>
            <a:off x="9433740" y="4685800"/>
            <a:ext cx="1567224" cy="458395"/>
          </a:xfrm>
          <a:prstGeom prst="rect">
            <a:avLst/>
          </a:prstGeom>
          <a:noFill/>
          <a:ln>
            <a:noFill/>
          </a:ln>
        </p:spPr>
        <p:txBody>
          <a:bodyPr wrap="none">
            <a:spAutoFit/>
          </a:bodyPr>
          <a:lstStyle/>
          <a:p>
            <a:pPr algn="ctr">
              <a:lnSpc>
                <a:spcPct val="170000"/>
              </a:lnSpc>
            </a:pPr>
            <a:r>
              <a:rPr lang="en-US" sz="1399" dirty="0">
                <a:solidFill>
                  <a:srgbClr val="FF8C00"/>
                </a:solidFill>
                <a:cs typeface="PT Sans"/>
              </a:rPr>
              <a:t>CONFIGURATION</a:t>
            </a:r>
          </a:p>
        </p:txBody>
      </p:sp>
      <p:sp>
        <p:nvSpPr>
          <p:cNvPr id="25" name="Rectangle 24"/>
          <p:cNvSpPr/>
          <p:nvPr/>
        </p:nvSpPr>
        <p:spPr>
          <a:xfrm>
            <a:off x="7879726" y="4137245"/>
            <a:ext cx="1563825" cy="458395"/>
          </a:xfrm>
          <a:prstGeom prst="rect">
            <a:avLst/>
          </a:prstGeom>
          <a:noFill/>
          <a:ln>
            <a:noFill/>
          </a:ln>
        </p:spPr>
        <p:txBody>
          <a:bodyPr wrap="none">
            <a:spAutoFit/>
          </a:bodyPr>
          <a:lstStyle/>
          <a:p>
            <a:pPr algn="ctr">
              <a:lnSpc>
                <a:spcPct val="170000"/>
              </a:lnSpc>
            </a:pPr>
            <a:r>
              <a:rPr lang="en-US" sz="1399" dirty="0">
                <a:solidFill>
                  <a:srgbClr val="FF8C00"/>
                </a:solidFill>
                <a:cs typeface="PT Sans"/>
              </a:rPr>
              <a:t>ORCHESTRATION</a:t>
            </a:r>
          </a:p>
        </p:txBody>
      </p:sp>
      <p:sp>
        <p:nvSpPr>
          <p:cNvPr id="26" name="Rectangle 25"/>
          <p:cNvSpPr/>
          <p:nvPr/>
        </p:nvSpPr>
        <p:spPr>
          <a:xfrm>
            <a:off x="8243629" y="2661928"/>
            <a:ext cx="1122615" cy="458395"/>
          </a:xfrm>
          <a:prstGeom prst="rect">
            <a:avLst/>
          </a:prstGeom>
          <a:noFill/>
          <a:ln>
            <a:noFill/>
          </a:ln>
        </p:spPr>
        <p:txBody>
          <a:bodyPr wrap="none">
            <a:spAutoFit/>
          </a:bodyPr>
          <a:lstStyle/>
          <a:p>
            <a:pPr algn="ctr">
              <a:lnSpc>
                <a:spcPct val="170000"/>
              </a:lnSpc>
            </a:pPr>
            <a:r>
              <a:rPr lang="en-US" sz="1399" dirty="0">
                <a:solidFill>
                  <a:srgbClr val="FF8C00"/>
                </a:solidFill>
                <a:cs typeface="PT Sans"/>
              </a:rPr>
              <a:t>REPORTING</a:t>
            </a:r>
          </a:p>
        </p:txBody>
      </p:sp>
      <p:sp>
        <p:nvSpPr>
          <p:cNvPr id="27" name="Rectangle 26"/>
          <p:cNvSpPr/>
          <p:nvPr/>
        </p:nvSpPr>
        <p:spPr>
          <a:xfrm>
            <a:off x="9462628" y="3434824"/>
            <a:ext cx="1509452" cy="458395"/>
          </a:xfrm>
          <a:prstGeom prst="rect">
            <a:avLst/>
          </a:prstGeom>
        </p:spPr>
        <p:txBody>
          <a:bodyPr wrap="none">
            <a:spAutoFit/>
          </a:bodyPr>
          <a:lstStyle/>
          <a:p>
            <a:pPr algn="ctr">
              <a:lnSpc>
                <a:spcPct val="170000"/>
              </a:lnSpc>
            </a:pPr>
            <a:r>
              <a:rPr lang="en-US" sz="1399" dirty="0">
                <a:solidFill>
                  <a:srgbClr val="FF8C00"/>
                </a:solidFill>
                <a:cs typeface="PT Sans"/>
              </a:rPr>
              <a:t>IT AUTOMATION</a:t>
            </a:r>
          </a:p>
        </p:txBody>
      </p:sp>
      <p:sp>
        <p:nvSpPr>
          <p:cNvPr id="28" name="Rectangle 27"/>
          <p:cNvSpPr/>
          <p:nvPr/>
        </p:nvSpPr>
        <p:spPr>
          <a:xfrm>
            <a:off x="8412462" y="1728858"/>
            <a:ext cx="3545886" cy="369460"/>
          </a:xfrm>
          <a:prstGeom prst="rect">
            <a:avLst/>
          </a:prstGeom>
          <a:solidFill>
            <a:schemeClr val="accent5"/>
          </a:solidFill>
          <a:effectLst/>
        </p:spPr>
        <p:txBody>
          <a:bodyPr wrap="square">
            <a:spAutoFit/>
          </a:bodyPr>
          <a:lstStyle/>
          <a:p>
            <a:pPr algn="ctr"/>
            <a:r>
              <a:rPr lang="en-US" sz="1801" b="1" dirty="0">
                <a:solidFill>
                  <a:srgbClr val="FFFFFF"/>
                </a:solidFill>
                <a:latin typeface="Segoe UI Light"/>
                <a:cs typeface="PT Sans"/>
              </a:rPr>
              <a:t>IT Management Stack</a:t>
            </a:r>
          </a:p>
        </p:txBody>
      </p:sp>
      <p:grpSp>
        <p:nvGrpSpPr>
          <p:cNvPr id="15" name="Group 14"/>
          <p:cNvGrpSpPr/>
          <p:nvPr/>
        </p:nvGrpSpPr>
        <p:grpSpPr>
          <a:xfrm>
            <a:off x="8503890" y="5234354"/>
            <a:ext cx="3426928" cy="962572"/>
            <a:chOff x="8504212" y="5234603"/>
            <a:chExt cx="3427415" cy="962710"/>
          </a:xfrm>
        </p:grpSpPr>
        <p:sp>
          <p:nvSpPr>
            <p:cNvPr id="10" name="Rectangle 9"/>
            <p:cNvSpPr/>
            <p:nvPr/>
          </p:nvSpPr>
          <p:spPr>
            <a:xfrm>
              <a:off x="8504212" y="5570806"/>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Asset Management</a:t>
              </a:r>
            </a:p>
          </p:txBody>
        </p:sp>
        <p:sp>
          <p:nvSpPr>
            <p:cNvPr id="11" name="Rectangle 10"/>
            <p:cNvSpPr/>
            <p:nvPr/>
          </p:nvSpPr>
          <p:spPr>
            <a:xfrm>
              <a:off x="10255227" y="5920402"/>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Capacity Planning</a:t>
              </a:r>
            </a:p>
          </p:txBody>
        </p:sp>
        <p:sp>
          <p:nvSpPr>
            <p:cNvPr id="29" name="Rectangle 28"/>
            <p:cNvSpPr/>
            <p:nvPr/>
          </p:nvSpPr>
          <p:spPr>
            <a:xfrm>
              <a:off x="10255227" y="5567204"/>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Service Catalog</a:t>
              </a:r>
            </a:p>
          </p:txBody>
        </p:sp>
        <p:sp>
          <p:nvSpPr>
            <p:cNvPr id="30" name="Rectangle 29"/>
            <p:cNvSpPr/>
            <p:nvPr/>
          </p:nvSpPr>
          <p:spPr>
            <a:xfrm>
              <a:off x="8504212" y="5234603"/>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Monitoring</a:t>
              </a:r>
            </a:p>
          </p:txBody>
        </p:sp>
        <p:sp>
          <p:nvSpPr>
            <p:cNvPr id="31" name="Rectangle 30"/>
            <p:cNvSpPr/>
            <p:nvPr/>
          </p:nvSpPr>
          <p:spPr>
            <a:xfrm>
              <a:off x="8504212" y="5920402"/>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Billing</a:t>
              </a:r>
            </a:p>
          </p:txBody>
        </p:sp>
        <p:sp>
          <p:nvSpPr>
            <p:cNvPr id="32" name="Rectangle 31"/>
            <p:cNvSpPr/>
            <p:nvPr/>
          </p:nvSpPr>
          <p:spPr>
            <a:xfrm>
              <a:off x="10255227" y="5234603"/>
              <a:ext cx="1676400" cy="276911"/>
            </a:xfrm>
            <a:prstGeom prst="rect">
              <a:avLst/>
            </a:prstGeom>
            <a:solidFill>
              <a:schemeClr val="bg1">
                <a:lumMod val="65000"/>
              </a:schemeClr>
            </a:solidFill>
            <a:ln w="6350" cmpd="sng">
              <a:solidFill>
                <a:schemeClr val="bg1"/>
              </a:solidFill>
            </a:ln>
          </p:spPr>
          <p:txBody>
            <a:bodyPr wrap="square">
              <a:spAutoFit/>
            </a:bodyPr>
            <a:lstStyle/>
            <a:p>
              <a:pPr algn="ctr"/>
              <a:r>
                <a:rPr lang="en-US" sz="1199" dirty="0">
                  <a:solidFill>
                    <a:srgbClr val="FFFFFF"/>
                  </a:solidFill>
                  <a:cs typeface="PT Sans"/>
                </a:rPr>
                <a:t>Help Desk</a:t>
              </a:r>
            </a:p>
          </p:txBody>
        </p:sp>
      </p:grpSp>
      <p:pic>
        <p:nvPicPr>
          <p:cNvPr id="38" name="Picture 37"/>
          <p:cNvPicPr>
            <a:picLocks noChangeAspect="1"/>
          </p:cNvPicPr>
          <p:nvPr/>
        </p:nvPicPr>
        <p:blipFill>
          <a:blip r:embed="rId7"/>
          <a:stretch>
            <a:fillRect/>
          </a:stretch>
        </p:blipFill>
        <p:spPr>
          <a:xfrm>
            <a:off x="5050046" y="5288940"/>
            <a:ext cx="946270" cy="341708"/>
          </a:xfrm>
          <a:prstGeom prst="rect">
            <a:avLst/>
          </a:prstGeom>
        </p:spPr>
      </p:pic>
      <p:pic>
        <p:nvPicPr>
          <p:cNvPr id="33" name="Picture 32"/>
          <p:cNvPicPr>
            <a:picLocks noChangeAspect="1"/>
          </p:cNvPicPr>
          <p:nvPr/>
        </p:nvPicPr>
        <p:blipFill>
          <a:blip r:embed="rId8"/>
          <a:stretch>
            <a:fillRect/>
          </a:stretch>
        </p:blipFill>
        <p:spPr>
          <a:xfrm>
            <a:off x="5245852" y="4273242"/>
            <a:ext cx="554657" cy="623989"/>
          </a:xfrm>
          <a:prstGeom prst="rect">
            <a:avLst/>
          </a:prstGeom>
        </p:spPr>
      </p:pic>
      <p:pic>
        <p:nvPicPr>
          <p:cNvPr id="2050" name="Picture 2" descr="http://www.ubelly.com/wp-content/uploads/2013/08/Windows-8-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3739" y="4228671"/>
            <a:ext cx="713131" cy="7131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uxpassion.com/wp/wp-content/uploads/2008/10/net_v_rgb_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05072" y="3405836"/>
            <a:ext cx="670465" cy="63694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8317" y="5351796"/>
            <a:ext cx="1503975" cy="2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07808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29"/>
            <a:ext cx="11887878" cy="451890"/>
          </a:xfrm>
        </p:spPr>
        <p:txBody>
          <a:bodyPr/>
          <a:lstStyle/>
          <a:p>
            <a:r>
              <a:rPr lang="en-US" sz="3199" dirty="0"/>
              <a:t>Summary - Azure Programmatic Interfaces</a:t>
            </a:r>
          </a:p>
        </p:txBody>
      </p:sp>
      <p:graphicFrame>
        <p:nvGraphicFramePr>
          <p:cNvPr id="4" name="Table 7"/>
          <p:cNvGraphicFramePr>
            <a:graphicFrameLocks noGrp="1"/>
          </p:cNvGraphicFramePr>
          <p:nvPr>
            <p:extLst/>
          </p:nvPr>
        </p:nvGraphicFramePr>
        <p:xfrm>
          <a:off x="117245" y="1373621"/>
          <a:ext cx="12217975" cy="4948904"/>
        </p:xfrm>
        <a:graphic>
          <a:graphicData uri="http://schemas.openxmlformats.org/drawingml/2006/table">
            <a:tbl>
              <a:tblPr firstRow="1" bandRow="1">
                <a:tableStyleId>{5C22544A-7EE6-4342-B048-85BDC9FD1C3A}</a:tableStyleId>
              </a:tblPr>
              <a:tblGrid>
                <a:gridCol w="2291533">
                  <a:extLst>
                    <a:ext uri="{9D8B030D-6E8A-4147-A177-3AD203B41FA5}">
                      <a16:colId xmlns:a16="http://schemas.microsoft.com/office/drawing/2014/main" val="20000"/>
                    </a:ext>
                  </a:extLst>
                </a:gridCol>
                <a:gridCol w="1904730">
                  <a:extLst>
                    <a:ext uri="{9D8B030D-6E8A-4147-A177-3AD203B41FA5}">
                      <a16:colId xmlns:a16="http://schemas.microsoft.com/office/drawing/2014/main" val="20001"/>
                    </a:ext>
                  </a:extLst>
                </a:gridCol>
                <a:gridCol w="1523783">
                  <a:extLst>
                    <a:ext uri="{9D8B030D-6E8A-4147-A177-3AD203B41FA5}">
                      <a16:colId xmlns:a16="http://schemas.microsoft.com/office/drawing/2014/main" val="20002"/>
                    </a:ext>
                  </a:extLst>
                </a:gridCol>
                <a:gridCol w="1523783">
                  <a:extLst>
                    <a:ext uri="{9D8B030D-6E8A-4147-A177-3AD203B41FA5}">
                      <a16:colId xmlns:a16="http://schemas.microsoft.com/office/drawing/2014/main" val="20003"/>
                    </a:ext>
                  </a:extLst>
                </a:gridCol>
                <a:gridCol w="1828541">
                  <a:extLst>
                    <a:ext uri="{9D8B030D-6E8A-4147-A177-3AD203B41FA5}">
                      <a16:colId xmlns:a16="http://schemas.microsoft.com/office/drawing/2014/main" val="20004"/>
                    </a:ext>
                  </a:extLst>
                </a:gridCol>
                <a:gridCol w="3145605">
                  <a:extLst>
                    <a:ext uri="{9D8B030D-6E8A-4147-A177-3AD203B41FA5}">
                      <a16:colId xmlns:a16="http://schemas.microsoft.com/office/drawing/2014/main" val="20005"/>
                    </a:ext>
                  </a:extLst>
                </a:gridCol>
              </a:tblGrid>
              <a:tr h="450524">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SERVICES</a:t>
                      </a:r>
                    </a:p>
                  </a:txBody>
                  <a:tcPr marL="347422" marR="91414" marT="45706" marB="4570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POWERSHELL</a:t>
                      </a:r>
                    </a:p>
                  </a:txBody>
                  <a:tcPr marL="182828"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XPLAT-CLI</a:t>
                      </a:r>
                    </a:p>
                  </a:txBody>
                  <a:tcPr marL="182828"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MAML</a:t>
                      </a:r>
                    </a:p>
                  </a:txBody>
                  <a:tcPr marL="182828"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REST</a:t>
                      </a:r>
                    </a:p>
                  </a:txBody>
                  <a:tcPr marL="182828"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a:gradFill>
                            <a:gsLst>
                              <a:gs pos="0">
                                <a:srgbClr val="FFFFFF"/>
                              </a:gs>
                              <a:gs pos="100000">
                                <a:srgbClr val="FFFFFF"/>
                              </a:gs>
                            </a:gsLst>
                            <a:lin ang="5400000" scaled="0"/>
                          </a:gradFill>
                          <a:latin typeface="+mn-lt"/>
                          <a:ea typeface="Segoe UI" pitchFamily="34" charset="0"/>
                          <a:cs typeface="Segoe UI" pitchFamily="34" charset="0"/>
                        </a:rPr>
                        <a:t>Chef, Puppet, Vagrant</a:t>
                      </a:r>
                    </a:p>
                  </a:txBody>
                  <a:tcPr marL="182828" marR="91414" marT="45706" marB="45706"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extLst>
                  <a:ext uri="{0D108BD9-81ED-4DB2-BD59-A6C34878D82A}">
                    <a16:rowId xmlns:a16="http://schemas.microsoft.com/office/drawing/2014/main" val="10000"/>
                  </a:ext>
                </a:extLst>
              </a:tr>
              <a:tr h="299892">
                <a:tc>
                  <a:txBody>
                    <a:bodyPr/>
                    <a:lstStyle/>
                    <a:p>
                      <a:r>
                        <a:rPr lang="en-US" sz="1400" dirty="0"/>
                        <a:t>Virtual</a:t>
                      </a:r>
                      <a:r>
                        <a:rPr lang="en-US" sz="1400" baseline="0" dirty="0"/>
                        <a:t> Machine</a:t>
                      </a:r>
                      <a:endParaRPr lang="en-US" sz="1400" dirty="0"/>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endParaRPr lang="en-US" sz="1400" b="1" dirty="0">
                        <a:solidFill>
                          <a:srgbClr val="FF0000"/>
                        </a:solidFill>
                      </a:endParaRP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C P V</a:t>
                      </a:r>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299892">
                <a:tc>
                  <a:txBody>
                    <a:bodyPr/>
                    <a:lstStyle/>
                    <a:p>
                      <a:r>
                        <a:rPr lang="en-US" sz="1400" dirty="0"/>
                        <a:t>Cloud Service</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  </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C P V</a:t>
                      </a:r>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2"/>
                  </a:ext>
                </a:extLst>
              </a:tr>
              <a:tr h="299892">
                <a:tc>
                  <a:txBody>
                    <a:bodyPr/>
                    <a:lstStyle/>
                    <a:p>
                      <a:r>
                        <a:rPr lang="en-US" sz="1400" dirty="0"/>
                        <a:t>Web</a:t>
                      </a:r>
                      <a:r>
                        <a:rPr lang="en-US" sz="1400" baseline="0" dirty="0"/>
                        <a:t>site</a:t>
                      </a:r>
                      <a:endParaRPr lang="en-US" sz="1400" dirty="0"/>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299892">
                <a:tc>
                  <a:txBody>
                    <a:bodyPr/>
                    <a:lstStyle/>
                    <a:p>
                      <a:r>
                        <a:rPr lang="en-US" sz="1400" dirty="0"/>
                        <a:t>Network</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 </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C P</a:t>
                      </a:r>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4"/>
                  </a:ext>
                </a:extLst>
              </a:tr>
              <a:tr h="299892">
                <a:tc>
                  <a:txBody>
                    <a:bodyPr/>
                    <a:lstStyle/>
                    <a:p>
                      <a:r>
                        <a:rPr lang="en-US" sz="1400" dirty="0"/>
                        <a:t>Storage</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C P V</a:t>
                      </a:r>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299892">
                <a:tc>
                  <a:txBody>
                    <a:bodyPr/>
                    <a:lstStyle/>
                    <a:p>
                      <a:r>
                        <a:rPr lang="en-US" sz="1400" dirty="0"/>
                        <a:t>SQL</a:t>
                      </a:r>
                      <a:r>
                        <a:rPr lang="en-US" sz="1400" baseline="0" dirty="0"/>
                        <a:t> Database</a:t>
                      </a:r>
                      <a:endParaRPr lang="en-US" sz="1400" dirty="0"/>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P</a:t>
                      </a:r>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6"/>
                  </a:ext>
                </a:extLst>
              </a:tr>
              <a:tr h="299892">
                <a:tc>
                  <a:txBody>
                    <a:bodyPr/>
                    <a:lstStyle/>
                    <a:p>
                      <a:r>
                        <a:rPr lang="en-US" sz="1400" dirty="0"/>
                        <a:t>Service Bus</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299892">
                <a:tc>
                  <a:txBody>
                    <a:bodyPr/>
                    <a:lstStyle/>
                    <a:p>
                      <a:r>
                        <a:rPr lang="en-US" sz="1400" b="1" dirty="0"/>
                        <a:t>Resource</a:t>
                      </a:r>
                      <a:r>
                        <a:rPr lang="en-US" sz="1400" b="1" baseline="0" dirty="0"/>
                        <a:t> Groups</a:t>
                      </a:r>
                      <a:endParaRPr lang="en-US" sz="1400" b="1" dirty="0"/>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solidFill>
                            <a:srgbClr val="FF0000"/>
                          </a:solidFill>
                        </a:rPr>
                        <a:t>√</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8"/>
                  </a:ext>
                </a:extLst>
              </a:tr>
              <a:tr h="299892">
                <a:tc>
                  <a:txBody>
                    <a:bodyPr/>
                    <a:lstStyle/>
                    <a:p>
                      <a:r>
                        <a:rPr lang="en-US" sz="1400" dirty="0"/>
                        <a:t>Scheduler</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9"/>
                  </a:ext>
                </a:extLst>
              </a:tr>
              <a:tr h="299892">
                <a:tc>
                  <a:txBody>
                    <a:bodyPr/>
                    <a:lstStyle/>
                    <a:p>
                      <a:r>
                        <a:rPr lang="en-US" sz="1400" dirty="0"/>
                        <a:t>Monitoring</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 </a:t>
                      </a: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10"/>
                  </a:ext>
                </a:extLst>
              </a:tr>
              <a:tr h="299892">
                <a:tc>
                  <a:txBody>
                    <a:bodyPr/>
                    <a:lstStyle/>
                    <a:p>
                      <a:r>
                        <a:rPr lang="en-US" sz="1400" dirty="0"/>
                        <a:t>Search</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solidFill>
                            <a:srgbClr val="FF0000"/>
                          </a:solidFill>
                        </a:rPr>
                        <a:t> </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a:t>√ </a:t>
                      </a:r>
                      <a:r>
                        <a:rPr lang="en-US" sz="1400" b="1" dirty="0">
                          <a:solidFill>
                            <a:srgbClr val="FF0000"/>
                          </a:solidFill>
                        </a:rPr>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1"/>
                  </a:ext>
                </a:extLst>
              </a:tr>
              <a:tr h="299892">
                <a:tc>
                  <a:txBody>
                    <a:bodyPr/>
                    <a:lstStyle/>
                    <a:p>
                      <a:r>
                        <a:rPr lang="en-US" sz="1400" dirty="0" err="1"/>
                        <a:t>HDInsight</a:t>
                      </a:r>
                      <a:endParaRPr lang="en-US" sz="1400" dirty="0"/>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12"/>
                  </a:ext>
                </a:extLst>
              </a:tr>
              <a:tr h="299892">
                <a:tc>
                  <a:txBody>
                    <a:bodyPr/>
                    <a:lstStyle/>
                    <a:p>
                      <a:r>
                        <a:rPr lang="en-US" sz="1400" dirty="0"/>
                        <a:t>Mobile Services</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3"/>
                  </a:ext>
                </a:extLst>
              </a:tr>
              <a:tr h="299892">
                <a:tc>
                  <a:txBody>
                    <a:bodyPr/>
                    <a:lstStyle/>
                    <a:p>
                      <a:r>
                        <a:rPr lang="en-US" sz="1400" dirty="0"/>
                        <a:t>Azure AD</a:t>
                      </a:r>
                    </a:p>
                  </a:txBody>
                  <a:tcPr marL="347422" marR="91414" marT="45713" marB="36571"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  </a:t>
                      </a:r>
                      <a:r>
                        <a:rPr lang="en-US" sz="1400" b="1" dirty="0">
                          <a:solidFill>
                            <a:srgbClr val="FF0000"/>
                          </a:solidFill>
                        </a:rPr>
                        <a:t>√</a:t>
                      </a: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a:t>√</a:t>
                      </a:r>
                    </a:p>
                  </a:txBody>
                  <a:tcPr marL="182828" marR="91414" marT="45713" marB="365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82828" marR="91414" marT="45713" marB="36571"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14"/>
                  </a:ext>
                </a:extLst>
              </a:tr>
              <a:tr h="299892">
                <a:tc gridSpan="6">
                  <a:txBody>
                    <a:bodyPr/>
                    <a:lstStyle/>
                    <a:p>
                      <a:pPr algn="ctr"/>
                      <a:r>
                        <a:rPr lang="en-US" sz="1400" i="1" dirty="0"/>
                        <a:t>Not</a:t>
                      </a:r>
                      <a:r>
                        <a:rPr lang="en-US" sz="1400" i="1" baseline="0" dirty="0"/>
                        <a:t> a complete list</a:t>
                      </a:r>
                      <a:endParaRPr lang="en-US" sz="1400" i="1" dirty="0"/>
                    </a:p>
                  </a:txBody>
                  <a:tcPr marL="347422" marR="91414" marT="45713" marB="3657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algn="ct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5"/>
                  </a:ext>
                </a:extLst>
              </a:tr>
            </a:tbl>
          </a:graphicData>
        </a:graphic>
      </p:graphicFrame>
      <p:sp>
        <p:nvSpPr>
          <p:cNvPr id="3" name="TextBox 2"/>
          <p:cNvSpPr txBox="1"/>
          <p:nvPr/>
        </p:nvSpPr>
        <p:spPr>
          <a:xfrm>
            <a:off x="117245" y="995543"/>
            <a:ext cx="2291533" cy="289947"/>
          </a:xfrm>
          <a:prstGeom prst="rect">
            <a:avLst/>
          </a:prstGeom>
          <a:solidFill>
            <a:srgbClr val="F5F5F5"/>
          </a:solidFill>
        </p:spPr>
        <p:txBody>
          <a:bodyPr wrap="square" lIns="347422" tIns="45713" rIns="182854" bIns="45713" rtlCol="0">
            <a:spAutoFit/>
          </a:bodyPr>
          <a:lstStyle/>
          <a:p>
            <a:pPr defTabSz="932563">
              <a:lnSpc>
                <a:spcPct val="90000"/>
              </a:lnSpc>
              <a:spcAft>
                <a:spcPts val="600"/>
              </a:spcAft>
            </a:pPr>
            <a:r>
              <a:rPr lang="en-US" sz="1399" b="1" dirty="0">
                <a:gradFill>
                  <a:gsLst>
                    <a:gs pos="0">
                      <a:srgbClr val="505050"/>
                    </a:gs>
                    <a:gs pos="100000">
                      <a:srgbClr val="505050"/>
                    </a:gs>
                  </a:gsLst>
                  <a:lin ang="5400000" scaled="0"/>
                </a:gradFill>
              </a:rPr>
              <a:t>√ = Current </a:t>
            </a:r>
            <a:endParaRPr lang="en-US" sz="1399" dirty="0">
              <a:gradFill>
                <a:gsLst>
                  <a:gs pos="0">
                    <a:srgbClr val="505050"/>
                  </a:gs>
                  <a:gs pos="100000">
                    <a:srgbClr val="505050"/>
                  </a:gs>
                </a:gsLst>
                <a:lin ang="5400000" scaled="0"/>
              </a:gradFill>
            </a:endParaRPr>
          </a:p>
        </p:txBody>
      </p:sp>
      <p:sp>
        <p:nvSpPr>
          <p:cNvPr id="9" name="TextBox 8"/>
          <p:cNvSpPr txBox="1"/>
          <p:nvPr/>
        </p:nvSpPr>
        <p:spPr>
          <a:xfrm>
            <a:off x="2408778" y="995543"/>
            <a:ext cx="9912820" cy="289947"/>
          </a:xfrm>
          <a:prstGeom prst="rect">
            <a:avLst/>
          </a:prstGeom>
          <a:solidFill>
            <a:srgbClr val="F5F5F5"/>
          </a:solidFill>
        </p:spPr>
        <p:txBody>
          <a:bodyPr wrap="square" lIns="182854" tIns="45713" rIns="182854" bIns="45713" rtlCol="0">
            <a:spAutoFit/>
          </a:bodyPr>
          <a:lstStyle/>
          <a:p>
            <a:pPr defTabSz="932563">
              <a:lnSpc>
                <a:spcPct val="90000"/>
              </a:lnSpc>
              <a:spcAft>
                <a:spcPts val="600"/>
              </a:spcAft>
            </a:pPr>
            <a:r>
              <a:rPr lang="en-US" sz="1399" b="1" dirty="0">
                <a:gradFill>
                  <a:gsLst>
                    <a:gs pos="0">
                      <a:srgbClr val="DC3C00"/>
                    </a:gs>
                    <a:gs pos="100000">
                      <a:srgbClr val="DC3C00"/>
                    </a:gs>
                  </a:gsLst>
                  <a:lin ang="5400000" scaled="0"/>
                </a:gradFill>
              </a:rPr>
              <a:t>√ = </a:t>
            </a:r>
            <a:r>
              <a:rPr lang="en-US" sz="1399" b="1">
                <a:gradFill>
                  <a:gsLst>
                    <a:gs pos="0">
                      <a:srgbClr val="DC3C00"/>
                    </a:gs>
                    <a:gs pos="100000">
                      <a:srgbClr val="DC3C00"/>
                    </a:gs>
                  </a:gsLst>
                  <a:lin ang="5400000" scaled="0"/>
                </a:gradFill>
              </a:rPr>
              <a:t>Resource Manager</a:t>
            </a:r>
            <a:r>
              <a:rPr lang="en-US" sz="1399" b="1" dirty="0">
                <a:gradFill>
                  <a:gsLst>
                    <a:gs pos="0">
                      <a:srgbClr val="DC3C00"/>
                    </a:gs>
                    <a:gs pos="100000">
                      <a:srgbClr val="DC3C00"/>
                    </a:gs>
                  </a:gsLst>
                  <a:lin ang="5400000" scaled="0"/>
                </a:gradFill>
              </a:rPr>
              <a:t> </a:t>
            </a:r>
            <a:r>
              <a:rPr lang="en-US" sz="1399" b="1">
                <a:gradFill>
                  <a:gsLst>
                    <a:gs pos="0">
                      <a:srgbClr val="DC3C00"/>
                    </a:gs>
                    <a:gs pos="100000">
                      <a:srgbClr val="DC3C00"/>
                    </a:gs>
                  </a:gsLst>
                  <a:lin ang="5400000" scaled="0"/>
                </a:gradFill>
              </a:rPr>
              <a:t> </a:t>
            </a:r>
            <a:endParaRPr lang="en-US" sz="1399" dirty="0">
              <a:gradFill>
                <a:gsLst>
                  <a:gs pos="0">
                    <a:srgbClr val="DC3C00"/>
                  </a:gs>
                  <a:gs pos="100000">
                    <a:srgbClr val="DC3C00"/>
                  </a:gs>
                </a:gsLst>
                <a:lin ang="5400000" scaled="0"/>
              </a:gradFill>
            </a:endParaRPr>
          </a:p>
        </p:txBody>
      </p:sp>
      <p:sp>
        <p:nvSpPr>
          <p:cNvPr id="5" name="Rectangle 4"/>
          <p:cNvSpPr/>
          <p:nvPr/>
        </p:nvSpPr>
        <p:spPr>
          <a:xfrm>
            <a:off x="275481" y="6423310"/>
            <a:ext cx="11794851" cy="369332"/>
          </a:xfrm>
          <a:prstGeom prst="rect">
            <a:avLst/>
          </a:prstGeom>
        </p:spPr>
        <p:txBody>
          <a:bodyPr wrap="square">
            <a:spAutoFit/>
          </a:bodyPr>
          <a:lstStyle/>
          <a:p>
            <a:r>
              <a:rPr lang="en-US" b="1" dirty="0"/>
              <a:t>Azure Resource Management APIs: </a:t>
            </a:r>
            <a:r>
              <a:rPr lang="en-US" dirty="0"/>
              <a:t>https://msdn.microsoft.com/en-us/library/azure/dn948464.aspx</a:t>
            </a:r>
          </a:p>
        </p:txBody>
      </p:sp>
    </p:spTree>
    <p:extLst>
      <p:ext uri="{BB962C8B-B14F-4D97-AF65-F5344CB8AC3E}">
        <p14:creationId xmlns:p14="http://schemas.microsoft.com/office/powerpoint/2010/main" val="267074391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Release Management</a:t>
            </a:r>
          </a:p>
        </p:txBody>
      </p:sp>
    </p:spTree>
    <p:extLst>
      <p:ext uri="{BB962C8B-B14F-4D97-AF65-F5344CB8AC3E}">
        <p14:creationId xmlns:p14="http://schemas.microsoft.com/office/powerpoint/2010/main" val="6856198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Isosceles Triangle 41"/>
          <p:cNvSpPr/>
          <p:nvPr/>
        </p:nvSpPr>
        <p:spPr bwMode="auto">
          <a:xfrm rot="5400000" flipH="1">
            <a:off x="9512560" y="432461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flipV="1">
            <a:off x="2127054" y="4501609"/>
            <a:ext cx="7452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flipV="1">
            <a:off x="8832850" y="4499672"/>
            <a:ext cx="762000" cy="85027"/>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flipV="1">
            <a:off x="7370234" y="4499674"/>
            <a:ext cx="111971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flipV="1">
            <a:off x="5643034" y="4499674"/>
            <a:ext cx="13673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flipV="1">
            <a:off x="3966634" y="4499674"/>
            <a:ext cx="13419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39192" y="2282078"/>
            <a:ext cx="4449971" cy="4450143"/>
          </a:xfrm>
          <a:prstGeom prst="rect">
            <a:avLst/>
          </a:prstGeom>
        </p:spPr>
      </p:pic>
      <p:sp>
        <p:nvSpPr>
          <p:cNvPr id="35" name="Freeform 11"/>
          <p:cNvSpPr>
            <a:spLocks/>
          </p:cNvSpPr>
          <p:nvPr/>
        </p:nvSpPr>
        <p:spPr bwMode="auto">
          <a:xfrm>
            <a:off x="-14261" y="45067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bwMode="auto">
          <a:xfrm flipV="1">
            <a:off x="2461684" y="4499675"/>
            <a:ext cx="1176866" cy="8502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6219813" y="1990821"/>
            <a:ext cx="1901202" cy="2522098"/>
            <a:chOff x="5701653" y="1978121"/>
            <a:chExt cx="1901202" cy="2522098"/>
          </a:xfrm>
        </p:grpSpPr>
        <p:pic>
          <p:nvPicPr>
            <p:cNvPr id="116" name="Picture 115"/>
            <p:cNvPicPr>
              <a:picLocks noChangeAspect="1"/>
            </p:cNvPicPr>
            <p:nvPr/>
          </p:nvPicPr>
          <p:blipFill>
            <a:blip r:embed="rId4"/>
            <a:stretch>
              <a:fillRect/>
            </a:stretch>
          </p:blipFill>
          <p:spPr>
            <a:xfrm>
              <a:off x="6030454" y="3700379"/>
              <a:ext cx="1293456" cy="799840"/>
            </a:xfrm>
            <a:prstGeom prst="rect">
              <a:avLst/>
            </a:prstGeom>
          </p:spPr>
        </p:pic>
        <p:pic>
          <p:nvPicPr>
            <p:cNvPr id="117" name="Picture 116"/>
            <p:cNvPicPr>
              <a:picLocks noChangeAspect="1"/>
            </p:cNvPicPr>
            <p:nvPr/>
          </p:nvPicPr>
          <p:blipFill>
            <a:blip r:embed="rId5"/>
            <a:stretch>
              <a:fillRect/>
            </a:stretch>
          </p:blipFill>
          <p:spPr>
            <a:xfrm flipV="1">
              <a:off x="5892979" y="2465446"/>
              <a:ext cx="1102383" cy="1498554"/>
            </a:xfrm>
            <a:prstGeom prst="rect">
              <a:avLst/>
            </a:prstGeom>
          </p:spPr>
        </p:pic>
        <p:sp>
          <p:nvSpPr>
            <p:cNvPr id="118"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121"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505050"/>
                </a:solidFill>
              </a:endParaRPr>
            </a:p>
          </p:txBody>
        </p:sp>
        <p:sp>
          <p:nvSpPr>
            <p:cNvPr id="120" name="TextBox 119"/>
            <p:cNvSpPr txBox="1"/>
            <p:nvPr/>
          </p:nvSpPr>
          <p:spPr>
            <a:xfrm>
              <a:off x="6187440" y="2299985"/>
              <a:ext cx="1306581" cy="584775"/>
            </a:xfrm>
            <a:prstGeom prst="rect">
              <a:avLst/>
            </a:prstGeom>
            <a:noFill/>
          </p:spPr>
          <p:txBody>
            <a:bodyPr wrap="square" rtlCol="0">
              <a:spAutoFit/>
            </a:bodyPr>
            <a:lstStyle/>
            <a:p>
              <a:pPr algn="ctr">
                <a:defRPr/>
              </a:pPr>
              <a:r>
                <a:rPr lang="en-US" sz="1600" kern="0" dirty="0">
                  <a:solidFill>
                    <a:srgbClr val="FFFFFF"/>
                  </a:solidFill>
                  <a:latin typeface="Segoe UI Light"/>
                  <a:cs typeface="Arial" pitchFamily="34" charset="0"/>
                </a:rPr>
                <a:t>Cloud</a:t>
              </a:r>
              <a:br>
                <a:rPr lang="en-US" sz="1600" kern="0" dirty="0">
                  <a:solidFill>
                    <a:srgbClr val="FFFFFF"/>
                  </a:solidFill>
                  <a:latin typeface="Segoe UI Light"/>
                  <a:cs typeface="Arial" pitchFamily="34" charset="0"/>
                </a:rPr>
              </a:br>
              <a:r>
                <a:rPr lang="en-US" sz="1600" kern="0" dirty="0">
                  <a:solidFill>
                    <a:srgbClr val="FFFFFF"/>
                  </a:solidFill>
                  <a:latin typeface="Segoe UI Light"/>
                  <a:cs typeface="Arial" pitchFamily="34" charset="0"/>
                </a:rPr>
                <a:t>Load Testing</a:t>
              </a:r>
            </a:p>
          </p:txBody>
        </p:sp>
      </p:gr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grpSp>
        <p:nvGrpSpPr>
          <p:cNvPr id="10" name="Group 9"/>
          <p:cNvGrpSpPr/>
          <p:nvPr/>
        </p:nvGrpSpPr>
        <p:grpSpPr>
          <a:xfrm>
            <a:off x="4529359" y="3008346"/>
            <a:ext cx="1868892" cy="1702699"/>
            <a:chOff x="3840480" y="3008346"/>
            <a:chExt cx="1868892" cy="1702699"/>
          </a:xfrm>
        </p:grpSpPr>
        <p:sp>
          <p:nvSpPr>
            <p:cNvPr id="98" name="TextBox 97"/>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a:solidFill>
                    <a:srgbClr val="3D85CD"/>
                  </a:solidFill>
                  <a:cs typeface="Arial" pitchFamily="34" charset="0"/>
                </a:rPr>
                <a:t>Integration testing</a:t>
              </a:r>
            </a:p>
            <a:p>
              <a:pPr algn="ctr">
                <a:defRPr/>
              </a:pPr>
              <a:r>
                <a:rPr lang="en-US" sz="1600" kern="0" dirty="0">
                  <a:solidFill>
                    <a:srgbClr val="3D85CD"/>
                  </a:solidFill>
                  <a:cs typeface="Arial" pitchFamily="34" charset="0"/>
                </a:rPr>
                <a:t>environment</a:t>
              </a:r>
            </a:p>
          </p:txBody>
        </p:sp>
        <p:cxnSp>
          <p:nvCxnSpPr>
            <p:cNvPr id="97" name="Straight Connector 96"/>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2696590" y="4345288"/>
            <a:ext cx="2202126" cy="1710752"/>
            <a:chOff x="2339395" y="4345288"/>
            <a:chExt cx="2202126" cy="1710752"/>
          </a:xfrm>
        </p:grpSpPr>
        <p:sp>
          <p:nvSpPr>
            <p:cNvPr id="101" name="TextBox 100"/>
            <p:cNvSpPr txBox="1"/>
            <p:nvPr/>
          </p:nvSpPr>
          <p:spPr>
            <a:xfrm>
              <a:off x="2339395" y="5552040"/>
              <a:ext cx="2202126" cy="504000"/>
            </a:xfrm>
            <a:prstGeom prst="rect">
              <a:avLst/>
            </a:prstGeom>
            <a:noFill/>
          </p:spPr>
          <p:txBody>
            <a:bodyPr wrap="square" rtlCol="0" anchor="ctr" anchorCtr="0">
              <a:spAutoFit/>
            </a:bodyPr>
            <a:lstStyle/>
            <a:p>
              <a:pPr algn="ctr">
                <a:defRPr/>
              </a:pPr>
              <a:r>
                <a:rPr lang="en-US" sz="1600" kern="0" dirty="0">
                  <a:solidFill>
                    <a:srgbClr val="3D85CD"/>
                  </a:solidFill>
                  <a:cs typeface="Arial" pitchFamily="34" charset="0"/>
                </a:rPr>
                <a:t>Automated functional testing environment</a:t>
              </a:r>
            </a:p>
          </p:txBody>
        </p:sp>
        <p:cxnSp>
          <p:nvCxnSpPr>
            <p:cNvPr id="100" name="Straight Connector 99"/>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Oval 103"/>
          <p:cNvSpPr/>
          <p:nvPr/>
        </p:nvSpPr>
        <p:spPr bwMode="auto">
          <a:xfrm>
            <a:off x="2044699" y="4334411"/>
            <a:ext cx="394343" cy="394343"/>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3</a:t>
            </a:r>
          </a:p>
        </p:txBody>
      </p:sp>
      <p:grpSp>
        <p:nvGrpSpPr>
          <p:cNvPr id="4" name="Group 3"/>
          <p:cNvGrpSpPr/>
          <p:nvPr/>
        </p:nvGrpSpPr>
        <p:grpSpPr>
          <a:xfrm>
            <a:off x="6386089" y="4345288"/>
            <a:ext cx="1611833" cy="1710752"/>
            <a:chOff x="5882639" y="4345288"/>
            <a:chExt cx="1611833" cy="1710752"/>
          </a:xfrm>
        </p:grpSpPr>
        <p:cxnSp>
          <p:nvCxnSpPr>
            <p:cNvPr id="24" name="Straight Connector 23"/>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a:solidFill>
                    <a:srgbClr val="3D85CD"/>
                  </a:solidFill>
                  <a:cs typeface="Arial" pitchFamily="34" charset="0"/>
                </a:rPr>
                <a:t>Pre-production environment</a:t>
              </a:r>
            </a:p>
          </p:txBody>
        </p:sp>
        <p:sp>
          <p:nvSpPr>
            <p:cNvPr id="23" name="Oval 22"/>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7985759" y="3011734"/>
            <a:ext cx="1320801" cy="1699311"/>
            <a:chOff x="8310879" y="3011734"/>
            <a:chExt cx="1320801" cy="1699311"/>
          </a:xfrm>
        </p:grpSpPr>
        <p:cxnSp>
          <p:nvCxnSpPr>
            <p:cNvPr id="29" name="Straight Connector 28"/>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a:solidFill>
                    <a:srgbClr val="3D85CD"/>
                  </a:solidFill>
                  <a:cs typeface="Arial" pitchFamily="34" charset="0"/>
                </a:rPr>
                <a:t>Staging</a:t>
              </a:r>
            </a:p>
            <a:p>
              <a:pPr algn="ctr">
                <a:defRPr/>
              </a:pPr>
              <a:r>
                <a:rPr lang="en-US" sz="1600" kern="0" dirty="0">
                  <a:solidFill>
                    <a:srgbClr val="3D85CD"/>
                  </a:solidFill>
                  <a:cs typeface="Arial" pitchFamily="34" charset="0"/>
                </a:rPr>
                <a:t>environment</a:t>
              </a:r>
            </a:p>
          </p:txBody>
        </p:sp>
      </p:grpSp>
      <p:sp>
        <p:nvSpPr>
          <p:cNvPr id="34" name="Rectangle 33"/>
          <p:cNvSpPr/>
          <p:nvPr/>
        </p:nvSpPr>
        <p:spPr>
          <a:xfrm>
            <a:off x="10045728" y="4315921"/>
            <a:ext cx="2292615" cy="461665"/>
          </a:xfrm>
          <a:prstGeom prst="rect">
            <a:avLst/>
          </a:prstGeom>
        </p:spPr>
        <p:txBody>
          <a:bodyPr wrap="none">
            <a:spAutoFit/>
          </a:bodyPr>
          <a:lstStyle/>
          <a:p>
            <a:r>
              <a:rPr lang="en-US" sz="2400" kern="0" dirty="0">
                <a:solidFill>
                  <a:srgbClr val="F6931A"/>
                </a:solidFill>
                <a:latin typeface="Segoe UI Light"/>
                <a:cs typeface="Arial" pitchFamily="34" charset="0"/>
              </a:rPr>
              <a:t>Monitor + Learn</a:t>
            </a:r>
            <a:endParaRPr lang="en-US" dirty="0">
              <a:solidFill>
                <a:srgbClr val="F6931A"/>
              </a:solidFill>
            </a:endParaRPr>
          </a:p>
        </p:txBody>
      </p:sp>
      <p:sp>
        <p:nvSpPr>
          <p:cNvPr id="58" name="TextBox 57"/>
          <p:cNvSpPr txBox="1"/>
          <p:nvPr/>
        </p:nvSpPr>
        <p:spPr>
          <a:xfrm>
            <a:off x="1440764" y="1004193"/>
            <a:ext cx="8560485" cy="830997"/>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When all tests pass, the build is deployed to testing environments for each stage in the release process</a:t>
            </a:r>
          </a:p>
        </p:txBody>
      </p:sp>
      <p:sp>
        <p:nvSpPr>
          <p:cNvPr id="59" name="Title 18"/>
          <p:cNvSpPr txBox="1">
            <a:spLocks/>
          </p:cNvSpPr>
          <p:nvPr/>
        </p:nvSpPr>
        <p:spPr>
          <a:xfrm>
            <a:off x="1341120" y="2587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3D85CD"/>
                </a:solidFill>
              </a:rPr>
              <a:t>Release</a:t>
            </a:r>
          </a:p>
        </p:txBody>
      </p:sp>
      <p:sp>
        <p:nvSpPr>
          <p:cNvPr id="41" name="Isosceles Triangle 40"/>
          <p:cNvSpPr/>
          <p:nvPr/>
        </p:nvSpPr>
        <p:spPr bwMode="auto">
          <a:xfrm rot="5400000" flipH="1">
            <a:off x="9518909" y="4316673"/>
            <a:ext cx="510159" cy="439792"/>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4.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0" y="114300"/>
            <a:ext cx="1629809" cy="1447800"/>
          </a:xfrm>
          <a:prstGeom prst="rect">
            <a:avLst/>
          </a:prstGeom>
        </p:spPr>
      </p:pic>
    </p:spTree>
    <p:extLst>
      <p:ext uri="{BB962C8B-B14F-4D97-AF65-F5344CB8AC3E}">
        <p14:creationId xmlns:p14="http://schemas.microsoft.com/office/powerpoint/2010/main" val="144405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3"/>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wipe(down)">
                                      <p:cBhvr>
                                        <p:cTn id="9" dur="500"/>
                                        <p:tgtEl>
                                          <p:spTgt spid="3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36" grpId="0" animBg="1"/>
      <p:bldP spid="104" grpId="0" animBg="1"/>
      <p:bldP spid="34" grpId="0"/>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Delivery - Introduction</a:t>
            </a:r>
          </a:p>
        </p:txBody>
      </p:sp>
      <p:sp>
        <p:nvSpPr>
          <p:cNvPr id="6" name="Freeform 6"/>
          <p:cNvSpPr>
            <a:spLocks noChangeAspect="1" noEditPoints="1"/>
          </p:cNvSpPr>
          <p:nvPr/>
        </p:nvSpPr>
        <p:spPr bwMode="auto">
          <a:xfrm>
            <a:off x="1164891" y="1631669"/>
            <a:ext cx="464803" cy="466278"/>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68217A"/>
          </a:solidFill>
          <a:ln>
            <a:noFill/>
          </a:ln>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endParaRPr>
          </a:p>
        </p:txBody>
      </p:sp>
      <p:sp>
        <p:nvSpPr>
          <p:cNvPr id="7" name="Rectangle 6"/>
          <p:cNvSpPr/>
          <p:nvPr/>
        </p:nvSpPr>
        <p:spPr>
          <a:xfrm>
            <a:off x="1682574" y="1651664"/>
            <a:ext cx="796269" cy="475563"/>
          </a:xfrm>
          <a:prstGeom prst="rect">
            <a:avLst/>
          </a:prstGeom>
        </p:spPr>
        <p:txBody>
          <a:bodyPr wrap="none">
            <a:spAutoFit/>
          </a:bodyPr>
          <a:lstStyle/>
          <a:p>
            <a:pPr defTabSz="685513" fontAlgn="base">
              <a:lnSpc>
                <a:spcPct val="90000"/>
              </a:lnSpc>
              <a:spcBef>
                <a:spcPct val="0"/>
              </a:spcBef>
              <a:spcAft>
                <a:spcPct val="0"/>
              </a:spcAft>
            </a:pPr>
            <a:r>
              <a:rPr lang="en-US" sz="2700" kern="0" spc="-38" dirty="0">
                <a:solidFill>
                  <a:srgbClr val="68217A"/>
                </a:solidFill>
                <a:latin typeface="Segoe UI Light"/>
              </a:rPr>
              <a:t>Plan</a:t>
            </a:r>
          </a:p>
        </p:txBody>
      </p:sp>
      <p:grpSp>
        <p:nvGrpSpPr>
          <p:cNvPr id="8" name="Group 7"/>
          <p:cNvGrpSpPr/>
          <p:nvPr/>
        </p:nvGrpSpPr>
        <p:grpSpPr>
          <a:xfrm>
            <a:off x="3504218" y="1832209"/>
            <a:ext cx="3836893" cy="3624057"/>
            <a:chOff x="793273" y="1463259"/>
            <a:chExt cx="5116583" cy="4832763"/>
          </a:xfrm>
          <a:solidFill>
            <a:srgbClr val="442359"/>
          </a:solidFill>
        </p:grpSpPr>
        <p:sp>
          <p:nvSpPr>
            <p:cNvPr id="9" name="TextBox 8"/>
            <p:cNvSpPr txBox="1"/>
            <p:nvPr/>
          </p:nvSpPr>
          <p:spPr>
            <a:xfrm>
              <a:off x="1729767" y="1463259"/>
              <a:ext cx="1114081" cy="188368"/>
            </a:xfrm>
            <a:prstGeom prst="rect">
              <a:avLst/>
            </a:prstGeom>
            <a:noFill/>
          </p:spPr>
          <p:txBody>
            <a:bodyPr wrap="none" lIns="0" tIns="0" rIns="0" bIns="0" rtlCol="0" anchor="ctr">
              <a:spAutoFit/>
            </a:bodyPr>
            <a:lstStyle/>
            <a:p>
              <a:pPr algn="ctr" defTabSz="932597">
                <a:defRPr/>
              </a:pPr>
              <a:r>
                <a:rPr lang="en-US" sz="900" kern="0" dirty="0">
                  <a:solidFill>
                    <a:srgbClr val="68217A"/>
                  </a:solidFill>
                </a:rPr>
                <a:t>REQUIREMENTS</a:t>
              </a: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lnSpc>
                  <a:spcPct val="90000"/>
                </a:lnSpc>
                <a:defRPr/>
              </a:pPr>
              <a:r>
                <a:rPr lang="en-US" sz="825" b="1" kern="0" dirty="0">
                  <a:solidFill>
                    <a:srgbClr val="FFFFFF"/>
                  </a:solidFill>
                </a:rPr>
                <a:t>BACKLOG</a:t>
              </a:r>
            </a:p>
          </p:txBody>
        </p:sp>
        <p:sp>
          <p:nvSpPr>
            <p:cNvPr id="11" name="Rectangle 13"/>
            <p:cNvSpPr>
              <a:spLocks noChangeArrowheads="1"/>
            </p:cNvSpPr>
            <p:nvPr/>
          </p:nvSpPr>
          <p:spPr bwMode="auto">
            <a:xfrm>
              <a:off x="1626874" y="2164630"/>
              <a:ext cx="1319867" cy="168876"/>
            </a:xfrm>
            <a:prstGeom prst="rect">
              <a:avLst/>
            </a:pr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1199" kern="0" dirty="0">
                <a:solidFill>
                  <a:srgbClr val="68217A"/>
                </a:solidFill>
              </a:endParaRPr>
            </a:p>
          </p:txBody>
        </p:sp>
        <p:sp>
          <p:nvSpPr>
            <p:cNvPr id="12" name="Rectangle 14"/>
            <p:cNvSpPr>
              <a:spLocks noChangeArrowheads="1"/>
            </p:cNvSpPr>
            <p:nvPr/>
          </p:nvSpPr>
          <p:spPr bwMode="auto">
            <a:xfrm>
              <a:off x="1626874" y="2377821"/>
              <a:ext cx="1319867" cy="168876"/>
            </a:xfrm>
            <a:prstGeom prst="rect">
              <a:avLst/>
            </a:pr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1199" kern="0" dirty="0">
                <a:solidFill>
                  <a:srgbClr val="68217A"/>
                </a:soli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1199" kern="0" dirty="0">
                <a:solidFill>
                  <a:srgbClr val="68217A"/>
                </a:soli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grpFill/>
            <a:ln w="25400" cap="flat" cmpd="sng" algn="ctr">
              <a:noFill/>
              <a:prstDash val="solid"/>
              <a:headEnd type="none" w="med" len="med"/>
              <a:tailEnd type="none" w="med" len="med"/>
            </a:ln>
            <a:effectLst/>
            <a:extLst/>
          </p:spPr>
          <p:txBody>
            <a:bodyPr vert="horz" wrap="square" lIns="68570" tIns="34285" rIns="68567" bIns="34283" numCol="1" rtlCol="0" anchor="ctr" anchorCtr="0" compatLnSpc="1">
              <a:prstTxWarp prst="textNoShape">
                <a:avLst/>
              </a:prstTxWarp>
            </a:bodyPr>
            <a:lstStyle/>
            <a:p>
              <a:pPr algn="ctr" defTabSz="932597">
                <a:lnSpc>
                  <a:spcPct val="90000"/>
                </a:lnSpc>
                <a:defRPr/>
              </a:pPr>
              <a:r>
                <a:rPr lang="en-US" sz="825" b="1" kern="0" dirty="0">
                  <a:solidFill>
                    <a:srgbClr val="FFFFFF"/>
                  </a:solidFill>
                </a:rPr>
                <a:t>RELEASE</a:t>
              </a:r>
            </a:p>
          </p:txBody>
        </p:sp>
        <p:sp>
          <p:nvSpPr>
            <p:cNvPr id="15" name="Rectangle 17"/>
            <p:cNvSpPr>
              <a:spLocks noChangeArrowheads="1"/>
            </p:cNvSpPr>
            <p:nvPr/>
          </p:nvSpPr>
          <p:spPr bwMode="auto">
            <a:xfrm>
              <a:off x="3751596" y="5372072"/>
              <a:ext cx="1318670" cy="168876"/>
            </a:xfrm>
            <a:prstGeom prst="rect">
              <a:avLst/>
            </a:pr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16" name="Rectangle 18"/>
            <p:cNvSpPr>
              <a:spLocks noChangeArrowheads="1"/>
            </p:cNvSpPr>
            <p:nvPr/>
          </p:nvSpPr>
          <p:spPr bwMode="auto">
            <a:xfrm>
              <a:off x="3751596" y="5585263"/>
              <a:ext cx="1318670" cy="166481"/>
            </a:xfrm>
            <a:prstGeom prst="rect">
              <a:avLst/>
            </a:pr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20" name="TextBox 19"/>
            <p:cNvSpPr txBox="1"/>
            <p:nvPr/>
          </p:nvSpPr>
          <p:spPr>
            <a:xfrm>
              <a:off x="4508915" y="3694616"/>
              <a:ext cx="904782" cy="313948"/>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32597">
                <a:defRPr/>
              </a:pPr>
              <a:r>
                <a:rPr lang="en-US" sz="1500" kern="0" spc="0" dirty="0">
                  <a:solidFill>
                    <a:srgbClr val="68217A"/>
                  </a:solidFill>
                  <a:latin typeface="Segoe UI Light"/>
                </a:rPr>
                <a:t>Operate</a:t>
              </a: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grpFill/>
            <a:ln w="25400" cap="flat" cmpd="sng" algn="ctr">
              <a:noFill/>
              <a:prstDash val="solid"/>
              <a:headEnd type="none" w="med" len="med"/>
              <a:tailEnd type="none" w="med" len="med"/>
            </a:ln>
            <a:effectLst/>
            <a:extLst/>
          </p:spPr>
          <p:txBody>
            <a:bodyPr vert="horz" wrap="square" lIns="205711" tIns="205711" rIns="68567" bIns="34283" numCol="1" rtlCol="0" anchor="t" anchorCtr="0" compatLnSpc="1">
              <a:prstTxWarp prst="textNoShape">
                <a:avLst/>
              </a:prstTxWarp>
            </a:bodyPr>
            <a:lstStyle/>
            <a:p>
              <a:pPr defTabSz="685513" fontAlgn="base">
                <a:spcBef>
                  <a:spcPct val="0"/>
                </a:spcBef>
                <a:spcAft>
                  <a:spcPct val="0"/>
                </a:spcAft>
                <a:defRPr/>
              </a:pPr>
              <a:endParaRPr lang="en-US" sz="2400" kern="0" dirty="0">
                <a:solidFill>
                  <a:srgbClr val="68217A"/>
                </a:solidFill>
                <a:latin typeface="Segoe UI Light"/>
              </a:endParaRPr>
            </a:p>
          </p:txBody>
        </p:sp>
        <p:sp>
          <p:nvSpPr>
            <p:cNvPr id="25" name="TextBox 24"/>
            <p:cNvSpPr txBox="1"/>
            <p:nvPr/>
          </p:nvSpPr>
          <p:spPr>
            <a:xfrm>
              <a:off x="1237084" y="3677849"/>
              <a:ext cx="1050855" cy="313948"/>
            </a:xfrm>
            <a:prstGeom prst="rect">
              <a:avLst/>
            </a:prstGeom>
            <a:noFill/>
          </p:spPr>
          <p:txBody>
            <a:bodyPr wrap="none" lIns="0" tIns="0" rIns="0" bIns="0" rtlCol="0" anchor="ctr">
              <a:spAutoFit/>
            </a:bodyPr>
            <a:lstStyle/>
            <a:p>
              <a:pPr algn="ctr" defTabSz="932597">
                <a:defRPr/>
              </a:pPr>
              <a:r>
                <a:rPr lang="en-US" sz="1500" kern="0" dirty="0">
                  <a:solidFill>
                    <a:srgbClr val="68217A"/>
                  </a:solidFill>
                  <a:latin typeface="Segoe UI Light"/>
                </a:rPr>
                <a:t>Construct</a:t>
              </a: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900" kern="0" dirty="0">
                <a:solidFill>
                  <a:srgbClr val="68217A"/>
                </a:soli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900" kern="0" dirty="0">
                <a:solidFill>
                  <a:srgbClr val="68217A"/>
                </a:soli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900" kern="0" dirty="0">
                <a:solidFill>
                  <a:srgbClr val="68217A"/>
                </a:solidFill>
              </a:endParaRPr>
            </a:p>
          </p:txBody>
        </p:sp>
        <p:sp>
          <p:nvSpPr>
            <p:cNvPr id="29" name="Freeform 26"/>
            <p:cNvSpPr>
              <a:spLocks/>
            </p:cNvSpPr>
            <p:nvPr/>
          </p:nvSpPr>
          <p:spPr bwMode="auto">
            <a:xfrm>
              <a:off x="911845" y="2692814"/>
              <a:ext cx="1599835"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grpFill/>
            <a:ln>
              <a:noFill/>
            </a:ln>
            <a:extLst/>
          </p:spPr>
          <p:txBody>
            <a:bodyPr vert="horz" wrap="square" lIns="68570" tIns="0" rIns="68570" bIns="0" numCol="1" anchor="ctr" anchorCtr="0" compatLnSpc="1">
              <a:prstTxWarp prst="textNoShape">
                <a:avLst/>
              </a:prstTxWarp>
            </a:bodyPr>
            <a:lstStyle/>
            <a:p>
              <a:pPr algn="ctr" defTabSz="932597">
                <a:defRPr/>
              </a:pPr>
              <a:endParaRPr lang="en-US" sz="900" kern="0" dirty="0">
                <a:solidFill>
                  <a:srgbClr val="68217A"/>
                </a:solidFill>
              </a:endParaRPr>
            </a:p>
          </p:txBody>
        </p:sp>
        <p:sp>
          <p:nvSpPr>
            <p:cNvPr id="30" name="TextBox 29"/>
            <p:cNvSpPr txBox="1"/>
            <p:nvPr/>
          </p:nvSpPr>
          <p:spPr>
            <a:xfrm>
              <a:off x="3338855" y="5982074"/>
              <a:ext cx="2242098" cy="313948"/>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32597">
                <a:lnSpc>
                  <a:spcPct val="100000"/>
                </a:lnSpc>
                <a:defRPr/>
              </a:pPr>
              <a:r>
                <a:rPr lang="en-US" sz="900" spc="0" dirty="0">
                  <a:solidFill>
                    <a:srgbClr val="68217A"/>
                  </a:solidFill>
                </a:rPr>
                <a:t>WORKING SOFTWARE</a:t>
              </a:r>
            </a:p>
          </p:txBody>
        </p:sp>
      </p:grpSp>
      <p:sp>
        <p:nvSpPr>
          <p:cNvPr id="31" name="Freeform 11"/>
          <p:cNvSpPr>
            <a:spLocks noChangeAspect="1" noEditPoints="1"/>
          </p:cNvSpPr>
          <p:nvPr/>
        </p:nvSpPr>
        <p:spPr bwMode="auto">
          <a:xfrm>
            <a:off x="1232244" y="3898253"/>
            <a:ext cx="464070" cy="466278"/>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68217A"/>
          </a:solidFill>
          <a:ln>
            <a:noFill/>
          </a:ln>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endParaRPr>
          </a:p>
        </p:txBody>
      </p:sp>
      <p:sp>
        <p:nvSpPr>
          <p:cNvPr id="32" name="Rectangle 31"/>
          <p:cNvSpPr/>
          <p:nvPr/>
        </p:nvSpPr>
        <p:spPr>
          <a:xfrm>
            <a:off x="1749928" y="3918248"/>
            <a:ext cx="1376467" cy="475563"/>
          </a:xfrm>
          <a:prstGeom prst="rect">
            <a:avLst/>
          </a:prstGeom>
        </p:spPr>
        <p:txBody>
          <a:bodyPr wrap="none">
            <a:spAutoFit/>
          </a:bodyPr>
          <a:lstStyle/>
          <a:p>
            <a:pPr defTabSz="685513" fontAlgn="base">
              <a:lnSpc>
                <a:spcPct val="90000"/>
              </a:lnSpc>
              <a:spcBef>
                <a:spcPct val="0"/>
              </a:spcBef>
              <a:spcAft>
                <a:spcPct val="0"/>
              </a:spcAft>
            </a:pPr>
            <a:r>
              <a:rPr lang="en-US" sz="2700" kern="0" spc="-38" dirty="0">
                <a:solidFill>
                  <a:srgbClr val="68217A"/>
                </a:solidFill>
                <a:latin typeface="Segoe UI Light"/>
              </a:rPr>
              <a:t>Develop</a:t>
            </a:r>
          </a:p>
        </p:txBody>
      </p:sp>
      <p:sp>
        <p:nvSpPr>
          <p:cNvPr id="33" name="Freeform 16"/>
          <p:cNvSpPr>
            <a:spLocks noChangeAspect="1" noEditPoints="1"/>
          </p:cNvSpPr>
          <p:nvPr/>
        </p:nvSpPr>
        <p:spPr bwMode="auto">
          <a:xfrm>
            <a:off x="7706361" y="1700833"/>
            <a:ext cx="464438" cy="466278"/>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68217A"/>
          </a:solidFill>
          <a:ln>
            <a:noFill/>
          </a:ln>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endParaRPr>
          </a:p>
        </p:txBody>
      </p:sp>
      <p:sp>
        <p:nvSpPr>
          <p:cNvPr id="34" name="Rectangle 33"/>
          <p:cNvSpPr/>
          <p:nvPr/>
        </p:nvSpPr>
        <p:spPr>
          <a:xfrm>
            <a:off x="8224043" y="1720827"/>
            <a:ext cx="1371563" cy="475563"/>
          </a:xfrm>
          <a:prstGeom prst="rect">
            <a:avLst/>
          </a:prstGeom>
        </p:spPr>
        <p:txBody>
          <a:bodyPr wrap="none">
            <a:spAutoFit/>
          </a:bodyPr>
          <a:lstStyle/>
          <a:p>
            <a:pPr defTabSz="685513" fontAlgn="base">
              <a:lnSpc>
                <a:spcPct val="90000"/>
              </a:lnSpc>
              <a:spcBef>
                <a:spcPct val="0"/>
              </a:spcBef>
              <a:spcAft>
                <a:spcPct val="0"/>
              </a:spcAft>
            </a:pPr>
            <a:r>
              <a:rPr lang="en-US" sz="2700" kern="0" spc="-38" dirty="0">
                <a:solidFill>
                  <a:srgbClr val="68217A"/>
                </a:solidFill>
                <a:latin typeface="Segoe UI Light"/>
              </a:rPr>
              <a:t>Operate</a:t>
            </a:r>
          </a:p>
        </p:txBody>
      </p:sp>
      <p:grpSp>
        <p:nvGrpSpPr>
          <p:cNvPr id="35" name="Group 34"/>
          <p:cNvGrpSpPr/>
          <p:nvPr/>
        </p:nvGrpSpPr>
        <p:grpSpPr>
          <a:xfrm>
            <a:off x="1766142" y="2105263"/>
            <a:ext cx="178911" cy="179433"/>
            <a:chOff x="7352804" y="2519363"/>
            <a:chExt cx="334826" cy="335804"/>
          </a:xfrm>
          <a:solidFill>
            <a:srgbClr val="000000"/>
          </a:solidFill>
        </p:grpSpPr>
        <p:sp>
          <p:nvSpPr>
            <p:cNvPr id="36"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37"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38" name="Rectangle 37"/>
          <p:cNvSpPr/>
          <p:nvPr/>
        </p:nvSpPr>
        <p:spPr>
          <a:xfrm>
            <a:off x="1971586" y="2068040"/>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Agile portfolio management</a:t>
            </a:r>
          </a:p>
        </p:txBody>
      </p:sp>
      <p:grpSp>
        <p:nvGrpSpPr>
          <p:cNvPr id="39" name="Group 38"/>
          <p:cNvGrpSpPr/>
          <p:nvPr/>
        </p:nvGrpSpPr>
        <p:grpSpPr>
          <a:xfrm>
            <a:off x="1827681" y="4322471"/>
            <a:ext cx="178911" cy="179433"/>
            <a:chOff x="7352804" y="2519363"/>
            <a:chExt cx="334826" cy="335804"/>
          </a:xfrm>
          <a:solidFill>
            <a:srgbClr val="000000"/>
          </a:solidFill>
        </p:grpSpPr>
        <p:sp>
          <p:nvSpPr>
            <p:cNvPr id="40"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41"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42" name="Rectangle 41"/>
          <p:cNvSpPr/>
          <p:nvPr/>
        </p:nvSpPr>
        <p:spPr>
          <a:xfrm>
            <a:off x="2033125" y="4285248"/>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Team Room</a:t>
            </a:r>
          </a:p>
        </p:txBody>
      </p:sp>
      <p:grpSp>
        <p:nvGrpSpPr>
          <p:cNvPr id="43" name="Group 42"/>
          <p:cNvGrpSpPr/>
          <p:nvPr/>
        </p:nvGrpSpPr>
        <p:grpSpPr>
          <a:xfrm>
            <a:off x="1821402" y="4534711"/>
            <a:ext cx="178911" cy="179433"/>
            <a:chOff x="7352804" y="2519363"/>
            <a:chExt cx="334826" cy="335804"/>
          </a:xfrm>
          <a:solidFill>
            <a:srgbClr val="000000"/>
          </a:solidFill>
        </p:grpSpPr>
        <p:sp>
          <p:nvSpPr>
            <p:cNvPr id="44"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45"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46" name="Rectangle 45"/>
          <p:cNvSpPr/>
          <p:nvPr/>
        </p:nvSpPr>
        <p:spPr>
          <a:xfrm>
            <a:off x="2026848" y="4497489"/>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Git</a:t>
            </a:r>
          </a:p>
        </p:txBody>
      </p:sp>
      <p:grpSp>
        <p:nvGrpSpPr>
          <p:cNvPr id="47" name="Group 46"/>
          <p:cNvGrpSpPr/>
          <p:nvPr/>
        </p:nvGrpSpPr>
        <p:grpSpPr>
          <a:xfrm>
            <a:off x="1815125" y="4754488"/>
            <a:ext cx="178911" cy="179433"/>
            <a:chOff x="7352804" y="2519363"/>
            <a:chExt cx="334826" cy="335804"/>
          </a:xfrm>
          <a:solidFill>
            <a:srgbClr val="000000"/>
          </a:solidFill>
        </p:grpSpPr>
        <p:sp>
          <p:nvSpPr>
            <p:cNvPr id="48"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49"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50" name="Rectangle 49"/>
          <p:cNvSpPr/>
          <p:nvPr/>
        </p:nvSpPr>
        <p:spPr>
          <a:xfrm>
            <a:off x="2020569" y="4717265"/>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Code Information Indicators</a:t>
            </a:r>
          </a:p>
        </p:txBody>
      </p:sp>
      <p:grpSp>
        <p:nvGrpSpPr>
          <p:cNvPr id="51" name="Group 50"/>
          <p:cNvGrpSpPr/>
          <p:nvPr/>
        </p:nvGrpSpPr>
        <p:grpSpPr>
          <a:xfrm>
            <a:off x="1816380" y="4966729"/>
            <a:ext cx="178911" cy="179433"/>
            <a:chOff x="7352804" y="2519363"/>
            <a:chExt cx="334826" cy="335804"/>
          </a:xfrm>
          <a:solidFill>
            <a:srgbClr val="000000"/>
          </a:solidFill>
        </p:grpSpPr>
        <p:sp>
          <p:nvSpPr>
            <p:cNvPr id="52"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53"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grpSp>
        <p:nvGrpSpPr>
          <p:cNvPr id="54" name="Group 53"/>
          <p:cNvGrpSpPr/>
          <p:nvPr/>
        </p:nvGrpSpPr>
        <p:grpSpPr>
          <a:xfrm>
            <a:off x="1816384" y="5170178"/>
            <a:ext cx="178911" cy="179433"/>
            <a:chOff x="7352804" y="2519363"/>
            <a:chExt cx="334826" cy="335804"/>
          </a:xfrm>
          <a:solidFill>
            <a:srgbClr val="000000"/>
          </a:solidFill>
        </p:grpSpPr>
        <p:sp>
          <p:nvSpPr>
            <p:cNvPr id="55"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56"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57" name="Rectangle 56"/>
          <p:cNvSpPr/>
          <p:nvPr/>
        </p:nvSpPr>
        <p:spPr>
          <a:xfrm>
            <a:off x="2021828" y="4944181"/>
            <a:ext cx="2595684" cy="509831"/>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.NET memory Dump Analyzer</a:t>
            </a:r>
          </a:p>
          <a:p>
            <a:pPr defTabSz="932597">
              <a:spcBef>
                <a:spcPts val="75"/>
              </a:spcBef>
              <a:spcAft>
                <a:spcPts val="150"/>
              </a:spcAft>
              <a:defRPr/>
            </a:pPr>
            <a:endParaRPr lang="en-US" sz="1199" kern="0" dirty="0">
              <a:solidFill>
                <a:srgbClr val="000000"/>
              </a:solidFill>
            </a:endParaRPr>
          </a:p>
        </p:txBody>
      </p:sp>
      <p:grpSp>
        <p:nvGrpSpPr>
          <p:cNvPr id="58" name="Group 57"/>
          <p:cNvGrpSpPr/>
          <p:nvPr/>
        </p:nvGrpSpPr>
        <p:grpSpPr>
          <a:xfrm>
            <a:off x="8319924" y="2177618"/>
            <a:ext cx="178911" cy="179433"/>
            <a:chOff x="7352804" y="2519363"/>
            <a:chExt cx="334826" cy="335804"/>
          </a:xfrm>
          <a:solidFill>
            <a:srgbClr val="000000"/>
          </a:solidFill>
        </p:grpSpPr>
        <p:sp>
          <p:nvSpPr>
            <p:cNvPr id="59"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60"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61" name="Rectangle 60"/>
          <p:cNvSpPr/>
          <p:nvPr/>
        </p:nvSpPr>
        <p:spPr>
          <a:xfrm>
            <a:off x="8538864" y="2124050"/>
            <a:ext cx="1524996" cy="658805"/>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Visual Studio and System Center integration</a:t>
            </a:r>
          </a:p>
        </p:txBody>
      </p:sp>
      <p:sp>
        <p:nvSpPr>
          <p:cNvPr id="62" name="Rectangle 61"/>
          <p:cNvSpPr/>
          <p:nvPr/>
        </p:nvSpPr>
        <p:spPr>
          <a:xfrm>
            <a:off x="4565334" y="2983687"/>
            <a:ext cx="2028671" cy="284867"/>
          </a:xfrm>
          <a:prstGeom prst="rect">
            <a:avLst/>
          </a:prstGeom>
        </p:spPr>
        <p:txBody>
          <a:bodyPr wrap="square">
            <a:spAutoFit/>
          </a:bodyPr>
          <a:lstStyle/>
          <a:p>
            <a:pPr defTabSz="685513" fontAlgn="base">
              <a:lnSpc>
                <a:spcPct val="90000"/>
              </a:lnSpc>
              <a:spcBef>
                <a:spcPct val="0"/>
              </a:spcBef>
              <a:spcAft>
                <a:spcPct val="0"/>
              </a:spcAft>
            </a:pPr>
            <a:r>
              <a:rPr lang="en-US" sz="1350" kern="0" spc="-38" dirty="0">
                <a:solidFill>
                  <a:srgbClr val="68217A"/>
                </a:solidFill>
                <a:latin typeface="Segoe UI Light"/>
              </a:rPr>
              <a:t>Build  | Measure | Learn</a:t>
            </a:r>
          </a:p>
        </p:txBody>
      </p:sp>
      <p:sp>
        <p:nvSpPr>
          <p:cNvPr id="63" name="Rectangle 62"/>
          <p:cNvSpPr/>
          <p:nvPr/>
        </p:nvSpPr>
        <p:spPr>
          <a:xfrm>
            <a:off x="8562146" y="4313345"/>
            <a:ext cx="1524996" cy="47059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Integrated release management </a:t>
            </a:r>
          </a:p>
        </p:txBody>
      </p:sp>
      <p:grpSp>
        <p:nvGrpSpPr>
          <p:cNvPr id="64" name="Group 63"/>
          <p:cNvGrpSpPr/>
          <p:nvPr/>
        </p:nvGrpSpPr>
        <p:grpSpPr>
          <a:xfrm>
            <a:off x="8366542" y="4357554"/>
            <a:ext cx="178911" cy="179433"/>
            <a:chOff x="7352804" y="2519363"/>
            <a:chExt cx="334826" cy="335804"/>
          </a:xfrm>
          <a:solidFill>
            <a:srgbClr val="000000"/>
          </a:solidFill>
        </p:grpSpPr>
        <p:sp>
          <p:nvSpPr>
            <p:cNvPr id="65"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66"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67" name="Rectangle 66"/>
          <p:cNvSpPr/>
          <p:nvPr/>
        </p:nvSpPr>
        <p:spPr>
          <a:xfrm>
            <a:off x="4917220" y="3298594"/>
            <a:ext cx="1015327" cy="928525"/>
          </a:xfrm>
          <a:prstGeom prst="rect">
            <a:avLst/>
          </a:prstGeom>
          <a:solidFill>
            <a:srgbClr val="442359"/>
          </a:solidFill>
          <a:ln w="25400" cap="flat" cmpd="sng" algn="ctr">
            <a:noFill/>
            <a:prstDash val="solid"/>
          </a:ln>
          <a:effectLst/>
        </p:spPr>
        <p:txBody>
          <a:bodyPr lIns="34285" rIns="34285" bIns="34285" rtlCol="0" anchor="b"/>
          <a:lstStyle/>
          <a:p>
            <a:pPr algn="ctr" defTabSz="822886">
              <a:defRPr/>
            </a:pPr>
            <a:r>
              <a:rPr lang="en-US" sz="1350" kern="0" dirty="0">
                <a:solidFill>
                  <a:srgbClr val="FFFFFF"/>
                </a:solidFill>
              </a:rPr>
              <a:t>Collaborate</a:t>
            </a:r>
          </a:p>
          <a:p>
            <a:pPr algn="ctr" defTabSz="822886">
              <a:defRPr/>
            </a:pPr>
            <a:endParaRPr lang="en-US" sz="1049" kern="0" dirty="0">
              <a:solidFill>
                <a:srgbClr val="68217A"/>
              </a:solidFill>
            </a:endParaRPr>
          </a:p>
        </p:txBody>
      </p:sp>
      <p:grpSp>
        <p:nvGrpSpPr>
          <p:cNvPr id="68" name="Group 67"/>
          <p:cNvGrpSpPr/>
          <p:nvPr/>
        </p:nvGrpSpPr>
        <p:grpSpPr>
          <a:xfrm>
            <a:off x="5059499" y="3447874"/>
            <a:ext cx="311121" cy="270197"/>
            <a:chOff x="800348" y="1569752"/>
            <a:chExt cx="645785" cy="577903"/>
          </a:xfrm>
        </p:grpSpPr>
        <p:grpSp>
          <p:nvGrpSpPr>
            <p:cNvPr id="69" name="Group 68"/>
            <p:cNvGrpSpPr/>
            <p:nvPr/>
          </p:nvGrpSpPr>
          <p:grpSpPr>
            <a:xfrm>
              <a:off x="1026337" y="1569752"/>
              <a:ext cx="193807" cy="508162"/>
              <a:chOff x="1031890" y="1569752"/>
              <a:chExt cx="193807" cy="508162"/>
            </a:xfrm>
          </p:grpSpPr>
          <p:sp>
            <p:nvSpPr>
              <p:cNvPr id="76"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sp>
            <p:nvSpPr>
              <p:cNvPr id="77"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grpSp>
        <p:grpSp>
          <p:nvGrpSpPr>
            <p:cNvPr id="70" name="Group 69"/>
            <p:cNvGrpSpPr/>
            <p:nvPr/>
          </p:nvGrpSpPr>
          <p:grpSpPr>
            <a:xfrm>
              <a:off x="800348" y="1639493"/>
              <a:ext cx="193807" cy="508162"/>
              <a:chOff x="1031890" y="1569752"/>
              <a:chExt cx="193807" cy="508162"/>
            </a:xfrm>
          </p:grpSpPr>
          <p:sp>
            <p:nvSpPr>
              <p:cNvPr id="74"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sp>
            <p:nvSpPr>
              <p:cNvPr id="75"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grpSp>
        <p:grpSp>
          <p:nvGrpSpPr>
            <p:cNvPr id="71" name="Group 70"/>
            <p:cNvGrpSpPr/>
            <p:nvPr/>
          </p:nvGrpSpPr>
          <p:grpSpPr>
            <a:xfrm>
              <a:off x="1252326" y="1639493"/>
              <a:ext cx="193807" cy="508162"/>
              <a:chOff x="1031890" y="1569752"/>
              <a:chExt cx="193807" cy="508162"/>
            </a:xfrm>
          </p:grpSpPr>
          <p:sp>
            <p:nvSpPr>
              <p:cNvPr id="72"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sp>
            <p:nvSpPr>
              <p:cNvPr id="73"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822915">
                  <a:defRPr/>
                </a:pPr>
                <a:endParaRPr lang="en-US" sz="1350" kern="0" dirty="0">
                  <a:solidFill>
                    <a:srgbClr val="68217A"/>
                  </a:solidFill>
                </a:endParaRPr>
              </a:p>
            </p:txBody>
          </p:sp>
        </p:grpSp>
      </p:grpSp>
      <p:pic>
        <p:nvPicPr>
          <p:cNvPr id="78" name="Picture 77"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5456526" y="3413103"/>
            <a:ext cx="404723" cy="359754"/>
          </a:xfrm>
          <a:prstGeom prst="rect">
            <a:avLst/>
          </a:prstGeom>
          <a:noFill/>
        </p:spPr>
      </p:pic>
      <p:grpSp>
        <p:nvGrpSpPr>
          <p:cNvPr id="79" name="Group 78"/>
          <p:cNvGrpSpPr/>
          <p:nvPr/>
        </p:nvGrpSpPr>
        <p:grpSpPr>
          <a:xfrm>
            <a:off x="1759863" y="2317504"/>
            <a:ext cx="178911" cy="179433"/>
            <a:chOff x="7352804" y="2519363"/>
            <a:chExt cx="334826" cy="335804"/>
          </a:xfrm>
          <a:solidFill>
            <a:srgbClr val="000000"/>
          </a:solidFill>
        </p:grpSpPr>
        <p:sp>
          <p:nvSpPr>
            <p:cNvPr id="80"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81"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82" name="Rectangle 81"/>
          <p:cNvSpPr/>
          <p:nvPr/>
        </p:nvSpPr>
        <p:spPr>
          <a:xfrm>
            <a:off x="1965309" y="2280281"/>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Kanban customization</a:t>
            </a:r>
          </a:p>
        </p:txBody>
      </p:sp>
      <p:grpSp>
        <p:nvGrpSpPr>
          <p:cNvPr id="83" name="Group 82"/>
          <p:cNvGrpSpPr/>
          <p:nvPr/>
        </p:nvGrpSpPr>
        <p:grpSpPr>
          <a:xfrm>
            <a:off x="1761307" y="2535944"/>
            <a:ext cx="178911" cy="179433"/>
            <a:chOff x="7352804" y="2519363"/>
            <a:chExt cx="334826" cy="335804"/>
          </a:xfrm>
          <a:solidFill>
            <a:srgbClr val="000000"/>
          </a:solidFill>
        </p:grpSpPr>
        <p:sp>
          <p:nvSpPr>
            <p:cNvPr id="84"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85"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86" name="Rectangle 85"/>
          <p:cNvSpPr/>
          <p:nvPr/>
        </p:nvSpPr>
        <p:spPr>
          <a:xfrm>
            <a:off x="1966752" y="2498720"/>
            <a:ext cx="2371389"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Work item tagging</a:t>
            </a:r>
          </a:p>
        </p:txBody>
      </p:sp>
      <p:sp>
        <p:nvSpPr>
          <p:cNvPr id="87" name="Freeform 86"/>
          <p:cNvSpPr>
            <a:spLocks noEditPoints="1"/>
          </p:cNvSpPr>
          <p:nvPr/>
        </p:nvSpPr>
        <p:spPr bwMode="black">
          <a:xfrm>
            <a:off x="7776346" y="3842747"/>
            <a:ext cx="447697" cy="445589"/>
          </a:xfrm>
          <a:custGeom>
            <a:avLst/>
            <a:gdLst>
              <a:gd name="T0" fmla="*/ 70 w 140"/>
              <a:gd name="T1" fmla="*/ 10 h 140"/>
              <a:gd name="T2" fmla="*/ 10 w 140"/>
              <a:gd name="T3" fmla="*/ 70 h 140"/>
              <a:gd name="T4" fmla="*/ 70 w 140"/>
              <a:gd name="T5" fmla="*/ 131 h 140"/>
              <a:gd name="T6" fmla="*/ 130 w 140"/>
              <a:gd name="T7" fmla="*/ 70 h 140"/>
              <a:gd name="T8" fmla="*/ 70 w 140"/>
              <a:gd name="T9" fmla="*/ 10 h 140"/>
              <a:gd name="T10" fmla="*/ 70 w 140"/>
              <a:gd name="T11" fmla="*/ 0 h 140"/>
              <a:gd name="T12" fmla="*/ 140 w 140"/>
              <a:gd name="T13" fmla="*/ 70 h 140"/>
              <a:gd name="T14" fmla="*/ 70 w 140"/>
              <a:gd name="T15" fmla="*/ 140 h 140"/>
              <a:gd name="T16" fmla="*/ 0 w 140"/>
              <a:gd name="T17" fmla="*/ 70 h 140"/>
              <a:gd name="T18" fmla="*/ 70 w 140"/>
              <a:gd name="T19" fmla="*/ 0 h 140"/>
              <a:gd name="T20" fmla="*/ 102 w 140"/>
              <a:gd name="T21" fmla="*/ 39 h 140"/>
              <a:gd name="T22" fmla="*/ 102 w 140"/>
              <a:gd name="T23" fmla="*/ 62 h 140"/>
              <a:gd name="T24" fmla="*/ 78 w 140"/>
              <a:gd name="T25" fmla="*/ 63 h 140"/>
              <a:gd name="T26" fmla="*/ 70 w 140"/>
              <a:gd name="T27" fmla="*/ 55 h 140"/>
              <a:gd name="T28" fmla="*/ 86 w 140"/>
              <a:gd name="T29" fmla="*/ 54 h 140"/>
              <a:gd name="T30" fmla="*/ 75 w 140"/>
              <a:gd name="T31" fmla="*/ 49 h 140"/>
              <a:gd name="T32" fmla="*/ 50 w 140"/>
              <a:gd name="T33" fmla="*/ 65 h 140"/>
              <a:gd name="T34" fmla="*/ 38 w 140"/>
              <a:gd name="T35" fmla="*/ 65 h 140"/>
              <a:gd name="T36" fmla="*/ 77 w 140"/>
              <a:gd name="T37" fmla="*/ 37 h 140"/>
              <a:gd name="T38" fmla="*/ 93 w 140"/>
              <a:gd name="T39" fmla="*/ 45 h 140"/>
              <a:gd name="T40" fmla="*/ 94 w 140"/>
              <a:gd name="T41" fmla="*/ 30 h 140"/>
              <a:gd name="T42" fmla="*/ 102 w 140"/>
              <a:gd name="T43" fmla="*/ 39 h 140"/>
              <a:gd name="T44" fmla="*/ 89 w 140"/>
              <a:gd name="T45" fmla="*/ 75 h 140"/>
              <a:gd name="T46" fmla="*/ 64 w 140"/>
              <a:gd name="T47" fmla="*/ 92 h 140"/>
              <a:gd name="T48" fmla="*/ 54 w 140"/>
              <a:gd name="T49" fmla="*/ 87 h 140"/>
              <a:gd name="T50" fmla="*/ 70 w 140"/>
              <a:gd name="T51" fmla="*/ 86 h 140"/>
              <a:gd name="T52" fmla="*/ 62 w 140"/>
              <a:gd name="T53" fmla="*/ 77 h 140"/>
              <a:gd name="T54" fmla="*/ 38 w 140"/>
              <a:gd name="T55" fmla="*/ 78 h 140"/>
              <a:gd name="T56" fmla="*/ 38 w 140"/>
              <a:gd name="T57" fmla="*/ 102 h 140"/>
              <a:gd name="T58" fmla="*/ 46 w 140"/>
              <a:gd name="T59" fmla="*/ 110 h 140"/>
              <a:gd name="T60" fmla="*/ 47 w 140"/>
              <a:gd name="T61" fmla="*/ 96 h 140"/>
              <a:gd name="T62" fmla="*/ 62 w 140"/>
              <a:gd name="T63" fmla="*/ 104 h 140"/>
              <a:gd name="T64" fmla="*/ 102 w 140"/>
              <a:gd name="T65" fmla="*/ 75 h 140"/>
              <a:gd name="T66" fmla="*/ 89 w 140"/>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140">
                <a:moveTo>
                  <a:pt x="70" y="10"/>
                </a:moveTo>
                <a:cubicBezTo>
                  <a:pt x="37" y="10"/>
                  <a:pt x="10" y="37"/>
                  <a:pt x="10" y="70"/>
                </a:cubicBezTo>
                <a:cubicBezTo>
                  <a:pt x="10" y="103"/>
                  <a:pt x="37" y="131"/>
                  <a:pt x="70" y="131"/>
                </a:cubicBezTo>
                <a:cubicBezTo>
                  <a:pt x="103" y="131"/>
                  <a:pt x="130" y="103"/>
                  <a:pt x="130" y="70"/>
                </a:cubicBezTo>
                <a:cubicBezTo>
                  <a:pt x="130" y="37"/>
                  <a:pt x="103" y="10"/>
                  <a:pt x="70" y="10"/>
                </a:cubicBezTo>
                <a:moveTo>
                  <a:pt x="70" y="0"/>
                </a:moveTo>
                <a:cubicBezTo>
                  <a:pt x="109" y="0"/>
                  <a:pt x="140" y="31"/>
                  <a:pt x="140" y="70"/>
                </a:cubicBezTo>
                <a:cubicBezTo>
                  <a:pt x="140" y="109"/>
                  <a:pt x="109" y="140"/>
                  <a:pt x="70" y="140"/>
                </a:cubicBezTo>
                <a:cubicBezTo>
                  <a:pt x="31" y="140"/>
                  <a:pt x="0" y="109"/>
                  <a:pt x="0" y="70"/>
                </a:cubicBezTo>
                <a:cubicBezTo>
                  <a:pt x="0" y="31"/>
                  <a:pt x="31" y="0"/>
                  <a:pt x="70" y="0"/>
                </a:cubicBezTo>
                <a:moveTo>
                  <a:pt x="102" y="39"/>
                </a:moveTo>
                <a:cubicBezTo>
                  <a:pt x="102" y="62"/>
                  <a:pt x="102" y="62"/>
                  <a:pt x="102" y="62"/>
                </a:cubicBezTo>
                <a:cubicBezTo>
                  <a:pt x="78" y="63"/>
                  <a:pt x="78" y="63"/>
                  <a:pt x="78" y="63"/>
                </a:cubicBezTo>
                <a:cubicBezTo>
                  <a:pt x="70" y="55"/>
                  <a:pt x="70" y="55"/>
                  <a:pt x="70" y="55"/>
                </a:cubicBezTo>
                <a:cubicBezTo>
                  <a:pt x="86" y="54"/>
                  <a:pt x="86" y="54"/>
                  <a:pt x="86" y="54"/>
                </a:cubicBezTo>
                <a:cubicBezTo>
                  <a:pt x="83" y="51"/>
                  <a:pt x="79" y="49"/>
                  <a:pt x="75" y="49"/>
                </a:cubicBezTo>
                <a:cubicBezTo>
                  <a:pt x="64" y="46"/>
                  <a:pt x="53" y="54"/>
                  <a:pt x="50" y="65"/>
                </a:cubicBezTo>
                <a:cubicBezTo>
                  <a:pt x="38" y="65"/>
                  <a:pt x="38" y="65"/>
                  <a:pt x="38" y="65"/>
                </a:cubicBezTo>
                <a:cubicBezTo>
                  <a:pt x="42" y="44"/>
                  <a:pt x="60" y="34"/>
                  <a:pt x="77" y="37"/>
                </a:cubicBezTo>
                <a:cubicBezTo>
                  <a:pt x="83" y="38"/>
                  <a:pt x="89" y="41"/>
                  <a:pt x="93" y="45"/>
                </a:cubicBezTo>
                <a:cubicBezTo>
                  <a:pt x="94" y="30"/>
                  <a:pt x="94" y="30"/>
                  <a:pt x="94" y="30"/>
                </a:cubicBezTo>
                <a:lnTo>
                  <a:pt x="102" y="39"/>
                </a:lnTo>
                <a:close/>
                <a:moveTo>
                  <a:pt x="89" y="75"/>
                </a:moveTo>
                <a:cubicBezTo>
                  <a:pt x="87" y="87"/>
                  <a:pt x="76" y="94"/>
                  <a:pt x="64" y="92"/>
                </a:cubicBezTo>
                <a:cubicBezTo>
                  <a:pt x="60" y="91"/>
                  <a:pt x="57" y="89"/>
                  <a:pt x="54" y="87"/>
                </a:cubicBezTo>
                <a:cubicBezTo>
                  <a:pt x="70" y="86"/>
                  <a:pt x="70" y="86"/>
                  <a:pt x="70" y="86"/>
                </a:cubicBezTo>
                <a:cubicBezTo>
                  <a:pt x="62" y="77"/>
                  <a:pt x="62" y="77"/>
                  <a:pt x="62" y="77"/>
                </a:cubicBezTo>
                <a:cubicBezTo>
                  <a:pt x="38" y="78"/>
                  <a:pt x="38" y="78"/>
                  <a:pt x="38" y="78"/>
                </a:cubicBezTo>
                <a:cubicBezTo>
                  <a:pt x="38" y="102"/>
                  <a:pt x="38" y="102"/>
                  <a:pt x="38" y="102"/>
                </a:cubicBezTo>
                <a:cubicBezTo>
                  <a:pt x="46" y="110"/>
                  <a:pt x="46" y="110"/>
                  <a:pt x="46" y="110"/>
                </a:cubicBezTo>
                <a:cubicBezTo>
                  <a:pt x="47" y="96"/>
                  <a:pt x="47" y="96"/>
                  <a:pt x="47" y="96"/>
                </a:cubicBezTo>
                <a:cubicBezTo>
                  <a:pt x="51" y="100"/>
                  <a:pt x="56" y="102"/>
                  <a:pt x="62" y="104"/>
                </a:cubicBezTo>
                <a:cubicBezTo>
                  <a:pt x="80" y="107"/>
                  <a:pt x="98" y="96"/>
                  <a:pt x="102" y="75"/>
                </a:cubicBezTo>
                <a:lnTo>
                  <a:pt x="89" y="75"/>
                </a:lnTo>
                <a:close/>
              </a:path>
            </a:pathLst>
          </a:custGeom>
          <a:solidFill>
            <a:srgbClr val="68217A"/>
          </a:solidFill>
          <a:ln>
            <a:noFill/>
          </a:ln>
          <a:extLst/>
        </p:spPr>
        <p:txBody>
          <a:bodyPr vert="horz" wrap="square" lIns="68570" tIns="34285" rIns="68570" bIns="34285" numCol="1" anchor="t" anchorCtr="0" compatLnSpc="1">
            <a:prstTxWarp prst="textNoShape">
              <a:avLst/>
            </a:prstTxWarp>
          </a:bodyPr>
          <a:lstStyle/>
          <a:p>
            <a:pPr defTabSz="685577">
              <a:defRPr/>
            </a:pPr>
            <a:endParaRPr lang="en-US" sz="1350" kern="0" dirty="0">
              <a:solidFill>
                <a:srgbClr val="68217A"/>
              </a:solidFill>
            </a:endParaRPr>
          </a:p>
        </p:txBody>
      </p:sp>
      <p:sp>
        <p:nvSpPr>
          <p:cNvPr id="88" name="Rectangle 87"/>
          <p:cNvSpPr/>
          <p:nvPr/>
        </p:nvSpPr>
        <p:spPr>
          <a:xfrm>
            <a:off x="8338327" y="3883539"/>
            <a:ext cx="1268563" cy="475563"/>
          </a:xfrm>
          <a:prstGeom prst="rect">
            <a:avLst/>
          </a:prstGeom>
        </p:spPr>
        <p:txBody>
          <a:bodyPr wrap="none">
            <a:spAutoFit/>
          </a:bodyPr>
          <a:lstStyle/>
          <a:p>
            <a:pPr defTabSz="685513" fontAlgn="base">
              <a:lnSpc>
                <a:spcPct val="90000"/>
              </a:lnSpc>
              <a:spcBef>
                <a:spcPct val="0"/>
              </a:spcBef>
              <a:spcAft>
                <a:spcPct val="0"/>
              </a:spcAft>
            </a:pPr>
            <a:r>
              <a:rPr lang="en-US" sz="2700" kern="0" spc="-38" dirty="0">
                <a:solidFill>
                  <a:srgbClr val="68217A"/>
                </a:solidFill>
                <a:latin typeface="Segoe UI Light"/>
              </a:rPr>
              <a:t>Release</a:t>
            </a:r>
          </a:p>
        </p:txBody>
      </p:sp>
      <p:grpSp>
        <p:nvGrpSpPr>
          <p:cNvPr id="89" name="Group 88"/>
          <p:cNvGrpSpPr/>
          <p:nvPr/>
        </p:nvGrpSpPr>
        <p:grpSpPr>
          <a:xfrm>
            <a:off x="8331148" y="2733668"/>
            <a:ext cx="178911" cy="179433"/>
            <a:chOff x="7352804" y="2519363"/>
            <a:chExt cx="334826" cy="335804"/>
          </a:xfrm>
          <a:solidFill>
            <a:srgbClr val="000000"/>
          </a:solidFill>
        </p:grpSpPr>
        <p:sp>
          <p:nvSpPr>
            <p:cNvPr id="90"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91"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
        <p:nvSpPr>
          <p:cNvPr id="92" name="Rectangle 91"/>
          <p:cNvSpPr/>
          <p:nvPr/>
        </p:nvSpPr>
        <p:spPr>
          <a:xfrm>
            <a:off x="8545454" y="2678038"/>
            <a:ext cx="1524996" cy="276871"/>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Performance events</a:t>
            </a:r>
          </a:p>
        </p:txBody>
      </p:sp>
      <p:sp>
        <p:nvSpPr>
          <p:cNvPr id="93" name="Rectangle 92"/>
          <p:cNvSpPr/>
          <p:nvPr/>
        </p:nvSpPr>
        <p:spPr>
          <a:xfrm>
            <a:off x="2024917" y="5141863"/>
            <a:ext cx="2595684" cy="28238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Load Testing as a Service</a:t>
            </a:r>
          </a:p>
        </p:txBody>
      </p:sp>
      <p:sp>
        <p:nvSpPr>
          <p:cNvPr id="94" name="Rectangle 93"/>
          <p:cNvSpPr/>
          <p:nvPr/>
        </p:nvSpPr>
        <p:spPr>
          <a:xfrm>
            <a:off x="8565508" y="4709976"/>
            <a:ext cx="1524996" cy="470593"/>
          </a:xfrm>
          <a:prstGeom prst="rect">
            <a:avLst/>
          </a:prstGeom>
        </p:spPr>
        <p:txBody>
          <a:bodyPr wrap="square">
            <a:spAutoFit/>
          </a:bodyPr>
          <a:lstStyle/>
          <a:p>
            <a:pPr defTabSz="932597">
              <a:spcBef>
                <a:spcPts val="75"/>
              </a:spcBef>
              <a:spcAft>
                <a:spcPts val="150"/>
              </a:spcAft>
              <a:defRPr/>
            </a:pPr>
            <a:r>
              <a:rPr lang="en-US" sz="1199" kern="0" dirty="0">
                <a:solidFill>
                  <a:srgbClr val="000000"/>
                </a:solidFill>
              </a:rPr>
              <a:t>Configuration-based deployments</a:t>
            </a:r>
          </a:p>
        </p:txBody>
      </p:sp>
      <p:grpSp>
        <p:nvGrpSpPr>
          <p:cNvPr id="95" name="Group 94"/>
          <p:cNvGrpSpPr/>
          <p:nvPr/>
        </p:nvGrpSpPr>
        <p:grpSpPr>
          <a:xfrm>
            <a:off x="8369904" y="4754184"/>
            <a:ext cx="178911" cy="179433"/>
            <a:chOff x="7352804" y="2519363"/>
            <a:chExt cx="334826" cy="335804"/>
          </a:xfrm>
          <a:solidFill>
            <a:srgbClr val="000000"/>
          </a:solidFill>
        </p:grpSpPr>
        <p:sp>
          <p:nvSpPr>
            <p:cNvPr id="96"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sp>
          <p:nvSpPr>
            <p:cNvPr id="97"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gr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xtLst/>
          </p:spPr>
          <p:txBody>
            <a:bodyPr vert="horz" wrap="square" lIns="68570" tIns="34285" rIns="68570" bIns="34285" numCol="1" anchor="t" anchorCtr="0" compatLnSpc="1">
              <a:prstTxWarp prst="textNoShape">
                <a:avLst/>
              </a:prstTxWarp>
            </a:bodyPr>
            <a:lstStyle/>
            <a:p>
              <a:pPr defTabSz="699288">
                <a:defRPr/>
              </a:pPr>
              <a:endParaRPr lang="en-US" sz="1350" kern="0" dirty="0">
                <a:solidFill>
                  <a:srgbClr val="68217A"/>
                </a:solidFill>
                <a:latin typeface="Segoe UI"/>
              </a:endParaRPr>
            </a:p>
          </p:txBody>
        </p:sp>
      </p:grpSp>
    </p:spTree>
    <p:extLst>
      <p:ext uri="{BB962C8B-B14F-4D97-AF65-F5344CB8AC3E}">
        <p14:creationId xmlns:p14="http://schemas.microsoft.com/office/powerpoint/2010/main" val="1461647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08674" y="977635"/>
            <a:ext cx="7831028" cy="5359912"/>
            <a:chOff x="2260600" y="1024162"/>
            <a:chExt cx="8158928" cy="558434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987411"/>
              <a:ext cx="8158928" cy="4621092"/>
            </a:xfrm>
            <a:prstGeom prst="rect">
              <a:avLst/>
            </a:prstGeom>
            <a:solidFill>
              <a:srgbClr val="01BBF6"/>
            </a:solidFill>
          </p:spPr>
        </p:pic>
        <p:grpSp>
          <p:nvGrpSpPr>
            <p:cNvPr id="4" name="Group 3"/>
            <p:cNvGrpSpPr/>
            <p:nvPr/>
          </p:nvGrpSpPr>
          <p:grpSpPr>
            <a:xfrm>
              <a:off x="4230694" y="1024162"/>
              <a:ext cx="1749648" cy="1228310"/>
              <a:chOff x="3179948" y="494082"/>
              <a:chExt cx="1842453" cy="1293462"/>
            </a:xfrm>
          </p:grpSpPr>
          <p:sp>
            <p:nvSpPr>
              <p:cNvPr id="10" name="Rectangle 9"/>
              <p:cNvSpPr/>
              <p:nvPr/>
            </p:nvSpPr>
            <p:spPr bwMode="auto">
              <a:xfrm>
                <a:off x="3179948" y="494082"/>
                <a:ext cx="1842453" cy="872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It’s </a:t>
                </a:r>
                <a:r>
                  <a:rPr lang="en-US" sz="2000" dirty="0" err="1">
                    <a:gradFill>
                      <a:gsLst>
                        <a:gs pos="2917">
                          <a:srgbClr val="FFFFFF"/>
                        </a:gs>
                        <a:gs pos="30000">
                          <a:srgbClr val="FFFFFF"/>
                        </a:gs>
                      </a:gsLst>
                      <a:lin ang="5400000" scaled="0"/>
                    </a:gradFill>
                    <a:cs typeface="Segoe UI" panose="020B0502040204020203" pitchFamily="34" charset="0"/>
                  </a:rPr>
                  <a:t>DevOps</a:t>
                </a:r>
                <a:r>
                  <a:rPr lang="en-US" sz="2000" dirty="0">
                    <a:gradFill>
                      <a:gsLst>
                        <a:gs pos="2917">
                          <a:srgbClr val="FFFFFF"/>
                        </a:gs>
                        <a:gs pos="30000">
                          <a:srgbClr val="FFFFFF"/>
                        </a:gs>
                      </a:gsLst>
                      <a:lin ang="5400000" scaled="0"/>
                    </a:gradFill>
                    <a:cs typeface="Segoe UI" panose="020B0502040204020203" pitchFamily="34" charset="0"/>
                  </a:rPr>
                  <a:t>!</a:t>
                </a:r>
              </a:p>
            </p:txBody>
          </p:sp>
          <p:sp>
            <p:nvSpPr>
              <p:cNvPr id="15" name="Right Triangle 14"/>
              <p:cNvSpPr/>
              <p:nvPr/>
            </p:nvSpPr>
            <p:spPr bwMode="auto">
              <a:xfrm flipH="1" flipV="1">
                <a:off x="4372609" y="1350094"/>
                <a:ext cx="505776" cy="43745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821483" y="3639186"/>
              <a:ext cx="1433355" cy="1003392"/>
              <a:chOff x="3079640" y="414191"/>
              <a:chExt cx="1842453" cy="1289773"/>
            </a:xfrm>
          </p:grpSpPr>
          <p:sp>
            <p:nvSpPr>
              <p:cNvPr id="17" name="Rectangle 16"/>
              <p:cNvSpPr/>
              <p:nvPr/>
            </p:nvSpPr>
            <p:spPr bwMode="auto">
              <a:xfrm>
                <a:off x="3079640" y="414191"/>
                <a:ext cx="1842453" cy="872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It’s </a:t>
                </a:r>
                <a:r>
                  <a:rPr lang="en-US" sz="1600" dirty="0" err="1">
                    <a:gradFill>
                      <a:gsLst>
                        <a:gs pos="2917">
                          <a:srgbClr val="FFFFFF"/>
                        </a:gs>
                        <a:gs pos="30000">
                          <a:srgbClr val="FFFFFF"/>
                        </a:gs>
                      </a:gsLst>
                      <a:lin ang="5400000" scaled="0"/>
                    </a:gradFill>
                    <a:cs typeface="Segoe UI" panose="020B0502040204020203" pitchFamily="34" charset="0"/>
                  </a:rPr>
                  <a:t>DevOps</a:t>
                </a:r>
                <a:r>
                  <a:rPr lang="en-US" sz="1600" dirty="0">
                    <a:gradFill>
                      <a:gsLst>
                        <a:gs pos="2917">
                          <a:srgbClr val="FFFFFF"/>
                        </a:gs>
                        <a:gs pos="30000">
                          <a:srgbClr val="FFFFFF"/>
                        </a:gs>
                      </a:gsLst>
                      <a:lin ang="5400000" scaled="0"/>
                    </a:gradFill>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8115941" y="3363923"/>
              <a:ext cx="1819129" cy="1277719"/>
              <a:chOff x="3079640" y="393786"/>
              <a:chExt cx="1842453" cy="1294101"/>
            </a:xfrm>
          </p:grpSpPr>
          <p:sp>
            <p:nvSpPr>
              <p:cNvPr id="20" name="Rectangle 19"/>
              <p:cNvSpPr/>
              <p:nvPr/>
            </p:nvSpPr>
            <p:spPr bwMode="auto">
              <a:xfrm>
                <a:off x="3079640" y="393786"/>
                <a:ext cx="1842453" cy="872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30000">
                          <a:srgbClr val="FFFFFF"/>
                        </a:gs>
                      </a:gsLst>
                      <a:lin ang="5400000" scaled="0"/>
                    </a:gradFill>
                    <a:cs typeface="Segoe UI" panose="020B0502040204020203" pitchFamily="34" charset="0"/>
                  </a:rPr>
                  <a:t>It’s </a:t>
                </a:r>
                <a:r>
                  <a:rPr lang="en-US" dirty="0" err="1">
                    <a:gradFill>
                      <a:gsLst>
                        <a:gs pos="2917">
                          <a:srgbClr val="FFFFFF"/>
                        </a:gs>
                        <a:gs pos="30000">
                          <a:srgbClr val="FFFFFF"/>
                        </a:gs>
                      </a:gsLst>
                      <a:lin ang="5400000" scaled="0"/>
                    </a:gradFill>
                    <a:cs typeface="Segoe UI" panose="020B0502040204020203" pitchFamily="34" charset="0"/>
                  </a:rPr>
                  <a:t>DevOps</a:t>
                </a:r>
                <a:r>
                  <a:rPr lang="en-US" dirty="0">
                    <a:gradFill>
                      <a:gsLst>
                        <a:gs pos="2917">
                          <a:srgbClr val="FFFFFF"/>
                        </a:gs>
                        <a:gs pos="30000">
                          <a:srgbClr val="FFFFFF"/>
                        </a:gs>
                      </a:gsLst>
                      <a:lin ang="5400000" scaled="0"/>
                    </a:gradFill>
                    <a:cs typeface="Segoe UI" panose="020B0502040204020203" pitchFamily="34" charset="0"/>
                  </a:rPr>
                  <a:t>!</a:t>
                </a:r>
              </a:p>
            </p:txBody>
          </p:sp>
          <p:sp>
            <p:nvSpPr>
              <p:cNvPr id="21" name="Right Triangle 20"/>
              <p:cNvSpPr/>
              <p:nvPr/>
            </p:nvSpPr>
            <p:spPr bwMode="auto">
              <a:xfrm flipV="1">
                <a:off x="4181590" y="1250436"/>
                <a:ext cx="505777" cy="43745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296554" y="3158525"/>
              <a:ext cx="1433355" cy="1003393"/>
              <a:chOff x="3079640" y="393786"/>
              <a:chExt cx="1842453" cy="1289774"/>
            </a:xfrm>
          </p:grpSpPr>
          <p:sp>
            <p:nvSpPr>
              <p:cNvPr id="23" name="Rectangle 22"/>
              <p:cNvSpPr/>
              <p:nvPr/>
            </p:nvSpPr>
            <p:spPr bwMode="auto">
              <a:xfrm>
                <a:off x="3079640" y="393786"/>
                <a:ext cx="1842453" cy="872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It’s </a:t>
                </a:r>
                <a:r>
                  <a:rPr lang="en-US" sz="1600" dirty="0" err="1">
                    <a:gradFill>
                      <a:gsLst>
                        <a:gs pos="2917">
                          <a:srgbClr val="FFFFFF"/>
                        </a:gs>
                        <a:gs pos="30000">
                          <a:srgbClr val="FFFFFF"/>
                        </a:gs>
                      </a:gsLst>
                      <a:lin ang="5400000" scaled="0"/>
                    </a:gradFill>
                    <a:cs typeface="Segoe UI" panose="020B0502040204020203" pitchFamily="34" charset="0"/>
                  </a:rPr>
                  <a:t>DevOps</a:t>
                </a:r>
                <a:r>
                  <a:rPr lang="en-US" sz="1600" dirty="0">
                    <a:gradFill>
                      <a:gsLst>
                        <a:gs pos="2917">
                          <a:srgbClr val="FFFFFF"/>
                        </a:gs>
                        <a:gs pos="30000">
                          <a:srgbClr val="FFFFFF"/>
                        </a:gs>
                      </a:gsLst>
                      <a:lin ang="5400000" scaled="0"/>
                    </a:gradFill>
                    <a:cs typeface="Segoe UI" panose="020B0502040204020203" pitchFamily="34" charset="0"/>
                  </a:rPr>
                  <a:t>!</a:t>
                </a:r>
              </a:p>
            </p:txBody>
          </p:sp>
          <p:sp>
            <p:nvSpPr>
              <p:cNvPr id="24" name="Right Triangle 23"/>
              <p:cNvSpPr/>
              <p:nvPr/>
            </p:nvSpPr>
            <p:spPr bwMode="auto">
              <a:xfrm flipV="1">
                <a:off x="3323442" y="1246109"/>
                <a:ext cx="505777" cy="43745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 name="Title 1"/>
          <p:cNvSpPr txBox="1">
            <a:spLocks/>
          </p:cNvSpPr>
          <p:nvPr/>
        </p:nvSpPr>
        <p:spPr>
          <a:xfrm>
            <a:off x="232253" y="1164828"/>
            <a:ext cx="3968371" cy="83111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dirty="0">
                <a:solidFill>
                  <a:schemeClr val="accent2">
                    <a:lumMod val="50000"/>
                  </a:schemeClr>
                </a:solidFill>
                <a:latin typeface="Segoe UI"/>
              </a:rPr>
              <a:t>“DevOps</a:t>
            </a:r>
            <a:r>
              <a:rPr sz="2400" dirty="0">
                <a:solidFill>
                  <a:schemeClr val="accent2">
                    <a:lumMod val="50000"/>
                  </a:schemeClr>
                </a:solidFill>
                <a:latin typeface="Segoe UI"/>
              </a:rPr>
              <a:t> is development </a:t>
            </a:r>
            <a:br>
              <a:rPr sz="2400" dirty="0">
                <a:solidFill>
                  <a:schemeClr val="accent2">
                    <a:lumMod val="50000"/>
                  </a:schemeClr>
                </a:solidFill>
                <a:latin typeface="Segoe UI"/>
              </a:rPr>
            </a:br>
            <a:r>
              <a:rPr sz="2400" dirty="0">
                <a:solidFill>
                  <a:schemeClr val="accent2">
                    <a:lumMod val="50000"/>
                  </a:schemeClr>
                </a:solidFill>
                <a:latin typeface="Segoe UI"/>
              </a:rPr>
              <a:t>and operations</a:t>
            </a:r>
            <a:r>
              <a:rPr lang="en-US" sz="2400" dirty="0">
                <a:solidFill>
                  <a:schemeClr val="accent2">
                    <a:lumMod val="50000"/>
                  </a:schemeClr>
                </a:solidFill>
                <a:latin typeface="Segoe UI"/>
              </a:rPr>
              <a:t> </a:t>
            </a:r>
            <a:r>
              <a:rPr sz="2400" dirty="0">
                <a:solidFill>
                  <a:schemeClr val="accent2">
                    <a:lumMod val="50000"/>
                  </a:schemeClr>
                </a:solidFill>
                <a:latin typeface="Segoe UI"/>
              </a:rPr>
              <a:t>collaboration”</a:t>
            </a:r>
          </a:p>
          <a:p>
            <a:endParaRPr sz="2400" dirty="0">
              <a:solidFill>
                <a:schemeClr val="accent2">
                  <a:lumMod val="50000"/>
                </a:schemeClr>
              </a:solidFill>
            </a:endParaRPr>
          </a:p>
        </p:txBody>
      </p:sp>
      <p:sp>
        <p:nvSpPr>
          <p:cNvPr id="12" name="Title 1"/>
          <p:cNvSpPr txBox="1">
            <a:spLocks/>
          </p:cNvSpPr>
          <p:nvPr/>
        </p:nvSpPr>
        <p:spPr>
          <a:xfrm>
            <a:off x="8636230" y="975131"/>
            <a:ext cx="3689070" cy="10374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2400" b="1" dirty="0">
                <a:solidFill>
                  <a:schemeClr val="accent2">
                    <a:lumMod val="50000"/>
                  </a:schemeClr>
                </a:solidFill>
                <a:latin typeface="Segoe UI"/>
              </a:rPr>
              <a:t>“DevOps</a:t>
            </a:r>
            <a:r>
              <a:rPr sz="2400" dirty="0">
                <a:solidFill>
                  <a:schemeClr val="accent2">
                    <a:lumMod val="50000"/>
                  </a:schemeClr>
                </a:solidFill>
                <a:latin typeface="Segoe UI"/>
              </a:rPr>
              <a:t> is treating your infrastructure as code”</a:t>
            </a:r>
          </a:p>
        </p:txBody>
      </p:sp>
      <p:sp>
        <p:nvSpPr>
          <p:cNvPr id="14" name="Title 1"/>
          <p:cNvSpPr txBox="1">
            <a:spLocks/>
          </p:cNvSpPr>
          <p:nvPr/>
        </p:nvSpPr>
        <p:spPr>
          <a:xfrm>
            <a:off x="10797498" y="5993403"/>
            <a:ext cx="1555164" cy="72134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2400" b="1" dirty="0">
                <a:solidFill>
                  <a:schemeClr val="accent2">
                    <a:lumMod val="50000"/>
                  </a:schemeClr>
                </a:solidFill>
                <a:latin typeface="Segoe UI"/>
              </a:rPr>
              <a:t>“</a:t>
            </a:r>
            <a:r>
              <a:rPr sz="2400" dirty="0">
                <a:solidFill>
                  <a:schemeClr val="accent2">
                    <a:lumMod val="50000"/>
                  </a:schemeClr>
                </a:solidFill>
                <a:latin typeface="Segoe UI"/>
              </a:rPr>
              <a:t>Kanban </a:t>
            </a:r>
            <a:br>
              <a:rPr sz="2400" dirty="0">
                <a:solidFill>
                  <a:schemeClr val="accent2">
                    <a:lumMod val="50000"/>
                  </a:schemeClr>
                </a:solidFill>
                <a:latin typeface="Segoe UI"/>
              </a:rPr>
            </a:br>
            <a:r>
              <a:rPr sz="2400" dirty="0">
                <a:solidFill>
                  <a:schemeClr val="accent2">
                    <a:lumMod val="50000"/>
                  </a:schemeClr>
                </a:solidFill>
                <a:latin typeface="Segoe UI"/>
              </a:rPr>
              <a:t>for Ops?”</a:t>
            </a:r>
          </a:p>
        </p:txBody>
      </p:sp>
      <p:sp>
        <p:nvSpPr>
          <p:cNvPr id="7" name="Title 1"/>
          <p:cNvSpPr txBox="1">
            <a:spLocks/>
          </p:cNvSpPr>
          <p:nvPr/>
        </p:nvSpPr>
        <p:spPr>
          <a:xfrm>
            <a:off x="9127897" y="2795396"/>
            <a:ext cx="3145260" cy="90326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2400" b="1" dirty="0">
                <a:solidFill>
                  <a:schemeClr val="accent2">
                    <a:lumMod val="50000"/>
                  </a:schemeClr>
                </a:solidFill>
                <a:latin typeface="Segoe UI"/>
              </a:rPr>
              <a:t>“DevOps</a:t>
            </a:r>
            <a:r>
              <a:rPr sz="2400" dirty="0">
                <a:solidFill>
                  <a:schemeClr val="accent2">
                    <a:lumMod val="50000"/>
                  </a:schemeClr>
                </a:solidFill>
                <a:latin typeface="Segoe UI"/>
              </a:rPr>
              <a:t> is </a:t>
            </a:r>
            <a:br>
              <a:rPr lang="en-US" sz="2400" dirty="0">
                <a:solidFill>
                  <a:schemeClr val="accent2">
                    <a:lumMod val="50000"/>
                  </a:schemeClr>
                </a:solidFill>
                <a:latin typeface="Segoe UI"/>
              </a:rPr>
            </a:br>
            <a:r>
              <a:rPr sz="2400" dirty="0">
                <a:solidFill>
                  <a:schemeClr val="accent2">
                    <a:lumMod val="50000"/>
                  </a:schemeClr>
                </a:solidFill>
                <a:latin typeface="Segoe UI"/>
              </a:rPr>
              <a:t>feature switches”</a:t>
            </a:r>
          </a:p>
        </p:txBody>
      </p:sp>
      <p:sp>
        <p:nvSpPr>
          <p:cNvPr id="8" name="Title 1"/>
          <p:cNvSpPr txBox="1">
            <a:spLocks/>
          </p:cNvSpPr>
          <p:nvPr/>
        </p:nvSpPr>
        <p:spPr>
          <a:xfrm>
            <a:off x="206886" y="6009278"/>
            <a:ext cx="2952338" cy="7054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dirty="0">
                <a:solidFill>
                  <a:schemeClr val="accent2">
                    <a:lumMod val="50000"/>
                  </a:schemeClr>
                </a:solidFill>
                <a:latin typeface="Segoe UI"/>
              </a:rPr>
              <a:t>“DevOps</a:t>
            </a:r>
            <a:r>
              <a:rPr sz="2400" dirty="0">
                <a:solidFill>
                  <a:schemeClr val="accent2">
                    <a:lumMod val="50000"/>
                  </a:schemeClr>
                </a:solidFill>
                <a:latin typeface="Segoe UI"/>
              </a:rPr>
              <a:t> is </a:t>
            </a:r>
            <a:br>
              <a:rPr lang="en-US" sz="2400" dirty="0">
                <a:solidFill>
                  <a:schemeClr val="accent2">
                    <a:lumMod val="50000"/>
                  </a:schemeClr>
                </a:solidFill>
                <a:latin typeface="Segoe UI"/>
              </a:rPr>
            </a:br>
            <a:r>
              <a:rPr sz="2400" dirty="0">
                <a:solidFill>
                  <a:schemeClr val="accent2">
                    <a:lumMod val="50000"/>
                  </a:schemeClr>
                </a:solidFill>
                <a:latin typeface="Segoe UI"/>
              </a:rPr>
              <a:t>small deployments”</a:t>
            </a:r>
          </a:p>
        </p:txBody>
      </p:sp>
      <p:sp>
        <p:nvSpPr>
          <p:cNvPr id="3" name="Title 2"/>
          <p:cNvSpPr>
            <a:spLocks noGrp="1"/>
          </p:cNvSpPr>
          <p:nvPr>
            <p:ph type="title"/>
          </p:nvPr>
        </p:nvSpPr>
        <p:spPr/>
        <p:txBody>
          <a:bodyPr/>
          <a:lstStyle/>
          <a:p>
            <a:r>
              <a:rPr lang="en-US" dirty="0">
                <a:solidFill>
                  <a:srgbClr val="3F3F3F"/>
                </a:solidFill>
              </a:rPr>
              <a:t>What’s DevOps?</a:t>
            </a:r>
            <a:endParaRPr lang="en-US" dirty="0"/>
          </a:p>
        </p:txBody>
      </p:sp>
    </p:spTree>
    <p:extLst>
      <p:ext uri="{BB962C8B-B14F-4D97-AF65-F5344CB8AC3E}">
        <p14:creationId xmlns:p14="http://schemas.microsoft.com/office/powerpoint/2010/main" val="1780177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 Online and TFS - Release Management </a:t>
            </a:r>
          </a:p>
        </p:txBody>
      </p:sp>
      <p:sp>
        <p:nvSpPr>
          <p:cNvPr id="3" name="Content Placeholder 2"/>
          <p:cNvSpPr>
            <a:spLocks noGrp="1"/>
          </p:cNvSpPr>
          <p:nvPr>
            <p:ph sz="quarter" idx="10"/>
          </p:nvPr>
        </p:nvSpPr>
        <p:spPr>
          <a:xfrm>
            <a:off x="274637" y="1212850"/>
            <a:ext cx="12527207" cy="3730252"/>
          </a:xfrm>
        </p:spPr>
        <p:txBody>
          <a:bodyPr/>
          <a:lstStyle/>
          <a:p>
            <a:r>
              <a:rPr lang="en-US" sz="3600" dirty="0"/>
              <a:t>Create release pipelines</a:t>
            </a:r>
          </a:p>
          <a:p>
            <a:r>
              <a:rPr lang="en-US" sz="3600" dirty="0"/>
              <a:t>Define approval workflows</a:t>
            </a:r>
          </a:p>
          <a:p>
            <a:r>
              <a:rPr lang="en-US" sz="3600" dirty="0"/>
              <a:t>Automate deployments</a:t>
            </a:r>
          </a:p>
          <a:p>
            <a:r>
              <a:rPr lang="en-US" sz="3600" dirty="0"/>
              <a:t>Provides visibility and full traceability</a:t>
            </a:r>
          </a:p>
          <a:p>
            <a:r>
              <a:rPr lang="en-US" sz="3600" dirty="0"/>
              <a:t>Can use </a:t>
            </a:r>
            <a:r>
              <a:rPr lang="en-US" sz="3600" b="1" dirty="0"/>
              <a:t>Power Shell Desired State Configuration</a:t>
            </a:r>
          </a:p>
          <a:p>
            <a:r>
              <a:rPr lang="en-US" sz="3600" spc="-30" dirty="0">
                <a:solidFill>
                  <a:schemeClr val="tx1"/>
                </a:solidFill>
                <a:ea typeface="Segoe UI" pitchFamily="34" charset="0"/>
                <a:cs typeface="Segoe UI" pitchFamily="34" charset="0"/>
              </a:rPr>
              <a:t>VS Team Services</a:t>
            </a:r>
            <a:r>
              <a:rPr lang="en-US" sz="3600" b="1" dirty="0"/>
              <a:t> now </a:t>
            </a:r>
            <a:r>
              <a:rPr lang="en-US" sz="3600" dirty="0"/>
              <a:t>includes Release Management  </a:t>
            </a:r>
          </a:p>
        </p:txBody>
      </p:sp>
      <p:grpSp>
        <p:nvGrpSpPr>
          <p:cNvPr id="6" name="Group 5"/>
          <p:cNvGrpSpPr/>
          <p:nvPr/>
        </p:nvGrpSpPr>
        <p:grpSpPr>
          <a:xfrm>
            <a:off x="3522081" y="5326042"/>
            <a:ext cx="8933814" cy="1904065"/>
            <a:chOff x="1646287" y="4739765"/>
            <a:chExt cx="8933814" cy="1904065"/>
          </a:xfrm>
        </p:grpSpPr>
        <p:pic>
          <p:nvPicPr>
            <p:cNvPr id="4" name="Picture 3"/>
            <p:cNvPicPr>
              <a:picLocks noChangeAspect="1"/>
            </p:cNvPicPr>
            <p:nvPr/>
          </p:nvPicPr>
          <p:blipFill>
            <a:blip r:embed="rId3"/>
            <a:stretch>
              <a:fillRect/>
            </a:stretch>
          </p:blipFill>
          <p:spPr>
            <a:xfrm>
              <a:off x="1856374" y="4739765"/>
              <a:ext cx="8723727" cy="1904065"/>
            </a:xfrm>
            <a:prstGeom prst="rect">
              <a:avLst/>
            </a:prstGeom>
          </p:spPr>
        </p:pic>
        <p:sp>
          <p:nvSpPr>
            <p:cNvPr id="5" name="Rectangle 4"/>
            <p:cNvSpPr/>
            <p:nvPr/>
          </p:nvSpPr>
          <p:spPr bwMode="auto">
            <a:xfrm>
              <a:off x="1646287" y="5783237"/>
              <a:ext cx="1645902" cy="5486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04107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a:picLocks noChangeAspect="1"/>
          </p:cNvPicPr>
          <p:nvPr/>
        </p:nvPicPr>
        <p:blipFill>
          <a:blip r:embed="rId3"/>
          <a:stretch>
            <a:fillRect/>
          </a:stretch>
        </p:blipFill>
        <p:spPr>
          <a:xfrm>
            <a:off x="12063220" y="1358239"/>
            <a:ext cx="144000" cy="144000"/>
          </a:xfrm>
          <a:prstGeom prst="rect">
            <a:avLst/>
          </a:prstGeom>
        </p:spPr>
      </p:pic>
      <p:cxnSp>
        <p:nvCxnSpPr>
          <p:cNvPr id="93" name="Straight Connector 92"/>
          <p:cNvCxnSpPr/>
          <p:nvPr/>
        </p:nvCxnSpPr>
        <p:spPr>
          <a:xfrm>
            <a:off x="1450951" y="2362664"/>
            <a:ext cx="0" cy="4479433"/>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000067" y="2362664"/>
            <a:ext cx="0" cy="4479433"/>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37737" y="1548112"/>
            <a:ext cx="12116500" cy="303641"/>
            <a:chOff x="2695702" y="1308308"/>
            <a:chExt cx="11675108" cy="297714"/>
          </a:xfrm>
        </p:grpSpPr>
        <p:cxnSp>
          <p:nvCxnSpPr>
            <p:cNvPr id="85" name="Straight Connector 84"/>
            <p:cNvCxnSpPr/>
            <p:nvPr/>
          </p:nvCxnSpPr>
          <p:spPr>
            <a:xfrm>
              <a:off x="2695702" y="1308308"/>
              <a:ext cx="11675108" cy="0"/>
            </a:xfrm>
            <a:prstGeom prst="line">
              <a:avLst/>
            </a:prstGeom>
            <a:noFill/>
            <a:ln w="6350" cap="flat" cmpd="sng" algn="ctr">
              <a:solidFill>
                <a:srgbClr val="FFFFFF">
                  <a:lumMod val="75000"/>
                </a:srgbClr>
              </a:solidFill>
              <a:prstDash val="solid"/>
              <a:headEnd type="none"/>
              <a:tailEnd type="none"/>
            </a:ln>
            <a:effectLst/>
          </p:spPr>
        </p:cxnSp>
        <p:cxnSp>
          <p:nvCxnSpPr>
            <p:cNvPr id="86" name="Straight Connector 85"/>
            <p:cNvCxnSpPr/>
            <p:nvPr/>
          </p:nvCxnSpPr>
          <p:spPr>
            <a:xfrm>
              <a:off x="2695702" y="1606022"/>
              <a:ext cx="11675108" cy="0"/>
            </a:xfrm>
            <a:prstGeom prst="line">
              <a:avLst/>
            </a:prstGeom>
            <a:noFill/>
            <a:ln w="6350" cap="flat" cmpd="sng" algn="ctr">
              <a:solidFill>
                <a:srgbClr val="FFFFFF">
                  <a:lumMod val="75000"/>
                </a:srgbClr>
              </a:solidFill>
              <a:prstDash val="solid"/>
              <a:headEnd type="none"/>
              <a:tailEnd type="none"/>
            </a:ln>
            <a:effectLst/>
          </p:spPr>
        </p:cxnSp>
      </p:grpSp>
      <p:sp>
        <p:nvSpPr>
          <p:cNvPr id="88" name="TextBox 87"/>
          <p:cNvSpPr txBox="1"/>
          <p:nvPr/>
        </p:nvSpPr>
        <p:spPr>
          <a:xfrm>
            <a:off x="52416" y="919239"/>
            <a:ext cx="1706878" cy="421975"/>
          </a:xfrm>
          <a:prstGeom prst="rect">
            <a:avLst/>
          </a:prstGeom>
          <a:noFill/>
        </p:spPr>
        <p:txBody>
          <a:bodyPr wrap="square" rtlCol="0">
            <a:spAutoFit/>
          </a:bodyPr>
          <a:lstStyle/>
          <a:p>
            <a:pPr>
              <a:lnSpc>
                <a:spcPct val="150000"/>
              </a:lnSpc>
            </a:pPr>
            <a:r>
              <a:rPr lang="en-US" sz="1428">
                <a:solidFill>
                  <a:srgbClr val="000000"/>
                </a:solidFill>
                <a:latin typeface="Segoe UI Light" panose="020B0502040204020203" pitchFamily="34" charset="0"/>
                <a:cs typeface="Segoe UI Light" panose="020B0502040204020203" pitchFamily="34" charset="0"/>
              </a:rPr>
              <a:t>BudgetIT</a:t>
            </a:r>
            <a:r>
              <a:rPr lang="en-US" sz="1428" dirty="0">
                <a:solidFill>
                  <a:srgbClr val="000000"/>
                </a:solidFill>
                <a:latin typeface="Segoe UI Light" panose="020B0502040204020203" pitchFamily="34" charset="0"/>
                <a:cs typeface="Segoe UI Light" panose="020B0502040204020203" pitchFamily="34" charset="0"/>
              </a:rPr>
              <a:t>*</a:t>
            </a:r>
            <a:endParaRPr lang="en-US" sz="1428" dirty="0">
              <a:solidFill>
                <a:prstClr val="white">
                  <a:lumMod val="50000"/>
                </a:prstClr>
              </a:solidFill>
              <a:latin typeface="Segoe UI Light" panose="020B0502040204020203" pitchFamily="34" charset="0"/>
              <a:cs typeface="Segoe UI Light" panose="020B0502040204020203" pitchFamily="34" charset="0"/>
            </a:endParaRPr>
          </a:p>
        </p:txBody>
      </p:sp>
      <p:sp>
        <p:nvSpPr>
          <p:cNvPr id="70" name="TextBox 69"/>
          <p:cNvSpPr txBox="1"/>
          <p:nvPr/>
        </p:nvSpPr>
        <p:spPr>
          <a:xfrm>
            <a:off x="325603" y="1564296"/>
            <a:ext cx="2539834" cy="280654"/>
          </a:xfrm>
          <a:prstGeom prst="rect">
            <a:avLst/>
          </a:prstGeom>
          <a:noFill/>
        </p:spPr>
        <p:txBody>
          <a:bodyPr wrap="square" rtlCol="0">
            <a:spAutoFit/>
          </a:bodyPr>
          <a:lstStyle/>
          <a:p>
            <a:pPr>
              <a:lnSpc>
                <a:spcPct val="150000"/>
              </a:lnSpc>
            </a:pPr>
            <a:r>
              <a:rPr lang="en-US" sz="816" dirty="0">
                <a:solidFill>
                  <a:srgbClr val="000000"/>
                </a:solidFill>
              </a:rPr>
              <a:t>Save draft     Publish      </a:t>
            </a:r>
            <a:r>
              <a:rPr lang="en-US" sz="816" dirty="0">
                <a:solidFill>
                  <a:prstClr val="white">
                    <a:lumMod val="50000"/>
                  </a:prstClr>
                </a:solidFill>
              </a:rPr>
              <a:t>Release      </a:t>
            </a:r>
            <a:r>
              <a:rPr lang="en-US" sz="816" dirty="0">
                <a:solidFill>
                  <a:srgbClr val="FFFFFF">
                    <a:lumMod val="75000"/>
                  </a:srgbClr>
                </a:solidFill>
              </a:rPr>
              <a:t>| </a:t>
            </a:r>
            <a:r>
              <a:rPr lang="en-US" sz="816" dirty="0">
                <a:solidFill>
                  <a:srgbClr val="000000"/>
                </a:solidFill>
              </a:rPr>
              <a:t>     Export</a:t>
            </a:r>
            <a:endParaRPr lang="en-US" sz="816" dirty="0">
              <a:solidFill>
                <a:prstClr val="white">
                  <a:lumMod val="50000"/>
                </a:prst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48" y="1643070"/>
            <a:ext cx="155434" cy="155434"/>
          </a:xfrm>
          <a:prstGeom prst="rect">
            <a:avLst/>
          </a:prstGeom>
        </p:spPr>
      </p:pic>
      <p:sp>
        <p:nvSpPr>
          <p:cNvPr id="55" name="Rectangle 54"/>
          <p:cNvSpPr/>
          <p:nvPr/>
        </p:nvSpPr>
        <p:spPr>
          <a:xfrm>
            <a:off x="137737" y="1948855"/>
            <a:ext cx="12116500" cy="293549"/>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020">
                <a:solidFill>
                  <a:prstClr val="black">
                    <a:lumMod val="95000"/>
                    <a:lumOff val="5000"/>
                  </a:prstClr>
                </a:solidFill>
                <a:cs typeface="Segoe UI" panose="020B0502040204020203" pitchFamily="34" charset="0"/>
              </a:rPr>
              <a:t>BudgetIT</a:t>
            </a:r>
            <a:endParaRPr lang="en-US" sz="1020" dirty="0">
              <a:solidFill>
                <a:prstClr val="black">
                  <a:lumMod val="95000"/>
                  <a:lumOff val="5000"/>
                </a:prstClr>
              </a:solidFill>
              <a:cs typeface="Segoe UI" panose="020B0502040204020203" pitchFamily="34" charset="0"/>
            </a:endParaRPr>
          </a:p>
        </p:txBody>
      </p:sp>
      <p:grpSp>
        <p:nvGrpSpPr>
          <p:cNvPr id="13" name="Group 1"/>
          <p:cNvGrpSpPr/>
          <p:nvPr/>
        </p:nvGrpSpPr>
        <p:grpSpPr>
          <a:xfrm>
            <a:off x="209928" y="2736669"/>
            <a:ext cx="1101500" cy="586796"/>
            <a:chOff x="2710688" y="3013902"/>
            <a:chExt cx="1080000" cy="575342"/>
          </a:xfrm>
        </p:grpSpPr>
        <p:sp>
          <p:nvSpPr>
            <p:cNvPr id="107" name="Rectangle 2"/>
            <p:cNvSpPr/>
            <p:nvPr/>
          </p:nvSpPr>
          <p:spPr>
            <a:xfrm>
              <a:off x="2710688" y="3013902"/>
              <a:ext cx="1080000" cy="540000"/>
            </a:xfrm>
            <a:prstGeom prst="rect">
              <a:avLst/>
            </a:prstGeom>
            <a:solidFill>
              <a:srgbClr val="006D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sp>
          <p:nvSpPr>
            <p:cNvPr id="109" name="Rectangle 4"/>
            <p:cNvSpPr/>
            <p:nvPr/>
          </p:nvSpPr>
          <p:spPr>
            <a:xfrm>
              <a:off x="2779189" y="3016780"/>
              <a:ext cx="1011499" cy="57246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816"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t>Dev</a:t>
              </a:r>
              <a:br>
                <a:rPr lang="en-US" sz="816"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br>
              <a:r>
                <a:rPr lang="en-US" sz="816" dirty="0">
                  <a:solidFill>
                    <a:prstClr val="white"/>
                  </a:solidFill>
                  <a:ea typeface="Segoe UI Symbol" panose="020B0502040204020203" pitchFamily="34" charset="0"/>
                  <a:cs typeface="Segoe UI" panose="020B0502040204020203" pitchFamily="34" charset="0"/>
                </a:rPr>
                <a:t>0 tasks</a:t>
              </a:r>
            </a:p>
            <a:p>
              <a:pPr defTabSz="932597">
                <a:lnSpc>
                  <a:spcPct val="130000"/>
                </a:lnSpc>
              </a:pPr>
              <a:r>
                <a:rPr lang="en-US" sz="816" dirty="0">
                  <a:solidFill>
                    <a:prstClr val="white"/>
                  </a:solidFill>
                  <a:ea typeface="Segoe UI Symbol" panose="020B0502040204020203" pitchFamily="34" charset="0"/>
                  <a:cs typeface="Segoe UI" panose="020B0502040204020203" pitchFamily="34" charset="0"/>
                </a:rPr>
                <a:t>0 approvals </a:t>
              </a:r>
            </a:p>
          </p:txBody>
        </p:sp>
      </p:grpSp>
      <p:sp>
        <p:nvSpPr>
          <p:cNvPr id="124" name="Rectangle 123"/>
          <p:cNvSpPr/>
          <p:nvPr/>
        </p:nvSpPr>
        <p:spPr>
          <a:xfrm>
            <a:off x="1150307" y="2669495"/>
            <a:ext cx="138423" cy="3231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1122"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white"/>
              </a:solidFill>
              <a:ea typeface="Segoe UI Symbol" panose="020B0502040204020203" pitchFamily="34" charset="0"/>
              <a:cs typeface="Segoe UI" panose="020B0502040204020203" pitchFamily="34" charset="0"/>
            </a:endParaRPr>
          </a:p>
        </p:txBody>
      </p:sp>
      <p:sp>
        <p:nvSpPr>
          <p:cNvPr id="147" name="Rectangle 146"/>
          <p:cNvSpPr/>
          <p:nvPr/>
        </p:nvSpPr>
        <p:spPr>
          <a:xfrm>
            <a:off x="3748991" y="2406514"/>
            <a:ext cx="138423" cy="3231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1122" dirty="0">
                <a:solidFill>
                  <a:prstClr val="black">
                    <a:lumMod val="75000"/>
                    <a:lumOff val="25000"/>
                  </a:prstClr>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black">
                  <a:lumMod val="75000"/>
                  <a:lumOff val="25000"/>
                </a:prstClr>
              </a:solidFill>
              <a:ea typeface="Segoe UI Symbol" panose="020B0502040204020203" pitchFamily="34" charset="0"/>
              <a:cs typeface="Segoe UI" panose="020B0502040204020203" pitchFamily="34" charset="0"/>
            </a:endParaRPr>
          </a:p>
        </p:txBody>
      </p:sp>
      <p:sp>
        <p:nvSpPr>
          <p:cNvPr id="87" name="TextBox 86"/>
          <p:cNvSpPr txBox="1"/>
          <p:nvPr/>
        </p:nvSpPr>
        <p:spPr>
          <a:xfrm>
            <a:off x="52417" y="1301385"/>
            <a:ext cx="5941150" cy="222217"/>
          </a:xfrm>
          <a:prstGeom prst="rect">
            <a:avLst/>
          </a:prstGeom>
          <a:noFill/>
        </p:spPr>
        <p:txBody>
          <a:bodyPr wrap="square" rtlCol="0">
            <a:spAutoFit/>
          </a:bodyPr>
          <a:lstStyle/>
          <a:p>
            <a:pPr defTabSz="932597">
              <a:defRPr/>
            </a:pPr>
            <a:r>
              <a:rPr lang="en-US" sz="816" dirty="0">
                <a:solidFill>
                  <a:srgbClr val="0070C0"/>
                </a:solidFill>
                <a:latin typeface="Segoe UI Semibold" pitchFamily="34" charset="0"/>
                <a:ea typeface="Segoe UI" pitchFamily="34" charset="0"/>
                <a:cs typeface="Segoe UI" pitchFamily="34" charset="0"/>
              </a:rPr>
              <a:t>Environments      </a:t>
            </a:r>
            <a:r>
              <a:rPr lang="en-US" sz="816" dirty="0">
                <a:solidFill>
                  <a:prstClr val="white">
                    <a:lumMod val="50000"/>
                  </a:prstClr>
                </a:solidFill>
                <a:ea typeface="Segoe UI" pitchFamily="34" charset="0"/>
                <a:cs typeface="Segoe UI" pitchFamily="34" charset="0"/>
              </a:rPr>
              <a:t>Artifacts(1)      </a:t>
            </a:r>
            <a:r>
              <a:rPr lang="en-US" sz="816">
                <a:solidFill>
                  <a:prstClr val="white">
                    <a:lumMod val="50000"/>
                  </a:prstClr>
                </a:solidFill>
                <a:ea typeface="Segoe UI" pitchFamily="34" charset="0"/>
                <a:cs typeface="Segoe UI" pitchFamily="34" charset="0"/>
              </a:rPr>
              <a:t>Variables      Options     History</a:t>
            </a:r>
            <a:endParaRPr lang="en-US" sz="816" dirty="0">
              <a:solidFill>
                <a:prstClr val="white">
                  <a:lumMod val="50000"/>
                </a:prstClr>
              </a:solidFill>
              <a:ea typeface="Segoe UI" pitchFamily="34" charset="0"/>
              <a:cs typeface="Segoe UI" pitchFamily="34" charset="0"/>
            </a:endParaRPr>
          </a:p>
        </p:txBody>
      </p:sp>
      <p:cxnSp>
        <p:nvCxnSpPr>
          <p:cNvPr id="121" name="Straight Connector 120"/>
          <p:cNvCxnSpPr/>
          <p:nvPr/>
        </p:nvCxnSpPr>
        <p:spPr>
          <a:xfrm flipH="1">
            <a:off x="163299" y="2354262"/>
            <a:ext cx="12116500" cy="0"/>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grpSp>
        <p:nvGrpSpPr>
          <p:cNvPr id="81" name="Group 8"/>
          <p:cNvGrpSpPr/>
          <p:nvPr/>
        </p:nvGrpSpPr>
        <p:grpSpPr>
          <a:xfrm>
            <a:off x="1599264" y="2466456"/>
            <a:ext cx="950141" cy="192070"/>
            <a:chOff x="2699689" y="2773565"/>
            <a:chExt cx="931595" cy="188321"/>
          </a:xfrm>
        </p:grpSpPr>
        <p:pic>
          <p:nvPicPr>
            <p:cNvPr id="82" name="Picture 10"/>
            <p:cNvPicPr>
              <a:picLocks noChangeAspect="1"/>
            </p:cNvPicPr>
            <p:nvPr/>
          </p:nvPicPr>
          <p:blipFill>
            <a:blip r:embed="rId5"/>
            <a:stretch>
              <a:fillRect/>
            </a:stretch>
          </p:blipFill>
          <p:spPr>
            <a:xfrm>
              <a:off x="2699689" y="2830899"/>
              <a:ext cx="90000" cy="90000"/>
            </a:xfrm>
            <a:prstGeom prst="rect">
              <a:avLst/>
            </a:prstGeom>
          </p:spPr>
        </p:pic>
        <p:sp>
          <p:nvSpPr>
            <p:cNvPr id="83" name="TextBox 11"/>
            <p:cNvSpPr txBox="1"/>
            <p:nvPr/>
          </p:nvSpPr>
          <p:spPr>
            <a:xfrm>
              <a:off x="2856596" y="2773565"/>
              <a:ext cx="774688" cy="188321"/>
            </a:xfrm>
            <a:prstGeom prst="rect">
              <a:avLst/>
            </a:prstGeom>
            <a:noFill/>
          </p:spPr>
          <p:txBody>
            <a:bodyPr wrap="square" lIns="0" tIns="0" rIns="0" bIns="0" rtlCol="0">
              <a:spAutoFit/>
            </a:bodyPr>
            <a:lstStyle/>
            <a:p>
              <a:pPr>
                <a:lnSpc>
                  <a:spcPct val="150000"/>
                </a:lnSpc>
              </a:pPr>
              <a:r>
                <a:rPr lang="en-US" sz="816" dirty="0">
                  <a:solidFill>
                    <a:srgbClr val="000000"/>
                  </a:solidFill>
                </a:rPr>
                <a:t>Add tasks…</a:t>
              </a:r>
            </a:p>
          </p:txBody>
        </p:sp>
      </p:grpSp>
      <p:sp>
        <p:nvSpPr>
          <p:cNvPr id="64" name="TextBox 19"/>
          <p:cNvSpPr txBox="1"/>
          <p:nvPr/>
        </p:nvSpPr>
        <p:spPr>
          <a:xfrm>
            <a:off x="2381818" y="2775706"/>
            <a:ext cx="687383" cy="188321"/>
          </a:xfrm>
          <a:prstGeom prst="rect">
            <a:avLst/>
          </a:prstGeom>
          <a:noFill/>
        </p:spPr>
        <p:txBody>
          <a:bodyPr wrap="square" lIns="0" tIns="0" rIns="0" bIns="0" rtlCol="0">
            <a:spAutoFit/>
          </a:bodyPr>
          <a:lstStyle/>
          <a:p>
            <a:pPr>
              <a:lnSpc>
                <a:spcPct val="150000"/>
              </a:lnSpc>
            </a:pPr>
            <a:r>
              <a:rPr lang="en-US" sz="816" dirty="0">
                <a:solidFill>
                  <a:srgbClr val="FFFFFF">
                    <a:lumMod val="75000"/>
                  </a:srgbClr>
                </a:solidFill>
              </a:rPr>
              <a:t>No tasks here.</a:t>
            </a:r>
          </a:p>
        </p:txBody>
      </p:sp>
      <p:sp>
        <p:nvSpPr>
          <p:cNvPr id="31" name="Rectangle 30"/>
          <p:cNvSpPr/>
          <p:nvPr/>
        </p:nvSpPr>
        <p:spPr>
          <a:xfrm>
            <a:off x="127" y="0"/>
            <a:ext cx="12434711" cy="6994525"/>
          </a:xfrm>
          <a:prstGeom prst="rect">
            <a:avLst/>
          </a:prstGeom>
          <a:solidFill>
            <a:schemeClr val="tx1">
              <a:lumMod val="95000"/>
              <a:lumOff val="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nvGrpSpPr>
          <p:cNvPr id="32" name="Group 31"/>
          <p:cNvGrpSpPr/>
          <p:nvPr/>
        </p:nvGrpSpPr>
        <p:grpSpPr>
          <a:xfrm>
            <a:off x="3515328" y="1051999"/>
            <a:ext cx="6010220" cy="4770235"/>
            <a:chOff x="3515328" y="1139578"/>
            <a:chExt cx="6010220" cy="4770235"/>
          </a:xfrm>
        </p:grpSpPr>
        <p:sp>
          <p:nvSpPr>
            <p:cNvPr id="33" name="TextBox 32"/>
            <p:cNvSpPr txBox="1"/>
            <p:nvPr/>
          </p:nvSpPr>
          <p:spPr>
            <a:xfrm>
              <a:off x="4045477" y="3071132"/>
              <a:ext cx="1030989" cy="222217"/>
            </a:xfrm>
            <a:prstGeom prst="rect">
              <a:avLst/>
            </a:prstGeom>
            <a:noFill/>
          </p:spPr>
          <p:txBody>
            <a:bodyPr wrap="square" rtlCol="0">
              <a:spAutoFit/>
            </a:bodyPr>
            <a:lstStyle/>
            <a:p>
              <a:r>
                <a:rPr lang="en-US" sz="816" dirty="0">
                  <a:solidFill>
                    <a:srgbClr val="937174"/>
                  </a:solidFill>
                </a:rPr>
                <a:t>Solution</a:t>
              </a:r>
            </a:p>
          </p:txBody>
        </p:sp>
        <p:sp>
          <p:nvSpPr>
            <p:cNvPr id="34" name="Rectangle 33"/>
            <p:cNvSpPr/>
            <p:nvPr/>
          </p:nvSpPr>
          <p:spPr>
            <a:xfrm>
              <a:off x="5430693" y="3067621"/>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***.buildproj</a:t>
              </a:r>
            </a:p>
          </p:txBody>
        </p:sp>
        <p:sp>
          <p:nvSpPr>
            <p:cNvPr id="35" name="Rectangle 34"/>
            <p:cNvSpPr/>
            <p:nvPr/>
          </p:nvSpPr>
          <p:spPr>
            <a:xfrm>
              <a:off x="5430693" y="361759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36" name="Rectangle 35"/>
            <p:cNvSpPr/>
            <p:nvPr/>
          </p:nvSpPr>
          <p:spPr>
            <a:xfrm>
              <a:off x="5430693" y="334149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37" name="TextBox 36"/>
            <p:cNvSpPr txBox="1"/>
            <p:nvPr/>
          </p:nvSpPr>
          <p:spPr>
            <a:xfrm>
              <a:off x="4045477" y="3611426"/>
              <a:ext cx="1223307" cy="222217"/>
            </a:xfrm>
            <a:prstGeom prst="rect">
              <a:avLst/>
            </a:prstGeom>
            <a:noFill/>
          </p:spPr>
          <p:txBody>
            <a:bodyPr wrap="square" rtlCol="0">
              <a:spAutoFit/>
            </a:bodyPr>
            <a:lstStyle/>
            <a:p>
              <a:r>
                <a:rPr lang="en-US" sz="816" dirty="0">
                  <a:solidFill>
                    <a:srgbClr val="937174"/>
                  </a:solidFill>
                </a:rPr>
                <a:t>Visual Studio Location</a:t>
              </a:r>
            </a:p>
          </p:txBody>
        </p:sp>
        <p:sp>
          <p:nvSpPr>
            <p:cNvPr id="38" name="TextBox 37"/>
            <p:cNvSpPr txBox="1"/>
            <p:nvPr/>
          </p:nvSpPr>
          <p:spPr>
            <a:xfrm>
              <a:off x="4045477" y="3341279"/>
              <a:ext cx="1030989" cy="222217"/>
            </a:xfrm>
            <a:prstGeom prst="rect">
              <a:avLst/>
            </a:prstGeom>
            <a:noFill/>
          </p:spPr>
          <p:txBody>
            <a:bodyPr wrap="square" rtlCol="0">
              <a:spAutoFit/>
            </a:bodyPr>
            <a:lstStyle/>
            <a:p>
              <a:r>
                <a:rPr lang="en-US" sz="816" dirty="0">
                  <a:solidFill>
                    <a:srgbClr val="937174"/>
                  </a:solidFill>
                </a:rPr>
                <a:t>MSBuild location</a:t>
              </a:r>
            </a:p>
          </p:txBody>
        </p:sp>
        <p:sp>
          <p:nvSpPr>
            <p:cNvPr id="39" name="Rectangle 38"/>
            <p:cNvSpPr/>
            <p:nvPr/>
          </p:nvSpPr>
          <p:spPr>
            <a:xfrm>
              <a:off x="5430693" y="389369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40" name="TextBox 39"/>
            <p:cNvSpPr txBox="1"/>
            <p:nvPr/>
          </p:nvSpPr>
          <p:spPr>
            <a:xfrm>
              <a:off x="4045477" y="3881573"/>
              <a:ext cx="1096999" cy="217880"/>
            </a:xfrm>
            <a:prstGeom prst="rect">
              <a:avLst/>
            </a:prstGeom>
            <a:noFill/>
          </p:spPr>
          <p:txBody>
            <a:bodyPr wrap="square" rtlCol="0">
              <a:spAutoFit/>
            </a:bodyPr>
            <a:lstStyle/>
            <a:p>
              <a:r>
                <a:rPr lang="en-US" sz="816" dirty="0">
                  <a:solidFill>
                    <a:srgbClr val="937174"/>
                  </a:solidFill>
                </a:rPr>
                <a:t>MSBuild arguments</a:t>
              </a:r>
            </a:p>
          </p:txBody>
        </p:sp>
        <p:sp>
          <p:nvSpPr>
            <p:cNvPr id="41" name="Rectangle 40"/>
            <p:cNvSpPr/>
            <p:nvPr/>
          </p:nvSpPr>
          <p:spPr>
            <a:xfrm>
              <a:off x="5430693" y="4169793"/>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$(platform)</a:t>
              </a:r>
            </a:p>
          </p:txBody>
        </p:sp>
        <p:sp>
          <p:nvSpPr>
            <p:cNvPr id="42" name="TextBox 41"/>
            <p:cNvSpPr txBox="1"/>
            <p:nvPr/>
          </p:nvSpPr>
          <p:spPr>
            <a:xfrm>
              <a:off x="4045477" y="4151718"/>
              <a:ext cx="1030989" cy="222217"/>
            </a:xfrm>
            <a:prstGeom prst="rect">
              <a:avLst/>
            </a:prstGeom>
            <a:noFill/>
          </p:spPr>
          <p:txBody>
            <a:bodyPr wrap="square" rtlCol="0">
              <a:spAutoFit/>
            </a:bodyPr>
            <a:lstStyle/>
            <a:p>
              <a:r>
                <a:rPr lang="en-US" sz="816" dirty="0">
                  <a:solidFill>
                    <a:srgbClr val="937174"/>
                  </a:solidFill>
                </a:rPr>
                <a:t>Platform</a:t>
              </a:r>
            </a:p>
          </p:txBody>
        </p:sp>
        <p:sp>
          <p:nvSpPr>
            <p:cNvPr id="43" name="TextBox 42"/>
            <p:cNvSpPr txBox="1"/>
            <p:nvPr/>
          </p:nvSpPr>
          <p:spPr>
            <a:xfrm>
              <a:off x="4045477" y="4444131"/>
              <a:ext cx="1030989" cy="222217"/>
            </a:xfrm>
            <a:prstGeom prst="rect">
              <a:avLst/>
            </a:prstGeom>
            <a:noFill/>
          </p:spPr>
          <p:txBody>
            <a:bodyPr wrap="square" rtlCol="0">
              <a:spAutoFit/>
            </a:bodyPr>
            <a:lstStyle/>
            <a:p>
              <a:r>
                <a:rPr lang="en-US" sz="816" dirty="0">
                  <a:solidFill>
                    <a:srgbClr val="937174"/>
                  </a:solidFill>
                </a:rPr>
                <a:t>Configuration</a:t>
              </a:r>
            </a:p>
          </p:txBody>
        </p:sp>
        <p:sp>
          <p:nvSpPr>
            <p:cNvPr id="44" name="Rectangle 43"/>
            <p:cNvSpPr/>
            <p:nvPr/>
          </p:nvSpPr>
          <p:spPr>
            <a:xfrm>
              <a:off x="5430693" y="443839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$(config)</a:t>
              </a:r>
            </a:p>
          </p:txBody>
        </p:sp>
        <p:sp>
          <p:nvSpPr>
            <p:cNvPr id="45" name="Rectangle 44"/>
            <p:cNvSpPr/>
            <p:nvPr/>
          </p:nvSpPr>
          <p:spPr>
            <a:xfrm>
              <a:off x="5430693" y="499059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46" name="Rectangle 45"/>
            <p:cNvSpPr/>
            <p:nvPr/>
          </p:nvSpPr>
          <p:spPr>
            <a:xfrm>
              <a:off x="5430693" y="471449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$(forceClean)</a:t>
              </a:r>
            </a:p>
          </p:txBody>
        </p:sp>
        <p:sp>
          <p:nvSpPr>
            <p:cNvPr id="47" name="TextBox 46"/>
            <p:cNvSpPr txBox="1"/>
            <p:nvPr/>
          </p:nvSpPr>
          <p:spPr>
            <a:xfrm>
              <a:off x="4045477" y="4984425"/>
              <a:ext cx="1405254" cy="222217"/>
            </a:xfrm>
            <a:prstGeom prst="rect">
              <a:avLst/>
            </a:prstGeom>
            <a:noFill/>
          </p:spPr>
          <p:txBody>
            <a:bodyPr wrap="square" rtlCol="0">
              <a:spAutoFit/>
            </a:bodyPr>
            <a:lstStyle/>
            <a:p>
              <a:r>
                <a:rPr lang="en-US" sz="816" dirty="0">
                  <a:solidFill>
                    <a:srgbClr val="937174"/>
                  </a:solidFill>
                </a:rPr>
                <a:t>Restore NuGet packages</a:t>
              </a:r>
            </a:p>
          </p:txBody>
        </p:sp>
        <p:sp>
          <p:nvSpPr>
            <p:cNvPr id="48" name="TextBox 47"/>
            <p:cNvSpPr txBox="1"/>
            <p:nvPr/>
          </p:nvSpPr>
          <p:spPr>
            <a:xfrm>
              <a:off x="4045477" y="4714278"/>
              <a:ext cx="1030989" cy="222217"/>
            </a:xfrm>
            <a:prstGeom prst="rect">
              <a:avLst/>
            </a:prstGeom>
            <a:noFill/>
          </p:spPr>
          <p:txBody>
            <a:bodyPr wrap="square" rtlCol="0">
              <a:spAutoFit/>
            </a:bodyPr>
            <a:lstStyle/>
            <a:p>
              <a:r>
                <a:rPr lang="en-US" sz="816" dirty="0">
                  <a:solidFill>
                    <a:srgbClr val="937174"/>
                  </a:solidFill>
                </a:rPr>
                <a:t>Clean</a:t>
              </a: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5016533"/>
              <a:ext cx="155434" cy="155434"/>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4737962"/>
              <a:ext cx="155434" cy="155434"/>
            </a:xfrm>
            <a:prstGeom prst="rect">
              <a:avLst/>
            </a:prstGeom>
          </p:spPr>
        </p:pic>
        <p:sp>
          <p:nvSpPr>
            <p:cNvPr id="51" name="Rounded Rectangle 50"/>
            <p:cNvSpPr/>
            <p:nvPr/>
          </p:nvSpPr>
          <p:spPr>
            <a:xfrm>
              <a:off x="8158360" y="3068014"/>
              <a:ext cx="223149" cy="182798"/>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endParaRPr lang="en-US" sz="1224" dirty="0">
                <a:solidFill>
                  <a:prstClr val="black">
                    <a:lumMod val="85000"/>
                    <a:lumOff val="15000"/>
                  </a:prstClr>
                </a:solidFill>
                <a:cs typeface="Segoe UI" panose="020B0502040204020203" pitchFamily="34" charset="0"/>
              </a:endParaRPr>
            </a:p>
          </p:txBody>
        </p:sp>
        <p:sp>
          <p:nvSpPr>
            <p:cNvPr id="52" name="TextBox 51"/>
            <p:cNvSpPr txBox="1"/>
            <p:nvPr/>
          </p:nvSpPr>
          <p:spPr>
            <a:xfrm>
              <a:off x="8123510" y="2989524"/>
              <a:ext cx="306056" cy="286306"/>
            </a:xfrm>
            <a:prstGeom prst="rect">
              <a:avLst/>
            </a:prstGeom>
            <a:noFill/>
          </p:spPr>
          <p:txBody>
            <a:bodyPr wrap="none" rtlCol="0">
              <a:spAutoFit/>
            </a:bodyPr>
            <a:lstStyle/>
            <a:p>
              <a:pPr algn="ctr" defTabSz="932597"/>
              <a:r>
                <a:rPr lang="en-US" sz="1224" dirty="0">
                  <a:solidFill>
                    <a:prstClr val="black">
                      <a:lumMod val="50000"/>
                      <a:lumOff val="50000"/>
                    </a:prstClr>
                  </a:solidFill>
                  <a:cs typeface="Segoe UI" panose="020B0502040204020203" pitchFamily="34" charset="0"/>
                </a:rPr>
                <a:t>…</a:t>
              </a:r>
            </a:p>
          </p:txBody>
        </p:sp>
        <p:sp>
          <p:nvSpPr>
            <p:cNvPr id="53" name="Rectangle 52"/>
            <p:cNvSpPr/>
            <p:nvPr/>
          </p:nvSpPr>
          <p:spPr>
            <a:xfrm>
              <a:off x="3761348" y="2736466"/>
              <a:ext cx="138423" cy="3231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1122" dirty="0">
                  <a:solidFill>
                    <a:prstClr val="black">
                      <a:lumMod val="75000"/>
                      <a:lumOff val="25000"/>
                    </a:prstClr>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black">
                    <a:lumMod val="75000"/>
                    <a:lumOff val="25000"/>
                  </a:prstClr>
                </a:solidFill>
                <a:ea typeface="Segoe UI Symbol" panose="020B0502040204020203" pitchFamily="34" charset="0"/>
                <a:cs typeface="Segoe UI" panose="020B0502040204020203" pitchFamily="34" charset="0"/>
              </a:endParaRPr>
            </a:p>
          </p:txBody>
        </p:sp>
        <p:sp>
          <p:nvSpPr>
            <p:cNvPr id="54" name="Rectangle 53"/>
            <p:cNvSpPr/>
            <p:nvPr/>
          </p:nvSpPr>
          <p:spPr>
            <a:xfrm>
              <a:off x="4518992" y="2380426"/>
              <a:ext cx="3377933"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Lan</a:t>
              </a:r>
            </a:p>
          </p:txBody>
        </p:sp>
        <p:sp>
          <p:nvSpPr>
            <p:cNvPr id="56" name="TextBox 55"/>
            <p:cNvSpPr txBox="1"/>
            <p:nvPr/>
          </p:nvSpPr>
          <p:spPr>
            <a:xfrm>
              <a:off x="4045477" y="2362351"/>
              <a:ext cx="533843" cy="222217"/>
            </a:xfrm>
            <a:prstGeom prst="rect">
              <a:avLst/>
            </a:prstGeom>
            <a:noFill/>
          </p:spPr>
          <p:txBody>
            <a:bodyPr wrap="square" rtlCol="0">
              <a:spAutoFit/>
            </a:bodyPr>
            <a:lstStyle/>
            <a:p>
              <a:r>
                <a:rPr lang="en-US" sz="816" dirty="0">
                  <a:solidFill>
                    <a:srgbClr val="937174"/>
                  </a:solidFill>
                </a:rPr>
                <a:t>Owner</a:t>
              </a:r>
            </a:p>
          </p:txBody>
        </p:sp>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0058" y="2416277"/>
              <a:ext cx="146867" cy="146867"/>
            </a:xfrm>
            <a:prstGeom prst="rect">
              <a:avLst/>
            </a:prstGeom>
          </p:spPr>
        </p:pic>
        <p:sp>
          <p:nvSpPr>
            <p:cNvPr id="58" name="TextBox 57"/>
            <p:cNvSpPr txBox="1"/>
            <p:nvPr/>
          </p:nvSpPr>
          <p:spPr>
            <a:xfrm>
              <a:off x="4045477" y="3071132"/>
              <a:ext cx="1030989" cy="222217"/>
            </a:xfrm>
            <a:prstGeom prst="rect">
              <a:avLst/>
            </a:prstGeom>
            <a:noFill/>
          </p:spPr>
          <p:txBody>
            <a:bodyPr wrap="square" rtlCol="0">
              <a:spAutoFit/>
            </a:bodyPr>
            <a:lstStyle/>
            <a:p>
              <a:r>
                <a:rPr lang="en-US" sz="816" dirty="0">
                  <a:solidFill>
                    <a:srgbClr val="937174"/>
                  </a:solidFill>
                </a:rPr>
                <a:t>Solution</a:t>
              </a:r>
            </a:p>
          </p:txBody>
        </p:sp>
        <p:sp>
          <p:nvSpPr>
            <p:cNvPr id="59" name="Rectangle 58"/>
            <p:cNvSpPr/>
            <p:nvPr/>
          </p:nvSpPr>
          <p:spPr>
            <a:xfrm>
              <a:off x="5430693" y="3067621"/>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***.buildproj</a:t>
              </a:r>
            </a:p>
          </p:txBody>
        </p:sp>
        <p:sp>
          <p:nvSpPr>
            <p:cNvPr id="60" name="Rectangle 59"/>
            <p:cNvSpPr/>
            <p:nvPr/>
          </p:nvSpPr>
          <p:spPr>
            <a:xfrm>
              <a:off x="5430693" y="361759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61" name="Rectangle 60"/>
            <p:cNvSpPr/>
            <p:nvPr/>
          </p:nvSpPr>
          <p:spPr>
            <a:xfrm>
              <a:off x="5430693" y="334149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62" name="TextBox 61"/>
            <p:cNvSpPr txBox="1"/>
            <p:nvPr/>
          </p:nvSpPr>
          <p:spPr>
            <a:xfrm>
              <a:off x="4045477" y="3611426"/>
              <a:ext cx="1223307" cy="222217"/>
            </a:xfrm>
            <a:prstGeom prst="rect">
              <a:avLst/>
            </a:prstGeom>
            <a:noFill/>
          </p:spPr>
          <p:txBody>
            <a:bodyPr wrap="square" rtlCol="0">
              <a:spAutoFit/>
            </a:bodyPr>
            <a:lstStyle/>
            <a:p>
              <a:r>
                <a:rPr lang="en-US" sz="816" dirty="0">
                  <a:solidFill>
                    <a:srgbClr val="937174"/>
                  </a:solidFill>
                </a:rPr>
                <a:t>Visual Studio Location</a:t>
              </a:r>
            </a:p>
          </p:txBody>
        </p:sp>
        <p:sp>
          <p:nvSpPr>
            <p:cNvPr id="63" name="TextBox 62"/>
            <p:cNvSpPr txBox="1"/>
            <p:nvPr/>
          </p:nvSpPr>
          <p:spPr>
            <a:xfrm>
              <a:off x="4045477" y="3341279"/>
              <a:ext cx="1030989" cy="222217"/>
            </a:xfrm>
            <a:prstGeom prst="rect">
              <a:avLst/>
            </a:prstGeom>
            <a:noFill/>
          </p:spPr>
          <p:txBody>
            <a:bodyPr wrap="square" rtlCol="0">
              <a:spAutoFit/>
            </a:bodyPr>
            <a:lstStyle/>
            <a:p>
              <a:r>
                <a:rPr lang="en-US" sz="816" dirty="0">
                  <a:solidFill>
                    <a:srgbClr val="937174"/>
                  </a:solidFill>
                </a:rPr>
                <a:t>MSBuild location</a:t>
              </a:r>
            </a:p>
          </p:txBody>
        </p:sp>
        <p:sp>
          <p:nvSpPr>
            <p:cNvPr id="65" name="Rectangle 64"/>
            <p:cNvSpPr/>
            <p:nvPr/>
          </p:nvSpPr>
          <p:spPr>
            <a:xfrm>
              <a:off x="5430693" y="389369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66" name="TextBox 65"/>
            <p:cNvSpPr txBox="1"/>
            <p:nvPr/>
          </p:nvSpPr>
          <p:spPr>
            <a:xfrm>
              <a:off x="4045477" y="3881573"/>
              <a:ext cx="1096999" cy="217880"/>
            </a:xfrm>
            <a:prstGeom prst="rect">
              <a:avLst/>
            </a:prstGeom>
            <a:noFill/>
          </p:spPr>
          <p:txBody>
            <a:bodyPr wrap="square" rtlCol="0">
              <a:spAutoFit/>
            </a:bodyPr>
            <a:lstStyle/>
            <a:p>
              <a:r>
                <a:rPr lang="en-US" sz="816" dirty="0">
                  <a:solidFill>
                    <a:srgbClr val="937174"/>
                  </a:solidFill>
                </a:rPr>
                <a:t>MSBuild arguments</a:t>
              </a:r>
            </a:p>
          </p:txBody>
        </p:sp>
        <p:sp>
          <p:nvSpPr>
            <p:cNvPr id="67" name="Rectangle 66"/>
            <p:cNvSpPr/>
            <p:nvPr/>
          </p:nvSpPr>
          <p:spPr>
            <a:xfrm>
              <a:off x="5430693" y="4169793"/>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$(platform)</a:t>
              </a:r>
            </a:p>
          </p:txBody>
        </p:sp>
        <p:sp>
          <p:nvSpPr>
            <p:cNvPr id="68" name="TextBox 67"/>
            <p:cNvSpPr txBox="1"/>
            <p:nvPr/>
          </p:nvSpPr>
          <p:spPr>
            <a:xfrm>
              <a:off x="4045477" y="4151718"/>
              <a:ext cx="1030989" cy="222217"/>
            </a:xfrm>
            <a:prstGeom prst="rect">
              <a:avLst/>
            </a:prstGeom>
            <a:noFill/>
          </p:spPr>
          <p:txBody>
            <a:bodyPr wrap="square" rtlCol="0">
              <a:spAutoFit/>
            </a:bodyPr>
            <a:lstStyle/>
            <a:p>
              <a:r>
                <a:rPr lang="en-US" sz="816" dirty="0">
                  <a:solidFill>
                    <a:srgbClr val="937174"/>
                  </a:solidFill>
                </a:rPr>
                <a:t>Platform</a:t>
              </a:r>
            </a:p>
          </p:txBody>
        </p:sp>
        <p:sp>
          <p:nvSpPr>
            <p:cNvPr id="69" name="TextBox 68"/>
            <p:cNvSpPr txBox="1"/>
            <p:nvPr/>
          </p:nvSpPr>
          <p:spPr>
            <a:xfrm>
              <a:off x="4045477" y="4444131"/>
              <a:ext cx="1030989" cy="222217"/>
            </a:xfrm>
            <a:prstGeom prst="rect">
              <a:avLst/>
            </a:prstGeom>
            <a:noFill/>
          </p:spPr>
          <p:txBody>
            <a:bodyPr wrap="square" rtlCol="0">
              <a:spAutoFit/>
            </a:bodyPr>
            <a:lstStyle/>
            <a:p>
              <a:r>
                <a:rPr lang="en-US" sz="816" dirty="0">
                  <a:solidFill>
                    <a:srgbClr val="937174"/>
                  </a:solidFill>
                </a:rPr>
                <a:t>Configuration</a:t>
              </a:r>
            </a:p>
          </p:txBody>
        </p:sp>
        <p:sp>
          <p:nvSpPr>
            <p:cNvPr id="71" name="Rectangle 70"/>
            <p:cNvSpPr/>
            <p:nvPr/>
          </p:nvSpPr>
          <p:spPr>
            <a:xfrm>
              <a:off x="5430693" y="443839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$(config)</a:t>
              </a:r>
            </a:p>
          </p:txBody>
        </p:sp>
        <p:sp>
          <p:nvSpPr>
            <p:cNvPr id="72" name="Rectangle 71"/>
            <p:cNvSpPr/>
            <p:nvPr/>
          </p:nvSpPr>
          <p:spPr>
            <a:xfrm>
              <a:off x="5430693" y="499059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73" name="Rectangle 72"/>
            <p:cNvSpPr/>
            <p:nvPr/>
          </p:nvSpPr>
          <p:spPr>
            <a:xfrm>
              <a:off x="5430693" y="471449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$(forceClean)</a:t>
              </a:r>
            </a:p>
          </p:txBody>
        </p:sp>
        <p:sp>
          <p:nvSpPr>
            <p:cNvPr id="74" name="TextBox 73"/>
            <p:cNvSpPr txBox="1"/>
            <p:nvPr/>
          </p:nvSpPr>
          <p:spPr>
            <a:xfrm>
              <a:off x="4045477" y="4984425"/>
              <a:ext cx="1405254" cy="222217"/>
            </a:xfrm>
            <a:prstGeom prst="rect">
              <a:avLst/>
            </a:prstGeom>
            <a:noFill/>
          </p:spPr>
          <p:txBody>
            <a:bodyPr wrap="square" rtlCol="0">
              <a:spAutoFit/>
            </a:bodyPr>
            <a:lstStyle/>
            <a:p>
              <a:r>
                <a:rPr lang="en-US" sz="816" dirty="0">
                  <a:solidFill>
                    <a:srgbClr val="937174"/>
                  </a:solidFill>
                </a:rPr>
                <a:t>Restore NuGet packages</a:t>
              </a:r>
            </a:p>
          </p:txBody>
        </p:sp>
        <p:sp>
          <p:nvSpPr>
            <p:cNvPr id="75" name="TextBox 74"/>
            <p:cNvSpPr txBox="1"/>
            <p:nvPr/>
          </p:nvSpPr>
          <p:spPr>
            <a:xfrm>
              <a:off x="4045477" y="4714278"/>
              <a:ext cx="1030989" cy="222217"/>
            </a:xfrm>
            <a:prstGeom prst="rect">
              <a:avLst/>
            </a:prstGeom>
            <a:noFill/>
          </p:spPr>
          <p:txBody>
            <a:bodyPr wrap="square" rtlCol="0">
              <a:spAutoFit/>
            </a:bodyPr>
            <a:lstStyle/>
            <a:p>
              <a:r>
                <a:rPr lang="en-US" sz="816" dirty="0">
                  <a:solidFill>
                    <a:srgbClr val="937174"/>
                  </a:solidFill>
                </a:rPr>
                <a:t>Clean</a:t>
              </a:r>
            </a:p>
          </p:txBody>
        </p:sp>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5016533"/>
              <a:ext cx="155434" cy="155434"/>
            </a:xfrm>
            <a:prstGeom prst="rect">
              <a:avLst/>
            </a:prstGeom>
          </p:spPr>
        </p:pic>
        <p:pic>
          <p:nvPicPr>
            <p:cNvPr id="77" name="Picture 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4737962"/>
              <a:ext cx="155434" cy="155434"/>
            </a:xfrm>
            <a:prstGeom prst="rect">
              <a:avLst/>
            </a:prstGeom>
          </p:spPr>
        </p:pic>
        <p:sp>
          <p:nvSpPr>
            <p:cNvPr id="78" name="Rounded Rectangle 77"/>
            <p:cNvSpPr/>
            <p:nvPr/>
          </p:nvSpPr>
          <p:spPr>
            <a:xfrm>
              <a:off x="8158360" y="3068014"/>
              <a:ext cx="223149" cy="182798"/>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endParaRPr lang="en-US" sz="1224" dirty="0">
                <a:solidFill>
                  <a:prstClr val="black">
                    <a:lumMod val="85000"/>
                    <a:lumOff val="15000"/>
                  </a:prstClr>
                </a:solidFill>
                <a:cs typeface="Segoe UI" panose="020B0502040204020203" pitchFamily="34" charset="0"/>
              </a:endParaRPr>
            </a:p>
          </p:txBody>
        </p:sp>
        <p:sp>
          <p:nvSpPr>
            <p:cNvPr id="79" name="TextBox 78"/>
            <p:cNvSpPr txBox="1"/>
            <p:nvPr/>
          </p:nvSpPr>
          <p:spPr>
            <a:xfrm>
              <a:off x="8123510" y="2989524"/>
              <a:ext cx="306056" cy="286306"/>
            </a:xfrm>
            <a:prstGeom prst="rect">
              <a:avLst/>
            </a:prstGeom>
            <a:noFill/>
          </p:spPr>
          <p:txBody>
            <a:bodyPr wrap="none" rtlCol="0">
              <a:spAutoFit/>
            </a:bodyPr>
            <a:lstStyle/>
            <a:p>
              <a:pPr algn="ctr" defTabSz="932597"/>
              <a:r>
                <a:rPr lang="en-US" sz="1224" dirty="0">
                  <a:solidFill>
                    <a:prstClr val="black">
                      <a:lumMod val="50000"/>
                      <a:lumOff val="50000"/>
                    </a:prstClr>
                  </a:solidFill>
                  <a:cs typeface="Segoe UI" panose="020B0502040204020203" pitchFamily="34" charset="0"/>
                </a:rPr>
                <a:t>…</a:t>
              </a:r>
            </a:p>
          </p:txBody>
        </p:sp>
        <p:sp>
          <p:nvSpPr>
            <p:cNvPr id="80" name="Rectangle 79"/>
            <p:cNvSpPr/>
            <p:nvPr/>
          </p:nvSpPr>
          <p:spPr>
            <a:xfrm>
              <a:off x="3761348" y="2736466"/>
              <a:ext cx="138423" cy="3231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1122" dirty="0">
                  <a:solidFill>
                    <a:prstClr val="black">
                      <a:lumMod val="75000"/>
                      <a:lumOff val="25000"/>
                    </a:prstClr>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black">
                    <a:lumMod val="75000"/>
                    <a:lumOff val="25000"/>
                  </a:prstClr>
                </a:solidFill>
                <a:ea typeface="Segoe UI Symbol" panose="020B0502040204020203" pitchFamily="34" charset="0"/>
                <a:cs typeface="Segoe UI" panose="020B0502040204020203" pitchFamily="34" charset="0"/>
              </a:endParaRPr>
            </a:p>
          </p:txBody>
        </p:sp>
        <p:sp>
          <p:nvSpPr>
            <p:cNvPr id="90" name="Rectangle 89"/>
            <p:cNvSpPr/>
            <p:nvPr/>
          </p:nvSpPr>
          <p:spPr>
            <a:xfrm>
              <a:off x="3761348" y="2568426"/>
              <a:ext cx="138423" cy="3231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597">
                <a:lnSpc>
                  <a:spcPct val="130000"/>
                </a:lnSpc>
              </a:pPr>
              <a:r>
                <a:rPr lang="en-US" sz="1122" dirty="0">
                  <a:solidFill>
                    <a:prstClr val="black">
                      <a:lumMod val="75000"/>
                      <a:lumOff val="25000"/>
                    </a:prstClr>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black">
                    <a:lumMod val="75000"/>
                    <a:lumOff val="25000"/>
                  </a:prstClr>
                </a:solidFill>
                <a:ea typeface="Segoe UI Symbol" panose="020B0502040204020203" pitchFamily="34" charset="0"/>
                <a:cs typeface="Segoe UI" panose="020B0502040204020203" pitchFamily="34" charset="0"/>
              </a:endParaRPr>
            </a:p>
          </p:txBody>
        </p:sp>
        <p:sp>
          <p:nvSpPr>
            <p:cNvPr id="91" name="TextBox 90"/>
            <p:cNvSpPr txBox="1"/>
            <p:nvPr/>
          </p:nvSpPr>
          <p:spPr>
            <a:xfrm>
              <a:off x="4045477" y="2903092"/>
              <a:ext cx="1030989" cy="222217"/>
            </a:xfrm>
            <a:prstGeom prst="rect">
              <a:avLst/>
            </a:prstGeom>
            <a:noFill/>
          </p:spPr>
          <p:txBody>
            <a:bodyPr wrap="square" rtlCol="0">
              <a:spAutoFit/>
            </a:bodyPr>
            <a:lstStyle/>
            <a:p>
              <a:r>
                <a:rPr lang="en-US" sz="816" dirty="0">
                  <a:solidFill>
                    <a:srgbClr val="937174"/>
                  </a:solidFill>
                </a:rPr>
                <a:t>Solution</a:t>
              </a:r>
            </a:p>
          </p:txBody>
        </p:sp>
        <p:sp>
          <p:nvSpPr>
            <p:cNvPr id="92" name="Rectangle 91"/>
            <p:cNvSpPr/>
            <p:nvPr/>
          </p:nvSpPr>
          <p:spPr>
            <a:xfrm>
              <a:off x="5430693" y="2899581"/>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***.buildproj</a:t>
              </a:r>
            </a:p>
          </p:txBody>
        </p:sp>
        <p:sp>
          <p:nvSpPr>
            <p:cNvPr id="96" name="Rectangle 95"/>
            <p:cNvSpPr/>
            <p:nvPr/>
          </p:nvSpPr>
          <p:spPr>
            <a:xfrm>
              <a:off x="5430693" y="344955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97" name="Rectangle 96"/>
            <p:cNvSpPr/>
            <p:nvPr/>
          </p:nvSpPr>
          <p:spPr>
            <a:xfrm>
              <a:off x="5430693" y="317345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98" name="TextBox 97"/>
            <p:cNvSpPr txBox="1"/>
            <p:nvPr/>
          </p:nvSpPr>
          <p:spPr>
            <a:xfrm>
              <a:off x="4045477" y="3443386"/>
              <a:ext cx="1223307" cy="222217"/>
            </a:xfrm>
            <a:prstGeom prst="rect">
              <a:avLst/>
            </a:prstGeom>
            <a:noFill/>
          </p:spPr>
          <p:txBody>
            <a:bodyPr wrap="square" rtlCol="0">
              <a:spAutoFit/>
            </a:bodyPr>
            <a:lstStyle/>
            <a:p>
              <a:r>
                <a:rPr lang="en-US" sz="816" dirty="0">
                  <a:solidFill>
                    <a:srgbClr val="937174"/>
                  </a:solidFill>
                </a:rPr>
                <a:t>Visual Studio Location</a:t>
              </a:r>
            </a:p>
          </p:txBody>
        </p:sp>
        <p:sp>
          <p:nvSpPr>
            <p:cNvPr id="99" name="TextBox 98"/>
            <p:cNvSpPr txBox="1"/>
            <p:nvPr/>
          </p:nvSpPr>
          <p:spPr>
            <a:xfrm>
              <a:off x="4045477" y="3173239"/>
              <a:ext cx="1030989" cy="222217"/>
            </a:xfrm>
            <a:prstGeom prst="rect">
              <a:avLst/>
            </a:prstGeom>
            <a:noFill/>
          </p:spPr>
          <p:txBody>
            <a:bodyPr wrap="square" rtlCol="0">
              <a:spAutoFit/>
            </a:bodyPr>
            <a:lstStyle/>
            <a:p>
              <a:r>
                <a:rPr lang="en-US" sz="816" dirty="0">
                  <a:solidFill>
                    <a:srgbClr val="937174"/>
                  </a:solidFill>
                </a:rPr>
                <a:t>MSBuild location</a:t>
              </a:r>
            </a:p>
          </p:txBody>
        </p:sp>
        <p:sp>
          <p:nvSpPr>
            <p:cNvPr id="100" name="Rectangle 99"/>
            <p:cNvSpPr/>
            <p:nvPr/>
          </p:nvSpPr>
          <p:spPr>
            <a:xfrm>
              <a:off x="5430693" y="372565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101" name="TextBox 100"/>
            <p:cNvSpPr txBox="1"/>
            <p:nvPr/>
          </p:nvSpPr>
          <p:spPr>
            <a:xfrm>
              <a:off x="4045477" y="3713533"/>
              <a:ext cx="1096999" cy="217880"/>
            </a:xfrm>
            <a:prstGeom prst="rect">
              <a:avLst/>
            </a:prstGeom>
            <a:noFill/>
          </p:spPr>
          <p:txBody>
            <a:bodyPr wrap="square" rtlCol="0">
              <a:spAutoFit/>
            </a:bodyPr>
            <a:lstStyle/>
            <a:p>
              <a:r>
                <a:rPr lang="en-US" sz="816" dirty="0">
                  <a:solidFill>
                    <a:srgbClr val="937174"/>
                  </a:solidFill>
                </a:rPr>
                <a:t>MSBuild arguments</a:t>
              </a:r>
            </a:p>
          </p:txBody>
        </p:sp>
        <p:sp>
          <p:nvSpPr>
            <p:cNvPr id="102" name="Rectangle 101"/>
            <p:cNvSpPr/>
            <p:nvPr/>
          </p:nvSpPr>
          <p:spPr>
            <a:xfrm>
              <a:off x="5430693" y="4001753"/>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$(platform)</a:t>
              </a:r>
            </a:p>
          </p:txBody>
        </p:sp>
        <p:sp>
          <p:nvSpPr>
            <p:cNvPr id="103" name="TextBox 102"/>
            <p:cNvSpPr txBox="1"/>
            <p:nvPr/>
          </p:nvSpPr>
          <p:spPr>
            <a:xfrm>
              <a:off x="4045477" y="3983678"/>
              <a:ext cx="1030989" cy="222217"/>
            </a:xfrm>
            <a:prstGeom prst="rect">
              <a:avLst/>
            </a:prstGeom>
            <a:noFill/>
          </p:spPr>
          <p:txBody>
            <a:bodyPr wrap="square" rtlCol="0">
              <a:spAutoFit/>
            </a:bodyPr>
            <a:lstStyle/>
            <a:p>
              <a:r>
                <a:rPr lang="en-US" sz="816" dirty="0">
                  <a:solidFill>
                    <a:srgbClr val="937174"/>
                  </a:solidFill>
                </a:rPr>
                <a:t>Platform</a:t>
              </a:r>
            </a:p>
          </p:txBody>
        </p:sp>
        <p:sp>
          <p:nvSpPr>
            <p:cNvPr id="104" name="TextBox 103"/>
            <p:cNvSpPr txBox="1"/>
            <p:nvPr/>
          </p:nvSpPr>
          <p:spPr>
            <a:xfrm>
              <a:off x="4045477" y="4276091"/>
              <a:ext cx="1030989" cy="222217"/>
            </a:xfrm>
            <a:prstGeom prst="rect">
              <a:avLst/>
            </a:prstGeom>
            <a:noFill/>
          </p:spPr>
          <p:txBody>
            <a:bodyPr wrap="square" rtlCol="0">
              <a:spAutoFit/>
            </a:bodyPr>
            <a:lstStyle/>
            <a:p>
              <a:r>
                <a:rPr lang="en-US" sz="816" dirty="0">
                  <a:solidFill>
                    <a:srgbClr val="937174"/>
                  </a:solidFill>
                </a:rPr>
                <a:t>Configuration</a:t>
              </a:r>
            </a:p>
          </p:txBody>
        </p:sp>
        <p:sp>
          <p:nvSpPr>
            <p:cNvPr id="105" name="Rectangle 104"/>
            <p:cNvSpPr/>
            <p:nvPr/>
          </p:nvSpPr>
          <p:spPr>
            <a:xfrm>
              <a:off x="5430693" y="4270356"/>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$(config)</a:t>
              </a:r>
            </a:p>
          </p:txBody>
        </p:sp>
        <p:sp>
          <p:nvSpPr>
            <p:cNvPr id="106" name="Rectangle 105"/>
            <p:cNvSpPr/>
            <p:nvPr/>
          </p:nvSpPr>
          <p:spPr>
            <a:xfrm>
              <a:off x="5430693" y="4822554"/>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95000"/>
                    <a:lumOff val="5000"/>
                  </a:prstClr>
                </a:solidFill>
                <a:cs typeface="Segoe UI" panose="020B0502040204020203" pitchFamily="34" charset="0"/>
              </a:endParaRPr>
            </a:p>
          </p:txBody>
        </p:sp>
        <p:sp>
          <p:nvSpPr>
            <p:cNvPr id="108" name="Rectangle 107"/>
            <p:cNvSpPr/>
            <p:nvPr/>
          </p:nvSpPr>
          <p:spPr>
            <a:xfrm>
              <a:off x="5430693" y="4546455"/>
              <a:ext cx="2686050" cy="18358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95000"/>
                      <a:lumOff val="5000"/>
                    </a:prstClr>
                  </a:solidFill>
                  <a:cs typeface="Segoe UI" panose="020B0502040204020203" pitchFamily="34" charset="0"/>
                </a:rPr>
                <a:t>$(forceClean)</a:t>
              </a:r>
            </a:p>
          </p:txBody>
        </p:sp>
        <p:sp>
          <p:nvSpPr>
            <p:cNvPr id="110" name="TextBox 109"/>
            <p:cNvSpPr txBox="1"/>
            <p:nvPr/>
          </p:nvSpPr>
          <p:spPr>
            <a:xfrm>
              <a:off x="4045477" y="4816385"/>
              <a:ext cx="1405254" cy="222217"/>
            </a:xfrm>
            <a:prstGeom prst="rect">
              <a:avLst/>
            </a:prstGeom>
            <a:noFill/>
          </p:spPr>
          <p:txBody>
            <a:bodyPr wrap="square" rtlCol="0">
              <a:spAutoFit/>
            </a:bodyPr>
            <a:lstStyle/>
            <a:p>
              <a:r>
                <a:rPr lang="en-US" sz="816" dirty="0">
                  <a:solidFill>
                    <a:srgbClr val="937174"/>
                  </a:solidFill>
                </a:rPr>
                <a:t>Restore NuGet packages</a:t>
              </a:r>
            </a:p>
          </p:txBody>
        </p:sp>
        <p:sp>
          <p:nvSpPr>
            <p:cNvPr id="111" name="TextBox 110"/>
            <p:cNvSpPr txBox="1"/>
            <p:nvPr/>
          </p:nvSpPr>
          <p:spPr>
            <a:xfrm>
              <a:off x="4045477" y="4546238"/>
              <a:ext cx="1030989" cy="222217"/>
            </a:xfrm>
            <a:prstGeom prst="rect">
              <a:avLst/>
            </a:prstGeom>
            <a:noFill/>
          </p:spPr>
          <p:txBody>
            <a:bodyPr wrap="square" rtlCol="0">
              <a:spAutoFit/>
            </a:bodyPr>
            <a:lstStyle/>
            <a:p>
              <a:r>
                <a:rPr lang="en-US" sz="816" dirty="0">
                  <a:solidFill>
                    <a:srgbClr val="937174"/>
                  </a:solidFill>
                </a:rPr>
                <a:t>Clean</a:t>
              </a:r>
            </a:p>
          </p:txBody>
        </p:sp>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4848493"/>
              <a:ext cx="155434" cy="155434"/>
            </a:xfrm>
            <a:prstGeom prst="rect">
              <a:avLst/>
            </a:prstGeom>
          </p:spPr>
        </p:pic>
        <p:pic>
          <p:nvPicPr>
            <p:cNvPr id="113" name="Picture 1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7929117" y="4569922"/>
              <a:ext cx="155434" cy="155434"/>
            </a:xfrm>
            <a:prstGeom prst="rect">
              <a:avLst/>
            </a:prstGeom>
          </p:spPr>
        </p:pic>
        <p:sp>
          <p:nvSpPr>
            <p:cNvPr id="114" name="Rounded Rectangle 113"/>
            <p:cNvSpPr/>
            <p:nvPr/>
          </p:nvSpPr>
          <p:spPr>
            <a:xfrm>
              <a:off x="8158360" y="2899974"/>
              <a:ext cx="223149" cy="182798"/>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endParaRPr lang="en-US" sz="1224" dirty="0">
                <a:solidFill>
                  <a:prstClr val="black">
                    <a:lumMod val="85000"/>
                    <a:lumOff val="15000"/>
                  </a:prstClr>
                </a:solidFill>
                <a:cs typeface="Segoe UI" panose="020B0502040204020203" pitchFamily="34" charset="0"/>
              </a:endParaRPr>
            </a:p>
          </p:txBody>
        </p:sp>
        <p:sp>
          <p:nvSpPr>
            <p:cNvPr id="115" name="TextBox 114"/>
            <p:cNvSpPr txBox="1"/>
            <p:nvPr/>
          </p:nvSpPr>
          <p:spPr>
            <a:xfrm>
              <a:off x="8123510" y="2821484"/>
              <a:ext cx="306056" cy="286306"/>
            </a:xfrm>
            <a:prstGeom prst="rect">
              <a:avLst/>
            </a:prstGeom>
            <a:noFill/>
          </p:spPr>
          <p:txBody>
            <a:bodyPr wrap="none" rtlCol="0">
              <a:spAutoFit/>
            </a:bodyPr>
            <a:lstStyle/>
            <a:p>
              <a:pPr algn="ctr" defTabSz="932597"/>
              <a:r>
                <a:rPr lang="en-US" sz="1224" dirty="0">
                  <a:solidFill>
                    <a:prstClr val="black">
                      <a:lumMod val="50000"/>
                      <a:lumOff val="50000"/>
                    </a:prstClr>
                  </a:solidFill>
                  <a:cs typeface="Segoe UI" panose="020B0502040204020203" pitchFamily="34" charset="0"/>
                </a:rPr>
                <a:t>…</a:t>
              </a:r>
            </a:p>
          </p:txBody>
        </p:sp>
        <p:grpSp>
          <p:nvGrpSpPr>
            <p:cNvPr id="116" name="Group 115"/>
            <p:cNvGrpSpPr/>
            <p:nvPr/>
          </p:nvGrpSpPr>
          <p:grpSpPr>
            <a:xfrm>
              <a:off x="3515328" y="1139578"/>
              <a:ext cx="6010220" cy="4770235"/>
              <a:chOff x="4640920" y="1117335"/>
              <a:chExt cx="5892907" cy="4677126"/>
            </a:xfrm>
          </p:grpSpPr>
          <p:grpSp>
            <p:nvGrpSpPr>
              <p:cNvPr id="172" name="Group 171"/>
              <p:cNvGrpSpPr/>
              <p:nvPr/>
            </p:nvGrpSpPr>
            <p:grpSpPr>
              <a:xfrm>
                <a:off x="4640920" y="1117335"/>
                <a:ext cx="5892907" cy="4677126"/>
                <a:chOff x="3686908" y="744867"/>
                <a:chExt cx="5892907" cy="4677126"/>
              </a:xfrm>
            </p:grpSpPr>
            <p:sp>
              <p:nvSpPr>
                <p:cNvPr id="174" name="container"/>
                <p:cNvSpPr/>
                <p:nvPr/>
              </p:nvSpPr>
              <p:spPr>
                <a:xfrm>
                  <a:off x="3686908" y="744867"/>
                  <a:ext cx="5892907" cy="4677126"/>
                </a:xfrm>
                <a:prstGeom prst="rect">
                  <a:avLst/>
                </a:prstGeom>
                <a:solidFill>
                  <a:srgbClr val="F3F3F3"/>
                </a:solidFill>
                <a:ln w="6350">
                  <a:solidFill>
                    <a:schemeClr val="bg1">
                      <a:lumMod val="85000"/>
                    </a:schemeClr>
                  </a:solidFill>
                </a:ln>
                <a:effectLst>
                  <a:outerShdw blurRad="317500" dist="50800" dir="5400000" sx="105000" sy="105000" algn="ctr" rotWithShape="0">
                    <a:srgbClr val="000000">
                      <a:alpha val="3000"/>
                    </a:srgbClr>
                  </a:outerShdw>
                </a:effectLst>
              </p:spPr>
              <p:style>
                <a:lnRef idx="2">
                  <a:srgbClr val="5B9BD5">
                    <a:shade val="50000"/>
                  </a:srgbClr>
                </a:lnRef>
                <a:fillRef idx="1">
                  <a:srgbClr val="5B9BD5"/>
                </a:fillRef>
                <a:effectRef idx="0">
                  <a:srgbClr val="5B9BD5"/>
                </a:effectRef>
                <a:fontRef idx="minor">
                  <a:srgbClr val="FFFFFF"/>
                </a:fontRef>
              </p:style>
              <p:txBody>
                <a:bodyPr rtlCol="0" anchor="ctr"/>
                <a:lstStyle/>
                <a:p>
                  <a:pPr algn="ctr" defTabSz="932597"/>
                  <a:r>
                    <a:rPr lang="en-US" sz="1836" dirty="0"/>
                    <a:t>s</a:t>
                  </a:r>
                </a:p>
              </p:txBody>
            </p:sp>
            <p:grpSp>
              <p:nvGrpSpPr>
                <p:cNvPr id="175" name="Group 174"/>
                <p:cNvGrpSpPr/>
                <p:nvPr/>
              </p:nvGrpSpPr>
              <p:grpSpPr>
                <a:xfrm>
                  <a:off x="8961258" y="5076608"/>
                  <a:ext cx="486680" cy="226695"/>
                  <a:chOff x="8271213" y="5076608"/>
                  <a:chExt cx="486680" cy="226695"/>
                </a:xfrm>
              </p:grpSpPr>
              <p:sp>
                <p:nvSpPr>
                  <p:cNvPr id="181" name="finishButtonBox"/>
                  <p:cNvSpPr/>
                  <p:nvPr/>
                </p:nvSpPr>
                <p:spPr>
                  <a:xfrm>
                    <a:off x="8271213" y="5076608"/>
                    <a:ext cx="486680" cy="226695"/>
                  </a:xfrm>
                  <a:prstGeom prst="rect">
                    <a:avLst/>
                  </a:prstGeom>
                  <a:solidFill>
                    <a:srgbClr val="F8F8F8"/>
                  </a:solidFill>
                  <a:ln w="3175">
                    <a:solidFill>
                      <a:schemeClr val="bg1">
                        <a:lumMod val="65000"/>
                      </a:schemeClr>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defTabSz="932597"/>
                    <a:endParaRPr lang="en-US" sz="1836" dirty="0"/>
                  </a:p>
                </p:txBody>
              </p:sp>
              <p:sp>
                <p:nvSpPr>
                  <p:cNvPr id="182" name="finishButtonText"/>
                  <p:cNvSpPr/>
                  <p:nvPr/>
                </p:nvSpPr>
                <p:spPr>
                  <a:xfrm>
                    <a:off x="8321341" y="5086888"/>
                    <a:ext cx="426248" cy="213627"/>
                  </a:xfrm>
                  <a:prstGeom prst="rect">
                    <a:avLst/>
                  </a:prstGeom>
                </p:spPr>
                <p:txBody>
                  <a:bodyPr wrap="none">
                    <a:spAutoFit/>
                  </a:bodyPr>
                  <a:lstStyle/>
                  <a:p>
                    <a:pPr defTabSz="932597"/>
                    <a:r>
                      <a:rPr lang="en-US" sz="816" dirty="0">
                        <a:solidFill>
                          <a:prstClr val="black"/>
                        </a:solidFill>
                        <a:cs typeface="Segoe UI" panose="020B0502040204020203" pitchFamily="34" charset="0"/>
                      </a:rPr>
                      <a:t>Close</a:t>
                    </a:r>
                    <a:endParaRPr lang="en-US" sz="816" dirty="0">
                      <a:solidFill>
                        <a:prstClr val="black"/>
                      </a:solidFill>
                    </a:endParaRPr>
                  </a:p>
                </p:txBody>
              </p:sp>
            </p:grpSp>
            <p:cxnSp>
              <p:nvCxnSpPr>
                <p:cNvPr id="176" name="k3"/>
                <p:cNvCxnSpPr/>
                <p:nvPr/>
              </p:nvCxnSpPr>
              <p:spPr>
                <a:xfrm flipH="1">
                  <a:off x="8358414" y="5383439"/>
                  <a:ext cx="19050" cy="19050"/>
                </a:xfrm>
                <a:prstGeom prst="line">
                  <a:avLst/>
                </a:prstGeom>
                <a:ln>
                  <a:solidFill>
                    <a:schemeClr val="bg1">
                      <a:lumMod val="85000"/>
                    </a:schemeClr>
                  </a:solidFill>
                </a:ln>
              </p:spPr>
              <p:style>
                <a:lnRef idx="1">
                  <a:srgbClr val="5B9BD5"/>
                </a:lnRef>
                <a:fillRef idx="0">
                  <a:srgbClr val="5B9BD5"/>
                </a:fillRef>
                <a:effectRef idx="0">
                  <a:srgbClr val="5B9BD5"/>
                </a:effectRef>
                <a:fontRef idx="minor">
                  <a:schemeClr val="tx1"/>
                </a:fontRef>
              </p:style>
            </p:cxnSp>
            <p:cxnSp>
              <p:nvCxnSpPr>
                <p:cNvPr id="177" name="k2"/>
                <p:cNvCxnSpPr/>
                <p:nvPr/>
              </p:nvCxnSpPr>
              <p:spPr>
                <a:xfrm flipH="1">
                  <a:off x="8322694" y="5350102"/>
                  <a:ext cx="52388" cy="52388"/>
                </a:xfrm>
                <a:prstGeom prst="line">
                  <a:avLst/>
                </a:prstGeom>
                <a:ln>
                  <a:solidFill>
                    <a:schemeClr val="bg1">
                      <a:lumMod val="85000"/>
                    </a:schemeClr>
                  </a:solidFill>
                </a:ln>
              </p:spPr>
              <p:style>
                <a:lnRef idx="1">
                  <a:srgbClr val="5B9BD5"/>
                </a:lnRef>
                <a:fillRef idx="0">
                  <a:srgbClr val="5B9BD5"/>
                </a:fillRef>
                <a:effectRef idx="0">
                  <a:srgbClr val="5B9BD5"/>
                </a:effectRef>
                <a:fontRef idx="minor">
                  <a:schemeClr val="tx1"/>
                </a:fontRef>
              </p:style>
            </p:cxnSp>
            <p:cxnSp>
              <p:nvCxnSpPr>
                <p:cNvPr id="178" name="k1"/>
                <p:cNvCxnSpPr/>
                <p:nvPr/>
              </p:nvCxnSpPr>
              <p:spPr>
                <a:xfrm flipH="1">
                  <a:off x="8284594" y="5312002"/>
                  <a:ext cx="90488" cy="90488"/>
                </a:xfrm>
                <a:prstGeom prst="line">
                  <a:avLst/>
                </a:prstGeom>
                <a:ln>
                  <a:solidFill>
                    <a:schemeClr val="bg1">
                      <a:lumMod val="85000"/>
                    </a:schemeClr>
                  </a:solidFill>
                </a:ln>
              </p:spPr>
              <p:style>
                <a:lnRef idx="1">
                  <a:srgbClr val="5B9BD5"/>
                </a:lnRef>
                <a:fillRef idx="0">
                  <a:srgbClr val="5B9BD5"/>
                </a:fillRef>
                <a:effectRef idx="0">
                  <a:srgbClr val="5B9BD5"/>
                </a:effectRef>
                <a:fontRef idx="minor">
                  <a:schemeClr val="tx1"/>
                </a:fontRef>
              </p:style>
            </p:cxnSp>
            <p:sp>
              <p:nvSpPr>
                <p:cNvPr id="179" name="contentBackground"/>
                <p:cNvSpPr/>
                <p:nvPr/>
              </p:nvSpPr>
              <p:spPr>
                <a:xfrm>
                  <a:off x="3697196" y="1047187"/>
                  <a:ext cx="5874031" cy="3921401"/>
                </a:xfrm>
                <a:prstGeom prst="rect">
                  <a:avLst/>
                </a:prstGeom>
                <a:solidFill>
                  <a:schemeClr val="bg1"/>
                </a:solidFill>
                <a:ln w="6350">
                  <a:solidFill>
                    <a:schemeClr val="bg1">
                      <a:lumMod val="85000"/>
                    </a:schemeClr>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defTabSz="932597"/>
                  <a:endParaRPr lang="en-US" sz="1836" dirty="0"/>
                </a:p>
              </p:txBody>
            </p:sp>
            <p:sp>
              <p:nvSpPr>
                <p:cNvPr id="180" name="titleText"/>
                <p:cNvSpPr txBox="1"/>
                <p:nvPr/>
              </p:nvSpPr>
              <p:spPr>
                <a:xfrm>
                  <a:off x="3697195" y="787043"/>
                  <a:ext cx="5874031" cy="233590"/>
                </a:xfrm>
                <a:prstGeom prst="rect">
                  <a:avLst/>
                </a:prstGeom>
                <a:noFill/>
              </p:spPr>
              <p:txBody>
                <a:bodyPr wrap="square" rtlCol="0">
                  <a:spAutoFit/>
                </a:bodyPr>
                <a:lstStyle/>
                <a:p>
                  <a:pPr algn="ctr" defTabSz="932597"/>
                  <a:r>
                    <a:rPr lang="en-US" sz="918" dirty="0">
                      <a:solidFill>
                        <a:prstClr val="black"/>
                      </a:solidFill>
                      <a:cs typeface="Segoe UI" panose="020B0502040204020203" pitchFamily="34" charset="0"/>
                    </a:rPr>
                    <a:t>Add tasks – Dev</a:t>
                  </a:r>
                </a:p>
              </p:txBody>
            </p:sp>
          </p:grpSp>
          <p:pic>
            <p:nvPicPr>
              <p:cNvPr id="173" name="Picture 172"/>
              <p:cNvPicPr>
                <a:picLocks noChangeAspect="1"/>
              </p:cNvPicPr>
              <p:nvPr/>
            </p:nvPicPr>
            <p:blipFill>
              <a:blip r:embed="rId8"/>
              <a:stretch>
                <a:fillRect/>
              </a:stretch>
            </p:blipFill>
            <p:spPr>
              <a:xfrm>
                <a:off x="10305260" y="1233925"/>
                <a:ext cx="144000" cy="101647"/>
              </a:xfrm>
              <a:prstGeom prst="rect">
                <a:avLst/>
              </a:prstGeom>
            </p:spPr>
          </p:pic>
        </p:grpSp>
        <p:sp>
          <p:nvSpPr>
            <p:cNvPr id="117" name="Rectangle 116"/>
            <p:cNvSpPr/>
            <p:nvPr/>
          </p:nvSpPr>
          <p:spPr>
            <a:xfrm>
              <a:off x="3538772" y="1459414"/>
              <a:ext cx="5966458" cy="437471"/>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sp>
          <p:nvSpPr>
            <p:cNvPr id="118" name="TextBox 117"/>
            <p:cNvSpPr txBox="1"/>
            <p:nvPr/>
          </p:nvSpPr>
          <p:spPr>
            <a:xfrm>
              <a:off x="3582475" y="1648701"/>
              <a:ext cx="5724040" cy="222217"/>
            </a:xfrm>
            <a:prstGeom prst="rect">
              <a:avLst/>
            </a:prstGeom>
            <a:noFill/>
          </p:spPr>
          <p:txBody>
            <a:bodyPr wrap="square" rtlCol="0">
              <a:spAutoFit/>
            </a:bodyPr>
            <a:lstStyle/>
            <a:p>
              <a:pPr defTabSz="932597">
                <a:defRPr/>
              </a:pPr>
              <a:r>
                <a:rPr lang="en-US" sz="816" dirty="0">
                  <a:solidFill>
                    <a:srgbClr val="1C57CD"/>
                  </a:solidFill>
                  <a:latin typeface="Segoe UI Semibold" panose="020B0702040204020203" pitchFamily="34" charset="0"/>
                  <a:ea typeface="Segoe UI" pitchFamily="34" charset="0"/>
                  <a:cs typeface="Segoe UI Semibold" panose="020B0702040204020203" pitchFamily="34" charset="0"/>
                </a:rPr>
                <a:t>All tasks (60)      </a:t>
              </a:r>
              <a:r>
                <a:rPr lang="en-US" sz="816" dirty="0">
                  <a:solidFill>
                    <a:prstClr val="white">
                      <a:lumMod val="50000"/>
                    </a:prstClr>
                  </a:solidFill>
                  <a:ea typeface="Segoe UI" pitchFamily="34" charset="0"/>
                  <a:cs typeface="Segoe UI" pitchFamily="34" charset="0"/>
                </a:rPr>
                <a:t>Azure (4)      Test (8)      Deploy (10)      Other (30)</a:t>
              </a:r>
            </a:p>
          </p:txBody>
        </p:sp>
        <p:sp>
          <p:nvSpPr>
            <p:cNvPr id="119" name="Rectangle 118"/>
            <p:cNvSpPr/>
            <p:nvPr/>
          </p:nvSpPr>
          <p:spPr>
            <a:xfrm>
              <a:off x="3661227" y="1865230"/>
              <a:ext cx="624183" cy="257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nvGrpSpPr>
            <p:cNvPr id="122" name="Group 121"/>
            <p:cNvGrpSpPr/>
            <p:nvPr/>
          </p:nvGrpSpPr>
          <p:grpSpPr>
            <a:xfrm>
              <a:off x="3677710" y="1969966"/>
              <a:ext cx="5627775" cy="377419"/>
              <a:chOff x="3605061" y="1931515"/>
              <a:chExt cx="5517927" cy="370052"/>
            </a:xfrm>
          </p:grpSpPr>
          <p:sp>
            <p:nvSpPr>
              <p:cNvPr id="169" name="Rounded Rectangle 168"/>
              <p:cNvSpPr/>
              <p:nvPr/>
            </p:nvSpPr>
            <p:spPr>
              <a:xfrm>
                <a:off x="8675311" y="2036655"/>
                <a:ext cx="447677" cy="179230"/>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816" dirty="0">
                    <a:solidFill>
                      <a:prstClr val="black">
                        <a:lumMod val="85000"/>
                        <a:lumOff val="15000"/>
                      </a:prstClr>
                    </a:solidFill>
                    <a:cs typeface="Segoe UI" panose="020B0502040204020203" pitchFamily="34" charset="0"/>
                  </a:rPr>
                  <a:t>Add</a:t>
                </a:r>
              </a:p>
            </p:txBody>
          </p:sp>
          <p:sp>
            <p:nvSpPr>
              <p:cNvPr id="170" name="TextBox 169"/>
              <p:cNvSpPr txBox="1"/>
              <p:nvPr/>
            </p:nvSpPr>
            <p:spPr>
              <a:xfrm>
                <a:off x="3965061" y="1931515"/>
                <a:ext cx="3979245" cy="361368"/>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Website Deployment</a:t>
                </a:r>
              </a:p>
              <a:p>
                <a:pPr>
                  <a:lnSpc>
                    <a:spcPct val="110000"/>
                  </a:lnSpc>
                </a:pPr>
                <a:r>
                  <a:rPr lang="en-US" sz="816" dirty="0">
                    <a:solidFill>
                      <a:prstClr val="black">
                        <a:lumMod val="65000"/>
                        <a:lumOff val="35000"/>
                      </a:prstClr>
                    </a:solidFill>
                  </a:rPr>
                  <a:t>Deploy an Azure Website |  Microsoft Corporation</a:t>
                </a:r>
                <a:endParaRPr lang="en-US" sz="1122" dirty="0">
                  <a:solidFill>
                    <a:prstClr val="black">
                      <a:lumMod val="65000"/>
                      <a:lumOff val="35000"/>
                    </a:prstClr>
                  </a:solidFill>
                </a:endParaRPr>
              </a:p>
            </p:txBody>
          </p:sp>
          <p:sp>
            <p:nvSpPr>
              <p:cNvPr id="171" name="Rectangle 170"/>
              <p:cNvSpPr/>
              <p:nvPr/>
            </p:nvSpPr>
            <p:spPr>
              <a:xfrm>
                <a:off x="3605061" y="1941567"/>
                <a:ext cx="360000" cy="360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grpSp>
          <p:nvGrpSpPr>
            <p:cNvPr id="123" name="Group 122"/>
            <p:cNvGrpSpPr/>
            <p:nvPr/>
          </p:nvGrpSpPr>
          <p:grpSpPr>
            <a:xfrm>
              <a:off x="3677710" y="2393766"/>
              <a:ext cx="5635037" cy="377419"/>
              <a:chOff x="3605061" y="1931515"/>
              <a:chExt cx="5525048" cy="370052"/>
            </a:xfrm>
          </p:grpSpPr>
          <p:sp>
            <p:nvSpPr>
              <p:cNvPr id="166" name="Rounded Rectangle 165"/>
              <p:cNvSpPr/>
              <p:nvPr/>
            </p:nvSpPr>
            <p:spPr>
              <a:xfrm>
                <a:off x="8682432" y="2036655"/>
                <a:ext cx="447677" cy="179230"/>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816" dirty="0">
                    <a:solidFill>
                      <a:prstClr val="black">
                        <a:lumMod val="85000"/>
                        <a:lumOff val="15000"/>
                      </a:prstClr>
                    </a:solidFill>
                    <a:cs typeface="Segoe UI" panose="020B0502040204020203" pitchFamily="34" charset="0"/>
                  </a:rPr>
                  <a:t>Add</a:t>
                </a:r>
              </a:p>
            </p:txBody>
          </p:sp>
          <p:sp>
            <p:nvSpPr>
              <p:cNvPr id="167" name="TextBox 166"/>
              <p:cNvSpPr txBox="1"/>
              <p:nvPr/>
            </p:nvSpPr>
            <p:spPr>
              <a:xfrm>
                <a:off x="3965061" y="1931515"/>
                <a:ext cx="3979245" cy="361368"/>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Cloud Application Deployment</a:t>
                </a:r>
              </a:p>
              <a:p>
                <a:pPr>
                  <a:lnSpc>
                    <a:spcPct val="110000"/>
                  </a:lnSpc>
                </a:pPr>
                <a:r>
                  <a:rPr lang="en-US" sz="816" dirty="0">
                    <a:solidFill>
                      <a:prstClr val="black">
                        <a:lumMod val="65000"/>
                        <a:lumOff val="35000"/>
                      </a:prstClr>
                    </a:solidFill>
                  </a:rPr>
                  <a:t>Deploy an Azure Cloud Application |  Microsoft Corporation</a:t>
                </a:r>
                <a:endParaRPr lang="en-US" sz="1122" dirty="0">
                  <a:solidFill>
                    <a:prstClr val="black">
                      <a:lumMod val="65000"/>
                      <a:lumOff val="35000"/>
                    </a:prstClr>
                  </a:solidFill>
                </a:endParaRPr>
              </a:p>
            </p:txBody>
          </p:sp>
          <p:sp>
            <p:nvSpPr>
              <p:cNvPr id="168" name="Rectangle 167"/>
              <p:cNvSpPr/>
              <p:nvPr/>
            </p:nvSpPr>
            <p:spPr>
              <a:xfrm>
                <a:off x="3605061" y="1941567"/>
                <a:ext cx="360000" cy="360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grpSp>
          <p:nvGrpSpPr>
            <p:cNvPr id="125" name="Group 124"/>
            <p:cNvGrpSpPr/>
            <p:nvPr/>
          </p:nvGrpSpPr>
          <p:grpSpPr>
            <a:xfrm>
              <a:off x="3677710" y="2817566"/>
              <a:ext cx="5636706" cy="377419"/>
              <a:chOff x="3605061" y="1931515"/>
              <a:chExt cx="5526684" cy="370052"/>
            </a:xfrm>
          </p:grpSpPr>
          <p:sp>
            <p:nvSpPr>
              <p:cNvPr id="163" name="Rounded Rectangle 162"/>
              <p:cNvSpPr/>
              <p:nvPr/>
            </p:nvSpPr>
            <p:spPr>
              <a:xfrm>
                <a:off x="8684068" y="2036655"/>
                <a:ext cx="447677" cy="179230"/>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816" dirty="0">
                    <a:solidFill>
                      <a:prstClr val="black">
                        <a:lumMod val="85000"/>
                        <a:lumOff val="15000"/>
                      </a:prstClr>
                    </a:solidFill>
                    <a:cs typeface="Segoe UI" panose="020B0502040204020203" pitchFamily="34" charset="0"/>
                  </a:rPr>
                  <a:t>Add</a:t>
                </a:r>
              </a:p>
            </p:txBody>
          </p:sp>
          <p:sp>
            <p:nvSpPr>
              <p:cNvPr id="164" name="TextBox 163"/>
              <p:cNvSpPr txBox="1"/>
              <p:nvPr/>
            </p:nvSpPr>
            <p:spPr>
              <a:xfrm>
                <a:off x="3965061" y="1931515"/>
                <a:ext cx="4717371" cy="361368"/>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Powershell</a:t>
                </a:r>
              </a:p>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Run an Azure Powershell script | </a:t>
                </a:r>
                <a:r>
                  <a:rPr lang="en-US" sz="816" dirty="0">
                    <a:solidFill>
                      <a:prstClr val="black">
                        <a:lumMod val="65000"/>
                        <a:lumOff val="35000"/>
                      </a:prstClr>
                    </a:solidFill>
                  </a:rPr>
                  <a:t>Microsoft Corporation</a:t>
                </a:r>
                <a:endParaRPr lang="en-US" sz="1122" dirty="0">
                  <a:solidFill>
                    <a:prstClr val="black">
                      <a:lumMod val="65000"/>
                      <a:lumOff val="35000"/>
                    </a:prstClr>
                  </a:solidFill>
                </a:endParaRPr>
              </a:p>
            </p:txBody>
          </p:sp>
          <p:sp>
            <p:nvSpPr>
              <p:cNvPr id="165" name="Rectangle 164"/>
              <p:cNvSpPr/>
              <p:nvPr/>
            </p:nvSpPr>
            <p:spPr>
              <a:xfrm>
                <a:off x="3605061" y="1941567"/>
                <a:ext cx="360000" cy="360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grpSp>
          <p:nvGrpSpPr>
            <p:cNvPr id="126" name="Group 125"/>
            <p:cNvGrpSpPr/>
            <p:nvPr/>
          </p:nvGrpSpPr>
          <p:grpSpPr>
            <a:xfrm>
              <a:off x="3677710" y="3241366"/>
              <a:ext cx="5636336" cy="377419"/>
              <a:chOff x="3605061" y="1931515"/>
              <a:chExt cx="5526321" cy="370052"/>
            </a:xfrm>
          </p:grpSpPr>
          <p:sp>
            <p:nvSpPr>
              <p:cNvPr id="160" name="Rounded Rectangle 159"/>
              <p:cNvSpPr/>
              <p:nvPr/>
            </p:nvSpPr>
            <p:spPr>
              <a:xfrm>
                <a:off x="8683705" y="2036655"/>
                <a:ext cx="447677" cy="179230"/>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816" dirty="0">
                    <a:solidFill>
                      <a:prstClr val="black">
                        <a:lumMod val="85000"/>
                        <a:lumOff val="15000"/>
                      </a:prstClr>
                    </a:solidFill>
                    <a:cs typeface="Segoe UI" panose="020B0502040204020203" pitchFamily="34" charset="0"/>
                  </a:rPr>
                  <a:t>Add</a:t>
                </a:r>
              </a:p>
            </p:txBody>
          </p:sp>
          <p:sp>
            <p:nvSpPr>
              <p:cNvPr id="161" name="TextBox 160"/>
              <p:cNvSpPr txBox="1"/>
              <p:nvPr/>
            </p:nvSpPr>
            <p:spPr>
              <a:xfrm>
                <a:off x="3965061" y="1931515"/>
                <a:ext cx="4724146" cy="361368"/>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Resource Group Deployment</a:t>
                </a:r>
              </a:p>
              <a:p>
                <a:pPr>
                  <a:lnSpc>
                    <a:spcPct val="110000"/>
                  </a:lnSpc>
                </a:pPr>
                <a:r>
                  <a:rPr lang="en-US" sz="816" dirty="0">
                    <a:solidFill>
                      <a:prstClr val="black">
                        <a:lumMod val="65000"/>
                        <a:lumOff val="35000"/>
                      </a:prstClr>
                    </a:solidFill>
                  </a:rPr>
                  <a:t>Deploy a resource group in Azure  |  Microsoft Corporation</a:t>
                </a:r>
                <a:endParaRPr lang="en-US" sz="1122" dirty="0">
                  <a:solidFill>
                    <a:prstClr val="black">
                      <a:lumMod val="65000"/>
                      <a:lumOff val="35000"/>
                    </a:prstClr>
                  </a:solidFill>
                </a:endParaRPr>
              </a:p>
            </p:txBody>
          </p:sp>
          <p:sp>
            <p:nvSpPr>
              <p:cNvPr id="162" name="Rectangle 161"/>
              <p:cNvSpPr/>
              <p:nvPr/>
            </p:nvSpPr>
            <p:spPr>
              <a:xfrm>
                <a:off x="3605061" y="1941567"/>
                <a:ext cx="360000" cy="360000"/>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grpSp>
        <p:pic>
          <p:nvPicPr>
            <p:cNvPr id="136" name="Picture 13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3787854" y="3381621"/>
              <a:ext cx="146867" cy="146867"/>
            </a:xfrm>
            <a:prstGeom prst="rect">
              <a:avLst/>
            </a:prstGeom>
          </p:spPr>
        </p:pic>
        <p:pic>
          <p:nvPicPr>
            <p:cNvPr id="137" name="Picture 136"/>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769496" y="2919651"/>
              <a:ext cx="183583" cy="183583"/>
            </a:xfrm>
            <a:prstGeom prst="rect">
              <a:avLst/>
            </a:prstGeom>
          </p:spPr>
        </p:pic>
        <p:pic>
          <p:nvPicPr>
            <p:cNvPr id="141" name="Picture 1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77170" y="2091060"/>
              <a:ext cx="146867" cy="146867"/>
            </a:xfrm>
            <a:prstGeom prst="rect">
              <a:avLst/>
            </a:prstGeom>
          </p:spPr>
        </p:pic>
        <p:pic>
          <p:nvPicPr>
            <p:cNvPr id="142" name="Picture 1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82724" y="2525130"/>
              <a:ext cx="146867" cy="146867"/>
            </a:xfrm>
            <a:prstGeom prst="rect">
              <a:avLst/>
            </a:prstGeom>
          </p:spPr>
        </p:pic>
        <p:grpSp>
          <p:nvGrpSpPr>
            <p:cNvPr id="143" name="Group 142"/>
            <p:cNvGrpSpPr/>
            <p:nvPr/>
          </p:nvGrpSpPr>
          <p:grpSpPr>
            <a:xfrm>
              <a:off x="7712132" y="1507045"/>
              <a:ext cx="1734060" cy="189473"/>
              <a:chOff x="7481975" y="1515396"/>
              <a:chExt cx="1700213" cy="185775"/>
            </a:xfrm>
          </p:grpSpPr>
          <p:sp>
            <p:nvSpPr>
              <p:cNvPr id="145" name="Rectangle 144"/>
              <p:cNvSpPr/>
              <p:nvPr/>
            </p:nvSpPr>
            <p:spPr>
              <a:xfrm>
                <a:off x="7481975" y="1515396"/>
                <a:ext cx="1700213" cy="18577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36717" rtlCol="0" anchor="ctr"/>
              <a:lstStyle/>
              <a:p>
                <a:pPr defTabSz="932597"/>
                <a:r>
                  <a:rPr lang="en-US" sz="816" dirty="0">
                    <a:solidFill>
                      <a:srgbClr val="80807F"/>
                    </a:solidFill>
                    <a:cs typeface="Segoe UI" panose="020B0502040204020203" pitchFamily="34" charset="0"/>
                  </a:rPr>
                  <a:t>Azure</a:t>
                </a:r>
              </a:p>
            </p:txBody>
          </p:sp>
          <p:pic>
            <p:nvPicPr>
              <p:cNvPr id="146" name="Picture 145"/>
              <p:cNvPicPr>
                <a:picLocks noChangeAspect="1"/>
              </p:cNvPicPr>
              <p:nvPr/>
            </p:nvPicPr>
            <p:blipFill>
              <a:blip r:embed="rId14"/>
              <a:stretch>
                <a:fillRect/>
              </a:stretch>
            </p:blipFill>
            <p:spPr>
              <a:xfrm>
                <a:off x="9028697" y="1560267"/>
                <a:ext cx="108000" cy="114000"/>
              </a:xfrm>
              <a:prstGeom prst="rect">
                <a:avLst/>
              </a:prstGeom>
            </p:spPr>
          </p:pic>
        </p:grpSp>
      </p:grpSp>
      <p:grpSp>
        <p:nvGrpSpPr>
          <p:cNvPr id="183" name="Group 16"/>
          <p:cNvGrpSpPr/>
          <p:nvPr/>
        </p:nvGrpSpPr>
        <p:grpSpPr>
          <a:xfrm>
            <a:off x="203564" y="2466460"/>
            <a:ext cx="1005840" cy="376642"/>
            <a:chOff x="2699689" y="2773567"/>
            <a:chExt cx="963804" cy="369290"/>
          </a:xfrm>
        </p:grpSpPr>
        <p:pic>
          <p:nvPicPr>
            <p:cNvPr id="184" name="Picture 17"/>
            <p:cNvPicPr>
              <a:picLocks noChangeAspect="1"/>
            </p:cNvPicPr>
            <p:nvPr/>
          </p:nvPicPr>
          <p:blipFill>
            <a:blip r:embed="rId5"/>
            <a:stretch>
              <a:fillRect/>
            </a:stretch>
          </p:blipFill>
          <p:spPr>
            <a:xfrm>
              <a:off x="2699689" y="2830899"/>
              <a:ext cx="90000" cy="90000"/>
            </a:xfrm>
            <a:prstGeom prst="rect">
              <a:avLst/>
            </a:prstGeom>
          </p:spPr>
        </p:pic>
        <p:sp>
          <p:nvSpPr>
            <p:cNvPr id="185" name="TextBox 18"/>
            <p:cNvSpPr txBox="1"/>
            <p:nvPr/>
          </p:nvSpPr>
          <p:spPr>
            <a:xfrm>
              <a:off x="2856597" y="2773567"/>
              <a:ext cx="806896" cy="369290"/>
            </a:xfrm>
            <a:prstGeom prst="rect">
              <a:avLst/>
            </a:prstGeom>
            <a:noFill/>
          </p:spPr>
          <p:txBody>
            <a:bodyPr wrap="square" lIns="0" tIns="0" rIns="0" bIns="0" rtlCol="0">
              <a:spAutoFit/>
            </a:bodyPr>
            <a:lstStyle/>
            <a:p>
              <a:pPr>
                <a:lnSpc>
                  <a:spcPct val="150000"/>
                </a:lnSpc>
              </a:pPr>
              <a:r>
                <a:rPr lang="en-US" sz="816" dirty="0">
                  <a:solidFill>
                    <a:srgbClr val="000000"/>
                  </a:solidFill>
                </a:rPr>
                <a:t>Add environments</a:t>
              </a:r>
            </a:p>
          </p:txBody>
        </p:sp>
      </p:grpSp>
      <p:sp>
        <p:nvSpPr>
          <p:cNvPr id="132" name="Rounded Rectangle 131"/>
          <p:cNvSpPr/>
          <p:nvPr/>
        </p:nvSpPr>
        <p:spPr>
          <a:xfrm>
            <a:off x="8857457" y="3715739"/>
            <a:ext cx="456589" cy="182798"/>
          </a:xfrm>
          <a:prstGeom prst="roundRect">
            <a:avLst>
              <a:gd name="adj" fmla="val 11782"/>
            </a:avLst>
          </a:prstGeom>
          <a:solidFill>
            <a:schemeClr val="bg1"/>
          </a:solidFill>
          <a:ln w="63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816" dirty="0">
                <a:solidFill>
                  <a:prstClr val="black">
                    <a:lumMod val="85000"/>
                    <a:lumOff val="15000"/>
                  </a:prstClr>
                </a:solidFill>
                <a:cs typeface="Segoe UI" panose="020B0502040204020203" pitchFamily="34" charset="0"/>
              </a:rPr>
              <a:t>Add</a:t>
            </a:r>
          </a:p>
        </p:txBody>
      </p:sp>
      <p:sp>
        <p:nvSpPr>
          <p:cNvPr id="133" name="TextBox 132"/>
          <p:cNvSpPr txBox="1"/>
          <p:nvPr/>
        </p:nvSpPr>
        <p:spPr>
          <a:xfrm>
            <a:off x="4044877" y="3608506"/>
            <a:ext cx="4818192" cy="368562"/>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Dev/Test Lab Provisioning</a:t>
            </a:r>
          </a:p>
          <a:p>
            <a:pPr>
              <a:lnSpc>
                <a:spcPct val="110000"/>
              </a:lnSpc>
            </a:pPr>
            <a:r>
              <a:rPr lang="en-US" sz="816" dirty="0">
                <a:solidFill>
                  <a:prstClr val="black">
                    <a:lumMod val="65000"/>
                    <a:lumOff val="35000"/>
                  </a:prstClr>
                </a:solidFill>
              </a:rPr>
              <a:t>Provision a VM or Container in a Dev/Test Lab in Azure  |  Microsoft Corporation</a:t>
            </a:r>
            <a:endParaRPr lang="en-US" sz="1122" dirty="0">
              <a:solidFill>
                <a:prstClr val="black">
                  <a:lumMod val="65000"/>
                  <a:lumOff val="35000"/>
                </a:prstClr>
              </a:solidFill>
            </a:endParaRPr>
          </a:p>
        </p:txBody>
      </p:sp>
      <p:sp>
        <p:nvSpPr>
          <p:cNvPr id="134" name="Rectangle 133"/>
          <p:cNvSpPr/>
          <p:nvPr/>
        </p:nvSpPr>
        <p:spPr>
          <a:xfrm>
            <a:off x="3677710" y="3618758"/>
            <a:ext cx="367167" cy="367167"/>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pic>
        <p:nvPicPr>
          <p:cNvPr id="139" name="Picture 1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87854" y="3740437"/>
            <a:ext cx="146867" cy="146867"/>
          </a:xfrm>
          <a:prstGeom prst="rect">
            <a:avLst/>
          </a:prstGeom>
        </p:spPr>
      </p:pic>
    </p:spTree>
    <p:extLst>
      <p:ext uri="{BB962C8B-B14F-4D97-AF65-F5344CB8AC3E}">
        <p14:creationId xmlns:p14="http://schemas.microsoft.com/office/powerpoint/2010/main" val="2865968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553950" cy="7045949"/>
          </a:xfrm>
          <a:prstGeom prst="rect">
            <a:avLst/>
          </a:prstGeom>
        </p:spPr>
      </p:pic>
    </p:spTree>
    <p:extLst>
      <p:ext uri="{BB962C8B-B14F-4D97-AF65-F5344CB8AC3E}">
        <p14:creationId xmlns:p14="http://schemas.microsoft.com/office/powerpoint/2010/main" val="11924076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1451627" y="2362826"/>
            <a:ext cx="0" cy="4478798"/>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000382" y="2362826"/>
            <a:ext cx="0" cy="4478798"/>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38600" y="1548389"/>
            <a:ext cx="12114781" cy="303598"/>
            <a:chOff x="2695702" y="1308308"/>
            <a:chExt cx="11675108" cy="297714"/>
          </a:xfrm>
        </p:grpSpPr>
        <p:cxnSp>
          <p:nvCxnSpPr>
            <p:cNvPr id="85" name="Straight Connector 84"/>
            <p:cNvCxnSpPr/>
            <p:nvPr/>
          </p:nvCxnSpPr>
          <p:spPr>
            <a:xfrm>
              <a:off x="2695702" y="1308308"/>
              <a:ext cx="11675108" cy="0"/>
            </a:xfrm>
            <a:prstGeom prst="line">
              <a:avLst/>
            </a:prstGeom>
            <a:noFill/>
            <a:ln w="6350" cap="flat" cmpd="sng" algn="ctr">
              <a:solidFill>
                <a:srgbClr val="FFFFFF">
                  <a:lumMod val="75000"/>
                </a:srgbClr>
              </a:solidFill>
              <a:prstDash val="solid"/>
              <a:headEnd type="none"/>
              <a:tailEnd type="none"/>
            </a:ln>
            <a:effectLst/>
          </p:spPr>
        </p:cxnSp>
        <p:cxnSp>
          <p:nvCxnSpPr>
            <p:cNvPr id="86" name="Straight Connector 85"/>
            <p:cNvCxnSpPr/>
            <p:nvPr/>
          </p:nvCxnSpPr>
          <p:spPr>
            <a:xfrm>
              <a:off x="2695702" y="1606022"/>
              <a:ext cx="11675108" cy="0"/>
            </a:xfrm>
            <a:prstGeom prst="line">
              <a:avLst/>
            </a:prstGeom>
            <a:noFill/>
            <a:ln w="6350" cap="flat" cmpd="sng" algn="ctr">
              <a:solidFill>
                <a:srgbClr val="FFFFFF">
                  <a:lumMod val="75000"/>
                </a:srgbClr>
              </a:solidFill>
              <a:prstDash val="solid"/>
              <a:headEnd type="none"/>
              <a:tailEnd type="none"/>
            </a:ln>
            <a:effectLst/>
          </p:spPr>
        </p:cxn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99" y="1643334"/>
            <a:ext cx="155411" cy="155411"/>
          </a:xfrm>
          <a:prstGeom prst="rect">
            <a:avLst/>
          </a:prstGeom>
        </p:spPr>
      </p:pic>
      <p:sp>
        <p:nvSpPr>
          <p:cNvPr id="55" name="Rectangle 54"/>
          <p:cNvSpPr/>
          <p:nvPr/>
        </p:nvSpPr>
        <p:spPr>
          <a:xfrm>
            <a:off x="138600" y="1949075"/>
            <a:ext cx="12114781" cy="29350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r>
              <a:rPr lang="en-US" sz="1020" dirty="0">
                <a:solidFill>
                  <a:prstClr val="black">
                    <a:lumMod val="95000"/>
                    <a:lumOff val="5000"/>
                  </a:prstClr>
                </a:solidFill>
                <a:latin typeface="Segoe UI" panose="020B0502040204020203" pitchFamily="34" charset="0"/>
                <a:cs typeface="Segoe UI" panose="020B0502040204020203" pitchFamily="34" charset="0"/>
              </a:rPr>
              <a:t>BudgetIT.Release</a:t>
            </a:r>
          </a:p>
        </p:txBody>
      </p:sp>
      <p:grpSp>
        <p:nvGrpSpPr>
          <p:cNvPr id="19" name="Group 1"/>
          <p:cNvGrpSpPr/>
          <p:nvPr/>
        </p:nvGrpSpPr>
        <p:grpSpPr>
          <a:xfrm>
            <a:off x="204418" y="2466592"/>
            <a:ext cx="1005697" cy="188321"/>
            <a:chOff x="2699689" y="2773567"/>
            <a:chExt cx="963804" cy="184672"/>
          </a:xfrm>
        </p:grpSpPr>
        <p:pic>
          <p:nvPicPr>
            <p:cNvPr id="15" name="Picture 2"/>
            <p:cNvPicPr>
              <a:picLocks noChangeAspect="1"/>
            </p:cNvPicPr>
            <p:nvPr/>
          </p:nvPicPr>
          <p:blipFill>
            <a:blip r:embed="rId4"/>
            <a:stretch>
              <a:fillRect/>
            </a:stretch>
          </p:blipFill>
          <p:spPr>
            <a:xfrm>
              <a:off x="2699689" y="2830899"/>
              <a:ext cx="90000" cy="90000"/>
            </a:xfrm>
            <a:prstGeom prst="rect">
              <a:avLst/>
            </a:prstGeom>
          </p:spPr>
        </p:pic>
        <p:sp>
          <p:nvSpPr>
            <p:cNvPr id="95" name="TextBox 4"/>
            <p:cNvSpPr txBox="1"/>
            <p:nvPr/>
          </p:nvSpPr>
          <p:spPr>
            <a:xfrm>
              <a:off x="2856597" y="2773567"/>
              <a:ext cx="806896" cy="184672"/>
            </a:xfrm>
            <a:prstGeom prst="rect">
              <a:avLst/>
            </a:prstGeom>
            <a:noFill/>
          </p:spPr>
          <p:txBody>
            <a:bodyPr wrap="square" lIns="0" tIns="0" rIns="0" bIns="0" rtlCol="0">
              <a:spAutoFit/>
            </a:bodyPr>
            <a:lstStyle/>
            <a:p>
              <a:pPr defTabSz="932563">
                <a:lnSpc>
                  <a:spcPct val="150000"/>
                </a:lnSpc>
              </a:pPr>
              <a:r>
                <a:rPr lang="en-US" sz="816" dirty="0">
                  <a:solidFill>
                    <a:srgbClr val="000000"/>
                  </a:solidFill>
                  <a:latin typeface="Segoe UI"/>
                </a:rPr>
                <a:t>Add environments</a:t>
              </a:r>
            </a:p>
          </p:txBody>
        </p:sp>
      </p:grpSp>
      <p:grpSp>
        <p:nvGrpSpPr>
          <p:cNvPr id="13" name="Group 8"/>
          <p:cNvGrpSpPr/>
          <p:nvPr/>
        </p:nvGrpSpPr>
        <p:grpSpPr>
          <a:xfrm>
            <a:off x="210781" y="2736780"/>
            <a:ext cx="1101344" cy="596414"/>
            <a:chOff x="2710688" y="3013902"/>
            <a:chExt cx="1080000" cy="584855"/>
          </a:xfrm>
        </p:grpSpPr>
        <p:sp>
          <p:nvSpPr>
            <p:cNvPr id="107" name="Rectangle 10"/>
            <p:cNvSpPr/>
            <p:nvPr/>
          </p:nvSpPr>
          <p:spPr>
            <a:xfrm>
              <a:off x="2710688" y="3013902"/>
              <a:ext cx="1080000" cy="540000"/>
            </a:xfrm>
            <a:prstGeom prst="rect">
              <a:avLst/>
            </a:prstGeom>
            <a:solidFill>
              <a:srgbClr val="006D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prstClr val="white"/>
                </a:solidFill>
              </a:endParaRPr>
            </a:p>
          </p:txBody>
        </p:sp>
        <p:sp>
          <p:nvSpPr>
            <p:cNvPr id="109" name="Rectangle 11"/>
            <p:cNvSpPr/>
            <p:nvPr/>
          </p:nvSpPr>
          <p:spPr>
            <a:xfrm>
              <a:off x="2779189" y="3016784"/>
              <a:ext cx="1011499" cy="5819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418">
                <a:lnSpc>
                  <a:spcPct val="130000"/>
                </a:lnSpc>
              </a:pPr>
              <a:r>
                <a:rPr lang="en-US" sz="816"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t>Dev</a:t>
              </a:r>
              <a:br>
                <a:rPr lang="en-US" sz="816"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br>
              <a:r>
                <a:rPr lang="en-US" sz="816" dirty="0">
                  <a:solidFill>
                    <a:prstClr val="white"/>
                  </a:solidFill>
                  <a:latin typeface="Segoe UI" panose="020B0502040204020203" pitchFamily="34" charset="0"/>
                  <a:ea typeface="Segoe UI Symbol" panose="020B0502040204020203" pitchFamily="34" charset="0"/>
                  <a:cs typeface="Segoe UI" panose="020B0502040204020203" pitchFamily="34" charset="0"/>
                </a:rPr>
                <a:t>8 tasks</a:t>
              </a:r>
            </a:p>
            <a:p>
              <a:pPr defTabSz="932418">
                <a:lnSpc>
                  <a:spcPct val="130000"/>
                </a:lnSpc>
              </a:pPr>
              <a:r>
                <a:rPr lang="en-US" sz="816" dirty="0">
                  <a:solidFill>
                    <a:prstClr val="white"/>
                  </a:solidFill>
                  <a:latin typeface="Segoe UI" panose="020B0502040204020203" pitchFamily="34" charset="0"/>
                  <a:ea typeface="Segoe UI Symbol" panose="020B0502040204020203" pitchFamily="34" charset="0"/>
                  <a:cs typeface="Segoe UI" panose="020B0502040204020203" pitchFamily="34" charset="0"/>
                </a:rPr>
                <a:t>0 approvals </a:t>
              </a:r>
            </a:p>
          </p:txBody>
        </p:sp>
      </p:grpSp>
      <p:sp>
        <p:nvSpPr>
          <p:cNvPr id="124" name="Rectangle 123"/>
          <p:cNvSpPr/>
          <p:nvPr/>
        </p:nvSpPr>
        <p:spPr>
          <a:xfrm>
            <a:off x="1151026" y="2669614"/>
            <a:ext cx="138403" cy="32307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418">
              <a:lnSpc>
                <a:spcPct val="130000"/>
              </a:lnSpc>
            </a:pPr>
            <a:r>
              <a:rPr lang="en-US" sz="1122" dirty="0">
                <a:solidFill>
                  <a:prstClr val="white"/>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white"/>
              </a:solidFill>
              <a:latin typeface="Segoe UI" panose="020B0502040204020203" pitchFamily="34" charset="0"/>
              <a:ea typeface="Segoe UI Symbol" panose="020B0502040204020203" pitchFamily="34" charset="0"/>
              <a:cs typeface="Segoe UI" panose="020B0502040204020203" pitchFamily="34" charset="0"/>
            </a:endParaRPr>
          </a:p>
        </p:txBody>
      </p:sp>
      <p:cxnSp>
        <p:nvCxnSpPr>
          <p:cNvPr id="121" name="Straight Connector 120"/>
          <p:cNvCxnSpPr/>
          <p:nvPr/>
        </p:nvCxnSpPr>
        <p:spPr>
          <a:xfrm flipH="1">
            <a:off x="164158" y="2354424"/>
            <a:ext cx="12114781" cy="0"/>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5"/>
          <a:stretch>
            <a:fillRect/>
          </a:stretch>
        </p:blipFill>
        <p:spPr>
          <a:xfrm>
            <a:off x="12062392" y="1358543"/>
            <a:ext cx="143979" cy="143979"/>
          </a:xfrm>
          <a:prstGeom prst="rect">
            <a:avLst/>
          </a:prstGeom>
        </p:spPr>
      </p:pic>
      <p:sp>
        <p:nvSpPr>
          <p:cNvPr id="26" name="TextBox 25"/>
          <p:cNvSpPr txBox="1"/>
          <p:nvPr/>
        </p:nvSpPr>
        <p:spPr>
          <a:xfrm>
            <a:off x="326439" y="1564570"/>
            <a:ext cx="2539474" cy="286241"/>
          </a:xfrm>
          <a:prstGeom prst="rect">
            <a:avLst/>
          </a:prstGeom>
          <a:noFill/>
        </p:spPr>
        <p:txBody>
          <a:bodyPr wrap="square" rtlCol="0">
            <a:spAutoFit/>
          </a:bodyPr>
          <a:lstStyle/>
          <a:p>
            <a:pPr defTabSz="932563">
              <a:lnSpc>
                <a:spcPct val="150000"/>
              </a:lnSpc>
            </a:pPr>
            <a:r>
              <a:rPr lang="en-US" sz="816" dirty="0">
                <a:solidFill>
                  <a:srgbClr val="000000"/>
                </a:solidFill>
                <a:latin typeface="Segoe UI"/>
              </a:rPr>
              <a:t>Save      </a:t>
            </a:r>
            <a:r>
              <a:rPr lang="en-US" sz="816" dirty="0">
                <a:solidFill>
                  <a:prstClr val="white">
                    <a:lumMod val="50000"/>
                  </a:prstClr>
                </a:solidFill>
                <a:latin typeface="Segoe UI"/>
              </a:rPr>
              <a:t>Release</a:t>
            </a:r>
          </a:p>
        </p:txBody>
      </p:sp>
      <p:sp>
        <p:nvSpPr>
          <p:cNvPr id="27" name="TextBox 26"/>
          <p:cNvSpPr txBox="1"/>
          <p:nvPr/>
        </p:nvSpPr>
        <p:spPr>
          <a:xfrm>
            <a:off x="53290" y="919606"/>
            <a:ext cx="1706636" cy="430375"/>
          </a:xfrm>
          <a:prstGeom prst="rect">
            <a:avLst/>
          </a:prstGeom>
          <a:noFill/>
        </p:spPr>
        <p:txBody>
          <a:bodyPr wrap="square" rtlCol="0">
            <a:spAutoFit/>
          </a:bodyPr>
          <a:lstStyle/>
          <a:p>
            <a:pPr defTabSz="932563">
              <a:lnSpc>
                <a:spcPct val="150000"/>
              </a:lnSpc>
            </a:pPr>
            <a:r>
              <a:rPr lang="en-US" sz="1428" dirty="0">
                <a:solidFill>
                  <a:srgbClr val="5B9BD5">
                    <a:lumMod val="75000"/>
                  </a:srgbClr>
                </a:solidFill>
                <a:latin typeface="Segoe UI Light" panose="020B0502040204020203" pitchFamily="34" charset="0"/>
                <a:cs typeface="Segoe UI Light" panose="020B0502040204020203" pitchFamily="34" charset="0"/>
              </a:rPr>
              <a:t>BudgetIT.Release*</a:t>
            </a:r>
          </a:p>
        </p:txBody>
      </p:sp>
      <p:pic>
        <p:nvPicPr>
          <p:cNvPr id="28" name="Picture 27"/>
          <p:cNvPicPr>
            <a:picLocks/>
          </p:cNvPicPr>
          <p:nvPr/>
        </p:nvPicPr>
        <p:blipFill>
          <a:blip r:embed="rId6"/>
          <a:stretch>
            <a:fillRect/>
          </a:stretch>
        </p:blipFill>
        <p:spPr>
          <a:xfrm>
            <a:off x="7412" y="852988"/>
            <a:ext cx="121238" cy="6155182"/>
          </a:xfrm>
          <a:prstGeom prst="rect">
            <a:avLst/>
          </a:prstGeom>
        </p:spPr>
      </p:pic>
      <p:sp>
        <p:nvSpPr>
          <p:cNvPr id="29" name="TextBox 28"/>
          <p:cNvSpPr txBox="1"/>
          <p:nvPr/>
        </p:nvSpPr>
        <p:spPr>
          <a:xfrm>
            <a:off x="53292" y="1301698"/>
            <a:ext cx="5940307" cy="222186"/>
          </a:xfrm>
          <a:prstGeom prst="rect">
            <a:avLst/>
          </a:prstGeom>
          <a:noFill/>
        </p:spPr>
        <p:txBody>
          <a:bodyPr wrap="square" rtlCol="0">
            <a:spAutoFit/>
          </a:bodyPr>
          <a:lstStyle/>
          <a:p>
            <a:pPr defTabSz="932418">
              <a:defRPr/>
            </a:pPr>
            <a:r>
              <a:rPr lang="en-US" sz="816" dirty="0">
                <a:solidFill>
                  <a:srgbClr val="0070C0"/>
                </a:solidFill>
                <a:latin typeface="Segoe UI Semibold" pitchFamily="34" charset="0"/>
                <a:ea typeface="Segoe UI" pitchFamily="34" charset="0"/>
                <a:cs typeface="Segoe UI" pitchFamily="34" charset="0"/>
              </a:rPr>
              <a:t>Environments      </a:t>
            </a:r>
            <a:r>
              <a:rPr lang="en-US" sz="816" dirty="0">
                <a:solidFill>
                  <a:prstClr val="white">
                    <a:lumMod val="50000"/>
                  </a:prstClr>
                </a:solidFill>
                <a:latin typeface="Segoe UI" pitchFamily="34" charset="0"/>
                <a:ea typeface="Segoe UI" pitchFamily="34" charset="0"/>
                <a:cs typeface="Segoe UI" pitchFamily="34" charset="0"/>
              </a:rPr>
              <a:t>Artifacts      Variables      Options</a:t>
            </a:r>
          </a:p>
        </p:txBody>
      </p:sp>
      <p:cxnSp>
        <p:nvCxnSpPr>
          <p:cNvPr id="30" name="Straight Connector 29"/>
          <p:cNvCxnSpPr/>
          <p:nvPr/>
        </p:nvCxnSpPr>
        <p:spPr>
          <a:xfrm>
            <a:off x="4000382" y="2362826"/>
            <a:ext cx="0" cy="4478798"/>
          </a:xfrm>
          <a:prstGeom prst="line">
            <a:avLst/>
          </a:prstGeom>
          <a:ln w="38100">
            <a:solidFill>
              <a:srgbClr val="F1F1F1"/>
            </a:solidFill>
          </a:ln>
        </p:spPr>
        <p:style>
          <a:lnRef idx="1">
            <a:schemeClr val="accent1"/>
          </a:lnRef>
          <a:fillRef idx="0">
            <a:schemeClr val="accent1"/>
          </a:fillRef>
          <a:effectRef idx="0">
            <a:schemeClr val="accent1"/>
          </a:effectRef>
          <a:fontRef idx="minor">
            <a:schemeClr val="tx1"/>
          </a:fontRef>
        </p:style>
      </p:cxnSp>
      <p:sp>
        <p:nvSpPr>
          <p:cNvPr id="322" name="Rectangle 4"/>
          <p:cNvSpPr/>
          <p:nvPr/>
        </p:nvSpPr>
        <p:spPr>
          <a:xfrm>
            <a:off x="1559441" y="3192462"/>
            <a:ext cx="2289940" cy="411131"/>
          </a:xfrm>
          <a:prstGeom prst="rect">
            <a:avLst/>
          </a:prstGeom>
          <a:solidFill>
            <a:srgbClr val="DCEB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endParaRPr lang="en-US" dirty="0">
              <a:solidFill>
                <a:prstClr val="white"/>
              </a:solidFill>
            </a:endParaRPr>
          </a:p>
        </p:txBody>
      </p:sp>
      <p:grpSp>
        <p:nvGrpSpPr>
          <p:cNvPr id="323" name="Group 1"/>
          <p:cNvGrpSpPr/>
          <p:nvPr/>
        </p:nvGrpSpPr>
        <p:grpSpPr>
          <a:xfrm>
            <a:off x="1425310" y="2391125"/>
            <a:ext cx="2446295" cy="3787630"/>
            <a:chOff x="3873125" y="2359694"/>
            <a:chExt cx="2398546" cy="3713700"/>
          </a:xfrm>
        </p:grpSpPr>
        <p:sp>
          <p:nvSpPr>
            <p:cNvPr id="324" name="Rectangle 2"/>
            <p:cNvSpPr/>
            <p:nvPr/>
          </p:nvSpPr>
          <p:spPr>
            <a:xfrm>
              <a:off x="6135969" y="2359694"/>
              <a:ext cx="135702" cy="3167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defTabSz="932418">
                <a:lnSpc>
                  <a:spcPct val="130000"/>
                </a:lnSpc>
              </a:pPr>
              <a:r>
                <a:rPr lang="en-US" sz="1122" dirty="0">
                  <a:solidFill>
                    <a:prstClr val="black">
                      <a:lumMod val="75000"/>
                      <a:lumOff val="25000"/>
                    </a:prstClr>
                  </a:solidFill>
                  <a:latin typeface="Segoe UI Semibold" panose="020B0702040204020203" pitchFamily="34" charset="0"/>
                  <a:ea typeface="Segoe UI Symbol" panose="020B0502040204020203" pitchFamily="34" charset="0"/>
                  <a:cs typeface="Segoe UI Semibold" panose="020B0702040204020203" pitchFamily="34" charset="0"/>
                </a:rPr>
                <a:t>…</a:t>
              </a:r>
              <a:endParaRPr lang="en-US" sz="1122" dirty="0">
                <a:solidFill>
                  <a:prstClr val="black">
                    <a:lumMod val="75000"/>
                    <a:lumOff val="25000"/>
                  </a:prstClr>
                </a:solidFill>
                <a:latin typeface="Segoe UI" panose="020B0502040204020203" pitchFamily="34" charset="0"/>
                <a:ea typeface="Segoe UI Symbol" panose="020B0502040204020203" pitchFamily="34" charset="0"/>
                <a:cs typeface="Segoe UI" panose="020B0502040204020203" pitchFamily="34" charset="0"/>
              </a:endParaRPr>
            </a:p>
          </p:txBody>
        </p:sp>
        <p:grpSp>
          <p:nvGrpSpPr>
            <p:cNvPr id="325" name="Group 17"/>
            <p:cNvGrpSpPr/>
            <p:nvPr/>
          </p:nvGrpSpPr>
          <p:grpSpPr>
            <a:xfrm>
              <a:off x="4016387" y="2418436"/>
              <a:ext cx="931463" cy="188321"/>
              <a:chOff x="2699689" y="2773565"/>
              <a:chExt cx="931595" cy="188349"/>
            </a:xfrm>
          </p:grpSpPr>
          <p:pic>
            <p:nvPicPr>
              <p:cNvPr id="372" name="Picture 19"/>
              <p:cNvPicPr>
                <a:picLocks noChangeAspect="1"/>
              </p:cNvPicPr>
              <p:nvPr/>
            </p:nvPicPr>
            <p:blipFill>
              <a:blip r:embed="rId4"/>
              <a:stretch>
                <a:fillRect/>
              </a:stretch>
            </p:blipFill>
            <p:spPr>
              <a:xfrm>
                <a:off x="2699689" y="2830899"/>
                <a:ext cx="90000" cy="90000"/>
              </a:xfrm>
              <a:prstGeom prst="rect">
                <a:avLst/>
              </a:prstGeom>
            </p:spPr>
          </p:pic>
          <p:sp>
            <p:nvSpPr>
              <p:cNvPr id="373" name="TextBox 20"/>
              <p:cNvSpPr txBox="1"/>
              <p:nvPr/>
            </p:nvSpPr>
            <p:spPr>
              <a:xfrm>
                <a:off x="2856596" y="2773565"/>
                <a:ext cx="774688" cy="188349"/>
              </a:xfrm>
              <a:prstGeom prst="rect">
                <a:avLst/>
              </a:prstGeom>
              <a:noFill/>
            </p:spPr>
            <p:txBody>
              <a:bodyPr wrap="square" lIns="0" tIns="0" rIns="0" bIns="0" rtlCol="0">
                <a:spAutoFit/>
              </a:bodyPr>
              <a:lstStyle/>
              <a:p>
                <a:pPr defTabSz="932563">
                  <a:lnSpc>
                    <a:spcPct val="150000"/>
                  </a:lnSpc>
                </a:pPr>
                <a:r>
                  <a:rPr lang="en-US" sz="816" dirty="0">
                    <a:solidFill>
                      <a:srgbClr val="000000"/>
                    </a:solidFill>
                    <a:latin typeface="Segoe UI"/>
                  </a:rPr>
                  <a:t>Add tasks…</a:t>
                </a:r>
              </a:p>
            </p:txBody>
          </p:sp>
        </p:grpSp>
        <p:grpSp>
          <p:nvGrpSpPr>
            <p:cNvPr id="326" name="Group 20"/>
            <p:cNvGrpSpPr/>
            <p:nvPr/>
          </p:nvGrpSpPr>
          <p:grpSpPr>
            <a:xfrm>
              <a:off x="4002151" y="2721857"/>
              <a:ext cx="2233688" cy="830195"/>
              <a:chOff x="1562965" y="2847506"/>
              <a:chExt cx="2234320" cy="830431"/>
            </a:xfrm>
          </p:grpSpPr>
          <p:cxnSp>
            <p:nvCxnSpPr>
              <p:cNvPr id="369" name="Straight Connector 241"/>
              <p:cNvCxnSpPr/>
              <p:nvPr/>
            </p:nvCxnSpPr>
            <p:spPr>
              <a:xfrm>
                <a:off x="1562965" y="3263148"/>
                <a:ext cx="2234320" cy="0"/>
              </a:xfrm>
              <a:prstGeom prst="line">
                <a:avLst/>
              </a:prstGeom>
              <a:noFill/>
              <a:ln w="6350" cap="flat" cmpd="sng" algn="ctr">
                <a:solidFill>
                  <a:srgbClr val="FFFFFF">
                    <a:lumMod val="75000"/>
                  </a:srgbClr>
                </a:solidFill>
                <a:prstDash val="solid"/>
                <a:headEnd type="none"/>
                <a:tailEnd type="none"/>
              </a:ln>
              <a:effectLst/>
            </p:spPr>
          </p:cxnSp>
          <p:cxnSp>
            <p:nvCxnSpPr>
              <p:cNvPr id="370" name="Straight Connector 242"/>
              <p:cNvCxnSpPr/>
              <p:nvPr/>
            </p:nvCxnSpPr>
            <p:spPr>
              <a:xfrm>
                <a:off x="1562965" y="3677937"/>
                <a:ext cx="2234320" cy="0"/>
              </a:xfrm>
              <a:prstGeom prst="line">
                <a:avLst/>
              </a:prstGeom>
              <a:noFill/>
              <a:ln w="6350" cap="flat" cmpd="sng" algn="ctr">
                <a:solidFill>
                  <a:srgbClr val="FFFFFF">
                    <a:lumMod val="75000"/>
                  </a:srgbClr>
                </a:solidFill>
                <a:prstDash val="solid"/>
                <a:headEnd type="none"/>
                <a:tailEnd type="none"/>
              </a:ln>
              <a:effectLst/>
            </p:spPr>
          </p:cxnSp>
          <p:cxnSp>
            <p:nvCxnSpPr>
              <p:cNvPr id="371" name="Straight Connector 240"/>
              <p:cNvCxnSpPr/>
              <p:nvPr/>
            </p:nvCxnSpPr>
            <p:spPr>
              <a:xfrm>
                <a:off x="1562965" y="2847506"/>
                <a:ext cx="2234320" cy="0"/>
              </a:xfrm>
              <a:prstGeom prst="line">
                <a:avLst/>
              </a:prstGeom>
              <a:noFill/>
              <a:ln w="6350" cap="flat" cmpd="sng" algn="ctr">
                <a:solidFill>
                  <a:srgbClr val="FFFFFF">
                    <a:lumMod val="75000"/>
                  </a:srgbClr>
                </a:solidFill>
                <a:prstDash val="solid"/>
                <a:headEnd type="none"/>
                <a:tailEnd type="none"/>
              </a:ln>
              <a:effectLst/>
            </p:spPr>
          </p:cxnSp>
        </p:grpSp>
        <p:pic>
          <p:nvPicPr>
            <p:cNvPr id="330"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20" y="2913698"/>
              <a:ext cx="143959" cy="143959"/>
            </a:xfrm>
            <a:prstGeom prst="rect">
              <a:avLst/>
            </a:prstGeom>
          </p:spPr>
        </p:pic>
        <p:sp>
          <p:nvSpPr>
            <p:cNvPr id="331" name="TextBox 28"/>
            <p:cNvSpPr txBox="1"/>
            <p:nvPr/>
          </p:nvSpPr>
          <p:spPr>
            <a:xfrm>
              <a:off x="4469187" y="3145977"/>
              <a:ext cx="1707603" cy="368562"/>
            </a:xfrm>
            <a:prstGeom prst="rect">
              <a:avLst/>
            </a:prstGeom>
            <a:noFill/>
          </p:spPr>
          <p:txBody>
            <a:bodyPr wrap="square" rtlCol="0">
              <a:spAutoFit/>
            </a:bodyPr>
            <a:lstStyle/>
            <a:p>
              <a:pPr defTabSz="932563">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Resource Group Deploy…</a:t>
              </a:r>
            </a:p>
            <a:p>
              <a:pPr defTabSz="932563">
                <a:lnSpc>
                  <a:spcPct val="110000"/>
                </a:lnSpc>
              </a:pPr>
              <a:r>
                <a:rPr lang="en-US" sz="816" i="1" dirty="0">
                  <a:solidFill>
                    <a:prstClr val="black">
                      <a:lumMod val="65000"/>
                      <a:lumOff val="35000"/>
                    </a:prstClr>
                  </a:solidFill>
                  <a:latin typeface="Segoe UI"/>
                </a:rPr>
                <a:t>Azure Deployment:</a:t>
              </a:r>
              <a:endParaRPr lang="en-US" sz="1122" i="1" dirty="0">
                <a:solidFill>
                  <a:prstClr val="black">
                    <a:lumMod val="65000"/>
                    <a:lumOff val="35000"/>
                  </a:prstClr>
                </a:solidFill>
                <a:latin typeface="Segoe UI"/>
              </a:endParaRPr>
            </a:p>
          </p:txBody>
        </p:sp>
        <p:sp>
          <p:nvSpPr>
            <p:cNvPr id="332" name="Rectangle 232"/>
            <p:cNvSpPr/>
            <p:nvPr/>
          </p:nvSpPr>
          <p:spPr>
            <a:xfrm>
              <a:off x="4100153" y="3145390"/>
              <a:ext cx="359898" cy="35989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dirty="0">
                <a:solidFill>
                  <a:prstClr val="white"/>
                </a:solidFill>
              </a:endParaRPr>
            </a:p>
          </p:txBody>
        </p:sp>
        <p:pic>
          <p:nvPicPr>
            <p:cNvPr id="335"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5161" y="3259379"/>
              <a:ext cx="143960" cy="143960"/>
            </a:xfrm>
            <a:prstGeom prst="rect">
              <a:avLst/>
            </a:prstGeom>
          </p:spPr>
        </p:pic>
        <p:pic>
          <p:nvPicPr>
            <p:cNvPr id="336"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048" y="5015033"/>
              <a:ext cx="143959" cy="143959"/>
            </a:xfrm>
            <a:prstGeom prst="rect">
              <a:avLst/>
            </a:prstGeom>
          </p:spPr>
        </p:pic>
        <p:sp>
          <p:nvSpPr>
            <p:cNvPr id="337" name="TextBox 26"/>
            <p:cNvSpPr txBox="1"/>
            <p:nvPr/>
          </p:nvSpPr>
          <p:spPr>
            <a:xfrm>
              <a:off x="4460016" y="4465250"/>
              <a:ext cx="1768342" cy="361368"/>
            </a:xfrm>
            <a:prstGeom prst="rect">
              <a:avLst/>
            </a:prstGeom>
            <a:solidFill>
              <a:schemeClr val="bg1"/>
            </a:solidFill>
          </p:spPr>
          <p:txBody>
            <a:bodyPr wrap="square" rtlCol="0">
              <a:spAutoFit/>
            </a:bodyPr>
            <a:lstStyle/>
            <a:p>
              <a:pPr defTabSz="932563">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Visual Studio Test Agent Deploy…</a:t>
              </a:r>
            </a:p>
            <a:p>
              <a:pPr defTabSz="932563">
                <a:lnSpc>
                  <a:spcPct val="110000"/>
                </a:lnSpc>
              </a:pPr>
              <a:r>
                <a:rPr lang="en-US" sz="816" i="1" dirty="0">
                  <a:solidFill>
                    <a:prstClr val="black">
                      <a:lumMod val="65000"/>
                      <a:lumOff val="35000"/>
                    </a:prstClr>
                  </a:solidFill>
                  <a:latin typeface="Segoe UI"/>
                </a:rPr>
                <a:t>Machine group:</a:t>
              </a:r>
              <a:endParaRPr lang="en-US" sz="1122" i="1" dirty="0">
                <a:solidFill>
                  <a:prstClr val="black">
                    <a:lumMod val="65000"/>
                    <a:lumOff val="35000"/>
                  </a:prstClr>
                </a:solidFill>
                <a:latin typeface="Segoe UI"/>
              </a:endParaRPr>
            </a:p>
          </p:txBody>
        </p:sp>
        <p:sp>
          <p:nvSpPr>
            <p:cNvPr id="338" name="Rectangle 27"/>
            <p:cNvSpPr/>
            <p:nvPr/>
          </p:nvSpPr>
          <p:spPr>
            <a:xfrm>
              <a:off x="4095041" y="4468223"/>
              <a:ext cx="359898" cy="359898"/>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pic>
          <p:nvPicPr>
            <p:cNvPr id="339"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0772" y="4572201"/>
              <a:ext cx="143959" cy="143959"/>
            </a:xfrm>
            <a:prstGeom prst="rect">
              <a:avLst/>
            </a:prstGeom>
          </p:spPr>
        </p:pic>
        <p:sp>
          <p:nvSpPr>
            <p:cNvPr id="340" name="Rectangle 27"/>
            <p:cNvSpPr/>
            <p:nvPr/>
          </p:nvSpPr>
          <p:spPr>
            <a:xfrm>
              <a:off x="4095041" y="4911448"/>
              <a:ext cx="359898" cy="359898"/>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pic>
          <p:nvPicPr>
            <p:cNvPr id="341"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0772" y="5015033"/>
              <a:ext cx="143959" cy="143959"/>
            </a:xfrm>
            <a:prstGeom prst="rect">
              <a:avLst/>
            </a:prstGeom>
          </p:spPr>
        </p:pic>
        <p:sp>
          <p:nvSpPr>
            <p:cNvPr id="342" name="TextBox 26"/>
            <p:cNvSpPr txBox="1"/>
            <p:nvPr/>
          </p:nvSpPr>
          <p:spPr>
            <a:xfrm>
              <a:off x="4488591" y="3599745"/>
              <a:ext cx="1768342" cy="368562"/>
            </a:xfrm>
            <a:prstGeom prst="rect">
              <a:avLst/>
            </a:prstGeom>
            <a:solidFill>
              <a:schemeClr val="bg1"/>
            </a:solidFill>
          </p:spPr>
          <p:txBody>
            <a:bodyPr wrap="square" rtlCol="0">
              <a:spAutoFit/>
            </a:bodyPr>
            <a:lstStyle/>
            <a:p>
              <a:pPr defTabSz="932563">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File Copy</a:t>
              </a:r>
            </a:p>
            <a:p>
              <a:pPr defTabSz="932563">
                <a:lnSpc>
                  <a:spcPct val="110000"/>
                </a:lnSpc>
              </a:pPr>
              <a:r>
                <a:rPr lang="en-US" sz="816" i="1" dirty="0">
                  <a:solidFill>
                    <a:prstClr val="black">
                      <a:lumMod val="65000"/>
                      <a:lumOff val="35000"/>
                    </a:prstClr>
                  </a:solidFill>
                  <a:latin typeface="Segoe UI"/>
                </a:rPr>
                <a:t>Copy file $(</a:t>
              </a:r>
              <a:r>
                <a:rPr lang="en-US" sz="816" i="1" dirty="0" err="1">
                  <a:solidFill>
                    <a:prstClr val="black">
                      <a:lumMod val="65000"/>
                      <a:lumOff val="35000"/>
                    </a:prstClr>
                  </a:solidFill>
                  <a:latin typeface="Segoe UI"/>
                </a:rPr>
                <a:t>release.artifactsDirector</a:t>
              </a:r>
              <a:endParaRPr lang="en-US" sz="816" i="1" dirty="0">
                <a:solidFill>
                  <a:prstClr val="black">
                    <a:lumMod val="65000"/>
                    <a:lumOff val="35000"/>
                  </a:prstClr>
                </a:solidFill>
                <a:latin typeface="Segoe UI"/>
              </a:endParaRPr>
            </a:p>
          </p:txBody>
        </p:sp>
        <p:sp>
          <p:nvSpPr>
            <p:cNvPr id="343" name="Rectangle 27"/>
            <p:cNvSpPr/>
            <p:nvPr/>
          </p:nvSpPr>
          <p:spPr>
            <a:xfrm>
              <a:off x="4108376" y="3602718"/>
              <a:ext cx="359898" cy="359898"/>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cxnSp>
          <p:nvCxnSpPr>
            <p:cNvPr id="344" name="Straight Connector 28"/>
            <p:cNvCxnSpPr/>
            <p:nvPr/>
          </p:nvCxnSpPr>
          <p:spPr>
            <a:xfrm>
              <a:off x="4007686" y="3997969"/>
              <a:ext cx="2233687" cy="0"/>
            </a:xfrm>
            <a:prstGeom prst="line">
              <a:avLst/>
            </a:prstGeom>
            <a:noFill/>
            <a:ln w="6350" cap="flat" cmpd="sng" algn="ctr">
              <a:solidFill>
                <a:srgbClr val="FFFFFF">
                  <a:lumMod val="75000"/>
                </a:srgbClr>
              </a:solidFill>
              <a:prstDash val="solid"/>
              <a:headEnd type="none"/>
              <a:tailEnd type="none"/>
            </a:ln>
            <a:effectLst/>
          </p:spPr>
        </p:cxnSp>
        <p:pic>
          <p:nvPicPr>
            <p:cNvPr id="345"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4107" y="3706696"/>
              <a:ext cx="143959" cy="143959"/>
            </a:xfrm>
            <a:prstGeom prst="rect">
              <a:avLst/>
            </a:prstGeom>
          </p:spPr>
        </p:pic>
        <p:sp>
          <p:nvSpPr>
            <p:cNvPr id="346" name="TextBox 26"/>
            <p:cNvSpPr txBox="1"/>
            <p:nvPr/>
          </p:nvSpPr>
          <p:spPr>
            <a:xfrm>
              <a:off x="4460016" y="4908476"/>
              <a:ext cx="1768342" cy="361368"/>
            </a:xfrm>
            <a:prstGeom prst="rect">
              <a:avLst/>
            </a:prstGeom>
            <a:solidFill>
              <a:schemeClr val="bg1"/>
            </a:solidFill>
          </p:spPr>
          <p:txBody>
            <a:bodyPr wrap="square" rtlCol="0">
              <a:spAutoFit/>
            </a:bodyPr>
            <a:lstStyle/>
            <a:p>
              <a:pPr defTabSz="932563">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Visual Studio Test Run using Test..</a:t>
              </a:r>
            </a:p>
            <a:p>
              <a:pPr defTabSz="932563">
                <a:lnSpc>
                  <a:spcPct val="110000"/>
                </a:lnSpc>
              </a:pPr>
              <a:r>
                <a:rPr lang="en-US" sz="816" i="1" dirty="0">
                  <a:solidFill>
                    <a:prstClr val="black">
                      <a:lumMod val="65000"/>
                      <a:lumOff val="35000"/>
                    </a:prstClr>
                  </a:solidFill>
                  <a:latin typeface="Segoe UI"/>
                </a:rPr>
                <a:t>Test assemblies: **\*test*.dll</a:t>
              </a:r>
              <a:endParaRPr lang="en-US" sz="1122" i="1" dirty="0">
                <a:solidFill>
                  <a:prstClr val="black">
                    <a:lumMod val="65000"/>
                    <a:lumOff val="35000"/>
                  </a:prstClr>
                </a:solidFill>
                <a:latin typeface="Segoe UI"/>
              </a:endParaRPr>
            </a:p>
          </p:txBody>
        </p:sp>
        <p:pic>
          <p:nvPicPr>
            <p:cNvPr id="347"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048" y="5472233"/>
              <a:ext cx="143959" cy="143959"/>
            </a:xfrm>
            <a:prstGeom prst="rect">
              <a:avLst/>
            </a:prstGeom>
          </p:spPr>
        </p:pic>
        <p:pic>
          <p:nvPicPr>
            <p:cNvPr id="348"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0772" y="5472233"/>
              <a:ext cx="143959" cy="143959"/>
            </a:xfrm>
            <a:prstGeom prst="rect">
              <a:avLst/>
            </a:prstGeom>
          </p:spPr>
        </p:pic>
        <p:pic>
          <p:nvPicPr>
            <p:cNvPr id="350"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5926" y="5929435"/>
              <a:ext cx="143959" cy="143959"/>
            </a:xfrm>
            <a:prstGeom prst="rect">
              <a:avLst/>
            </a:prstGeom>
          </p:spPr>
        </p:pic>
        <p:sp>
          <p:nvSpPr>
            <p:cNvPr id="353" name="TextBox 26"/>
            <p:cNvSpPr txBox="1"/>
            <p:nvPr/>
          </p:nvSpPr>
          <p:spPr>
            <a:xfrm>
              <a:off x="4490496" y="4028370"/>
              <a:ext cx="1768342" cy="368562"/>
            </a:xfrm>
            <a:prstGeom prst="rect">
              <a:avLst/>
            </a:prstGeom>
            <a:solidFill>
              <a:schemeClr val="bg1"/>
            </a:solidFill>
          </p:spPr>
          <p:txBody>
            <a:bodyPr wrap="square" rtlCol="0">
              <a:spAutoFit/>
            </a:bodyPr>
            <a:lstStyle/>
            <a:p>
              <a:pPr defTabSz="932563">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PowerShell on Target Machines..</a:t>
              </a:r>
            </a:p>
            <a:p>
              <a:pPr defTabSz="932563">
                <a:lnSpc>
                  <a:spcPct val="110000"/>
                </a:lnSpc>
              </a:pPr>
              <a:r>
                <a:rPr lang="en-US" sz="816" i="1" dirty="0">
                  <a:solidFill>
                    <a:prstClr val="black">
                      <a:lumMod val="65000"/>
                      <a:lumOff val="35000"/>
                    </a:prstClr>
                  </a:solidFill>
                  <a:latin typeface="Segoe UI"/>
                </a:rPr>
                <a:t>PowerShell script on</a:t>
              </a:r>
              <a:endParaRPr lang="en-US" sz="1122" i="1" dirty="0">
                <a:solidFill>
                  <a:prstClr val="black">
                    <a:lumMod val="65000"/>
                    <a:lumOff val="35000"/>
                  </a:prstClr>
                </a:solidFill>
                <a:latin typeface="Segoe UI"/>
              </a:endParaRPr>
            </a:p>
          </p:txBody>
        </p:sp>
        <p:sp>
          <p:nvSpPr>
            <p:cNvPr id="354" name="Rectangle 27"/>
            <p:cNvSpPr/>
            <p:nvPr/>
          </p:nvSpPr>
          <p:spPr>
            <a:xfrm>
              <a:off x="4105201" y="4031343"/>
              <a:ext cx="359898" cy="359898"/>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cxnSp>
          <p:nvCxnSpPr>
            <p:cNvPr id="355" name="Straight Connector 28"/>
            <p:cNvCxnSpPr/>
            <p:nvPr/>
          </p:nvCxnSpPr>
          <p:spPr>
            <a:xfrm>
              <a:off x="4009591" y="4436754"/>
              <a:ext cx="2233687" cy="0"/>
            </a:xfrm>
            <a:prstGeom prst="line">
              <a:avLst/>
            </a:prstGeom>
            <a:noFill/>
            <a:ln w="6350" cap="flat" cmpd="sng" algn="ctr">
              <a:solidFill>
                <a:srgbClr val="FFFFFF">
                  <a:lumMod val="75000"/>
                </a:srgbClr>
              </a:solidFill>
              <a:prstDash val="solid"/>
              <a:headEnd type="none"/>
              <a:tailEnd type="none"/>
            </a:ln>
            <a:effectLst/>
          </p:spPr>
        </p:cxnSp>
        <p:pic>
          <p:nvPicPr>
            <p:cNvPr id="356"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932" y="4135321"/>
              <a:ext cx="143959" cy="143959"/>
            </a:xfrm>
            <a:prstGeom prst="rect">
              <a:avLst/>
            </a:prstGeom>
          </p:spPr>
        </p:pic>
        <p:cxnSp>
          <p:nvCxnSpPr>
            <p:cNvPr id="357" name="Straight Connector 28"/>
            <p:cNvCxnSpPr/>
            <p:nvPr/>
          </p:nvCxnSpPr>
          <p:spPr>
            <a:xfrm>
              <a:off x="4003495" y="4863474"/>
              <a:ext cx="2233687" cy="0"/>
            </a:xfrm>
            <a:prstGeom prst="line">
              <a:avLst/>
            </a:prstGeom>
            <a:noFill/>
            <a:ln w="6350" cap="flat" cmpd="sng" algn="ctr">
              <a:solidFill>
                <a:srgbClr val="FFFFFF">
                  <a:lumMod val="75000"/>
                </a:srgbClr>
              </a:solidFill>
              <a:prstDash val="solid"/>
              <a:headEnd type="none"/>
              <a:tailEnd type="none"/>
            </a:ln>
            <a:effectLst/>
          </p:spPr>
        </p:cxnSp>
        <p:sp>
          <p:nvSpPr>
            <p:cNvPr id="361" name="TextBox 31"/>
            <p:cNvSpPr txBox="1"/>
            <p:nvPr/>
          </p:nvSpPr>
          <p:spPr>
            <a:xfrm>
              <a:off x="3901700" y="3525690"/>
              <a:ext cx="345336" cy="230448"/>
            </a:xfrm>
            <a:prstGeom prst="rect">
              <a:avLst/>
            </a:prstGeom>
            <a:noFill/>
          </p:spPr>
          <p:txBody>
            <a:bodyPr wrap="square" rtlCol="0">
              <a:spAutoFit/>
            </a:bodyPr>
            <a:lstStyle/>
            <a:p>
              <a:pPr defTabSz="932563">
                <a:lnSpc>
                  <a:spcPct val="110000"/>
                </a:lnSpc>
              </a:pPr>
              <a:r>
                <a:rPr lang="en-US" sz="816" dirty="0">
                  <a:solidFill>
                    <a:prstClr val="black">
                      <a:lumMod val="65000"/>
                      <a:lumOff val="35000"/>
                    </a:prstClr>
                  </a:solidFill>
                  <a:latin typeface="Segoe UI"/>
                </a:rPr>
                <a:t>3.</a:t>
              </a:r>
            </a:p>
          </p:txBody>
        </p:sp>
        <p:sp>
          <p:nvSpPr>
            <p:cNvPr id="362" name="TextBox 31"/>
            <p:cNvSpPr txBox="1"/>
            <p:nvPr/>
          </p:nvSpPr>
          <p:spPr>
            <a:xfrm>
              <a:off x="3873125" y="3954315"/>
              <a:ext cx="345336" cy="230448"/>
            </a:xfrm>
            <a:prstGeom prst="rect">
              <a:avLst/>
            </a:prstGeom>
            <a:noFill/>
          </p:spPr>
          <p:txBody>
            <a:bodyPr wrap="square" rtlCol="0">
              <a:spAutoFit/>
            </a:bodyPr>
            <a:lstStyle/>
            <a:p>
              <a:pPr defTabSz="932563">
                <a:lnSpc>
                  <a:spcPct val="110000"/>
                </a:lnSpc>
              </a:pPr>
              <a:r>
                <a:rPr lang="en-US" sz="816" dirty="0">
                  <a:solidFill>
                    <a:prstClr val="black">
                      <a:lumMod val="65000"/>
                      <a:lumOff val="35000"/>
                    </a:prstClr>
                  </a:solidFill>
                  <a:latin typeface="Segoe UI"/>
                </a:rPr>
                <a:t>4.</a:t>
              </a:r>
            </a:p>
          </p:txBody>
        </p:sp>
        <p:sp>
          <p:nvSpPr>
            <p:cNvPr id="363" name="TextBox 31"/>
            <p:cNvSpPr txBox="1"/>
            <p:nvPr/>
          </p:nvSpPr>
          <p:spPr>
            <a:xfrm>
              <a:off x="3873125" y="4862996"/>
              <a:ext cx="345336" cy="230448"/>
            </a:xfrm>
            <a:prstGeom prst="rect">
              <a:avLst/>
            </a:prstGeom>
            <a:noFill/>
          </p:spPr>
          <p:txBody>
            <a:bodyPr wrap="square" rtlCol="0">
              <a:spAutoFit/>
            </a:bodyPr>
            <a:lstStyle/>
            <a:p>
              <a:pPr defTabSz="932563">
                <a:lnSpc>
                  <a:spcPct val="110000"/>
                </a:lnSpc>
              </a:pPr>
              <a:r>
                <a:rPr lang="en-US" sz="816" dirty="0">
                  <a:solidFill>
                    <a:prstClr val="black">
                      <a:lumMod val="65000"/>
                      <a:lumOff val="35000"/>
                    </a:prstClr>
                  </a:solidFill>
                  <a:latin typeface="Segoe UI"/>
                </a:rPr>
                <a:t>6.</a:t>
              </a:r>
            </a:p>
          </p:txBody>
        </p:sp>
        <p:sp>
          <p:nvSpPr>
            <p:cNvPr id="365" name="TextBox 25"/>
            <p:cNvSpPr txBox="1"/>
            <p:nvPr/>
          </p:nvSpPr>
          <p:spPr>
            <a:xfrm>
              <a:off x="3912064" y="3091733"/>
              <a:ext cx="345336" cy="230448"/>
            </a:xfrm>
            <a:prstGeom prst="rect">
              <a:avLst/>
            </a:prstGeom>
            <a:noFill/>
          </p:spPr>
          <p:txBody>
            <a:bodyPr wrap="square" rtlCol="0">
              <a:spAutoFit/>
            </a:bodyPr>
            <a:lstStyle/>
            <a:p>
              <a:pPr defTabSz="932384">
                <a:lnSpc>
                  <a:spcPct val="110000"/>
                </a:lnSpc>
              </a:pPr>
              <a:r>
                <a:rPr lang="en-US" sz="816" dirty="0">
                  <a:solidFill>
                    <a:prstClr val="black">
                      <a:lumMod val="65000"/>
                      <a:lumOff val="35000"/>
                    </a:prstClr>
                  </a:solidFill>
                  <a:latin typeface="Segoe UI"/>
                </a:rPr>
                <a:t>2.</a:t>
              </a:r>
            </a:p>
          </p:txBody>
        </p:sp>
        <p:sp>
          <p:nvSpPr>
            <p:cNvPr id="366" name="TextBox 24"/>
            <p:cNvSpPr txBox="1"/>
            <p:nvPr/>
          </p:nvSpPr>
          <p:spPr>
            <a:xfrm>
              <a:off x="3912064" y="2679675"/>
              <a:ext cx="345336" cy="230448"/>
            </a:xfrm>
            <a:prstGeom prst="rect">
              <a:avLst/>
            </a:prstGeom>
            <a:noFill/>
          </p:spPr>
          <p:txBody>
            <a:bodyPr wrap="square" rtlCol="0">
              <a:spAutoFit/>
            </a:bodyPr>
            <a:lstStyle/>
            <a:p>
              <a:pPr defTabSz="932384">
                <a:lnSpc>
                  <a:spcPct val="110000"/>
                </a:lnSpc>
              </a:pPr>
              <a:r>
                <a:rPr lang="en-US" sz="816" dirty="0">
                  <a:solidFill>
                    <a:prstClr val="black">
                      <a:lumMod val="65000"/>
                      <a:lumOff val="35000"/>
                    </a:prstClr>
                  </a:solidFill>
                  <a:latin typeface="Segoe UI"/>
                </a:rPr>
                <a:t>1.</a:t>
              </a:r>
            </a:p>
          </p:txBody>
        </p:sp>
        <p:sp>
          <p:nvSpPr>
            <p:cNvPr id="367" name="TextBox 31"/>
            <p:cNvSpPr txBox="1"/>
            <p:nvPr/>
          </p:nvSpPr>
          <p:spPr>
            <a:xfrm>
              <a:off x="3873125" y="4391195"/>
              <a:ext cx="345336" cy="230448"/>
            </a:xfrm>
            <a:prstGeom prst="rect">
              <a:avLst/>
            </a:prstGeom>
            <a:noFill/>
          </p:spPr>
          <p:txBody>
            <a:bodyPr wrap="square" rtlCol="0">
              <a:spAutoFit/>
            </a:bodyPr>
            <a:lstStyle/>
            <a:p>
              <a:pPr defTabSz="932563">
                <a:lnSpc>
                  <a:spcPct val="110000"/>
                </a:lnSpc>
              </a:pPr>
              <a:r>
                <a:rPr lang="en-US" sz="816" dirty="0">
                  <a:solidFill>
                    <a:prstClr val="black">
                      <a:lumMod val="65000"/>
                      <a:lumOff val="35000"/>
                    </a:prstClr>
                  </a:solidFill>
                  <a:latin typeface="Segoe UI"/>
                </a:rPr>
                <a:t>5.</a:t>
              </a:r>
            </a:p>
          </p:txBody>
        </p:sp>
      </p:grpSp>
      <p:sp>
        <p:nvSpPr>
          <p:cNvPr id="376" name="Rectangle 15"/>
          <p:cNvSpPr/>
          <p:nvPr/>
        </p:nvSpPr>
        <p:spPr>
          <a:xfrm>
            <a:off x="6447451" y="2741105"/>
            <a:ext cx="2632875" cy="15854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50"/>
            <a:endParaRPr lang="en-US" sz="800" dirty="0">
              <a:solidFill>
                <a:prstClr val="black">
                  <a:lumMod val="95000"/>
                  <a:lumOff val="5000"/>
                </a:prstClr>
              </a:solidFill>
              <a:latin typeface="Segoe UI" panose="020B0502040204020203" pitchFamily="34" charset="0"/>
              <a:cs typeface="Segoe UI" panose="020B0502040204020203" pitchFamily="34" charset="0"/>
            </a:endParaRPr>
          </a:p>
        </p:txBody>
      </p:sp>
      <p:sp>
        <p:nvSpPr>
          <p:cNvPr id="377" name="TextBox 16"/>
          <p:cNvSpPr txBox="1"/>
          <p:nvPr/>
        </p:nvSpPr>
        <p:spPr>
          <a:xfrm>
            <a:off x="4149383" y="2740893"/>
            <a:ext cx="1535214" cy="219733"/>
          </a:xfrm>
          <a:prstGeom prst="rect">
            <a:avLst/>
          </a:prstGeom>
          <a:noFill/>
        </p:spPr>
        <p:txBody>
          <a:bodyPr wrap="square" rtlCol="0">
            <a:spAutoFit/>
          </a:bodyPr>
          <a:lstStyle/>
          <a:p>
            <a:pPr defTabSz="914191"/>
            <a:r>
              <a:rPr lang="en-US" sz="800" dirty="0">
                <a:solidFill>
                  <a:srgbClr val="6D6D6D"/>
                </a:solidFill>
                <a:latin typeface="Segoe UI"/>
              </a:rPr>
              <a:t>Azure Subscription</a:t>
            </a:r>
          </a:p>
        </p:txBody>
      </p:sp>
      <p:pic>
        <p:nvPicPr>
          <p:cNvPr id="378"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8908919" y="2726280"/>
            <a:ext cx="152356" cy="152357"/>
          </a:xfrm>
          <a:prstGeom prst="rect">
            <a:avLst/>
          </a:prstGeom>
        </p:spPr>
      </p:pic>
      <p:sp>
        <p:nvSpPr>
          <p:cNvPr id="379" name="TextBox 49"/>
          <p:cNvSpPr txBox="1"/>
          <p:nvPr/>
        </p:nvSpPr>
        <p:spPr>
          <a:xfrm>
            <a:off x="4151041" y="2484283"/>
            <a:ext cx="3642260" cy="238240"/>
          </a:xfrm>
          <a:prstGeom prst="rect">
            <a:avLst/>
          </a:prstGeom>
          <a:noFill/>
        </p:spPr>
        <p:txBody>
          <a:bodyPr wrap="square" rtlCol="0">
            <a:spAutoFit/>
          </a:bodyPr>
          <a:lstStyle/>
          <a:p>
            <a:pPr defTabSz="914191"/>
            <a:r>
              <a:rPr lang="en-US" sz="918" b="1" dirty="0">
                <a:solidFill>
                  <a:prstClr val="black"/>
                </a:solidFill>
                <a:latin typeface="Segoe UI"/>
              </a:rPr>
              <a:t>Azure Deployment:</a:t>
            </a:r>
          </a:p>
        </p:txBody>
      </p:sp>
      <p:pic>
        <p:nvPicPr>
          <p:cNvPr id="386" name="Picture 385"/>
          <p:cNvPicPr>
            <a:picLocks noChangeAspect="1"/>
          </p:cNvPicPr>
          <p:nvPr/>
        </p:nvPicPr>
        <p:blipFill>
          <a:blip r:embed="rId9"/>
          <a:stretch>
            <a:fillRect/>
          </a:stretch>
        </p:blipFill>
        <p:spPr>
          <a:xfrm>
            <a:off x="5348472" y="2476598"/>
            <a:ext cx="233151" cy="242865"/>
          </a:xfrm>
          <a:prstGeom prst="rect">
            <a:avLst/>
          </a:prstGeom>
        </p:spPr>
      </p:pic>
      <p:sp>
        <p:nvSpPr>
          <p:cNvPr id="387" name="Rectangle 21"/>
          <p:cNvSpPr/>
          <p:nvPr/>
        </p:nvSpPr>
        <p:spPr>
          <a:xfrm>
            <a:off x="6447451" y="3330734"/>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00" dirty="0">
                <a:solidFill>
                  <a:prstClr val="black">
                    <a:lumMod val="85000"/>
                    <a:lumOff val="15000"/>
                  </a:prstClr>
                </a:solidFill>
                <a:latin typeface="Segoe UI" panose="020B0502040204020203" pitchFamily="34" charset="0"/>
                <a:cs typeface="Segoe UI" panose="020B0502040204020203" pitchFamily="34" charset="0"/>
              </a:rPr>
              <a:t>$(</a:t>
            </a:r>
            <a:r>
              <a:rPr lang="en-US" sz="800" dirty="0" err="1">
                <a:solidFill>
                  <a:prstClr val="black">
                    <a:lumMod val="85000"/>
                    <a:lumOff val="15000"/>
                  </a:prstClr>
                </a:solidFill>
                <a:latin typeface="Segoe UI" panose="020B0502040204020203" pitchFamily="34" charset="0"/>
                <a:cs typeface="Segoe UI" panose="020B0502040204020203" pitchFamily="34" charset="0"/>
              </a:rPr>
              <a:t>release.artifactsDirectory</a:t>
            </a:r>
            <a:r>
              <a:rPr lang="en-US" sz="800" dirty="0">
                <a:solidFill>
                  <a:prstClr val="black">
                    <a:lumMod val="85000"/>
                    <a:lumOff val="15000"/>
                  </a:prstClr>
                </a:solidFill>
                <a:latin typeface="Segoe UI" panose="020B0502040204020203" pitchFamily="34" charset="0"/>
                <a:cs typeface="Segoe UI" panose="020B0502040204020203" pitchFamily="34" charset="0"/>
              </a:rPr>
              <a:t>)\*.</a:t>
            </a:r>
            <a:r>
              <a:rPr lang="en-US" sz="800" dirty="0" err="1">
                <a:solidFill>
                  <a:prstClr val="black">
                    <a:lumMod val="85000"/>
                    <a:lumOff val="15000"/>
                  </a:prstClr>
                </a:solidFill>
                <a:latin typeface="Segoe UI" panose="020B0502040204020203" pitchFamily="34" charset="0"/>
                <a:cs typeface="Segoe UI" panose="020B0502040204020203" pitchFamily="34" charset="0"/>
              </a:rPr>
              <a:t>json</a:t>
            </a:r>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88" name="TextBox 23"/>
          <p:cNvSpPr txBox="1"/>
          <p:nvPr/>
        </p:nvSpPr>
        <p:spPr>
          <a:xfrm>
            <a:off x="4149383" y="3337640"/>
            <a:ext cx="1199089" cy="217818"/>
          </a:xfrm>
          <a:prstGeom prst="rect">
            <a:avLst/>
          </a:prstGeom>
          <a:noFill/>
        </p:spPr>
        <p:txBody>
          <a:bodyPr wrap="square" rtlCol="0">
            <a:spAutoFit/>
          </a:bodyPr>
          <a:lstStyle/>
          <a:p>
            <a:pPr defTabSz="914191"/>
            <a:r>
              <a:rPr lang="en-US" sz="800" dirty="0">
                <a:solidFill>
                  <a:srgbClr val="6D6D6D"/>
                </a:solidFill>
                <a:latin typeface="Segoe UI"/>
              </a:rPr>
              <a:t>Template</a:t>
            </a:r>
          </a:p>
        </p:txBody>
      </p:sp>
      <p:sp>
        <p:nvSpPr>
          <p:cNvPr id="389" name="Rectangle 21"/>
          <p:cNvSpPr/>
          <p:nvPr/>
        </p:nvSpPr>
        <p:spPr>
          <a:xfrm>
            <a:off x="6447451" y="3527358"/>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00" dirty="0">
                <a:solidFill>
                  <a:prstClr val="black">
                    <a:lumMod val="85000"/>
                    <a:lumOff val="15000"/>
                  </a:prstClr>
                </a:solidFill>
                <a:latin typeface="Segoe UI" panose="020B0502040204020203" pitchFamily="34" charset="0"/>
                <a:cs typeface="Segoe UI" panose="020B0502040204020203" pitchFamily="34" charset="0"/>
              </a:rPr>
              <a:t>$(</a:t>
            </a:r>
            <a:r>
              <a:rPr lang="en-US" sz="800" dirty="0" err="1">
                <a:solidFill>
                  <a:prstClr val="black">
                    <a:lumMod val="85000"/>
                    <a:lumOff val="15000"/>
                  </a:prstClr>
                </a:solidFill>
                <a:latin typeface="Segoe UI" panose="020B0502040204020203" pitchFamily="34" charset="0"/>
                <a:cs typeface="Segoe UI" panose="020B0502040204020203" pitchFamily="34" charset="0"/>
              </a:rPr>
              <a:t>release.artifactsDirectory</a:t>
            </a:r>
            <a:r>
              <a:rPr lang="en-US" sz="800" dirty="0">
                <a:solidFill>
                  <a:prstClr val="black">
                    <a:lumMod val="85000"/>
                    <a:lumOff val="15000"/>
                  </a:prstClr>
                </a:solidFill>
                <a:latin typeface="Segoe UI" panose="020B0502040204020203" pitchFamily="34" charset="0"/>
                <a:cs typeface="Segoe UI" panose="020B0502040204020203" pitchFamily="34" charset="0"/>
              </a:rPr>
              <a:t>)\*.</a:t>
            </a:r>
            <a:r>
              <a:rPr lang="en-US" sz="800" dirty="0" err="1">
                <a:solidFill>
                  <a:prstClr val="black">
                    <a:lumMod val="85000"/>
                    <a:lumOff val="15000"/>
                  </a:prstClr>
                </a:solidFill>
                <a:latin typeface="Segoe UI" panose="020B0502040204020203" pitchFamily="34" charset="0"/>
                <a:cs typeface="Segoe UI" panose="020B0502040204020203" pitchFamily="34" charset="0"/>
              </a:rPr>
              <a:t>params.json</a:t>
            </a:r>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90" name="TextBox 23"/>
          <p:cNvSpPr txBox="1"/>
          <p:nvPr/>
        </p:nvSpPr>
        <p:spPr>
          <a:xfrm>
            <a:off x="4149383" y="3536855"/>
            <a:ext cx="1997232" cy="219733"/>
          </a:xfrm>
          <a:prstGeom prst="rect">
            <a:avLst/>
          </a:prstGeom>
          <a:noFill/>
        </p:spPr>
        <p:txBody>
          <a:bodyPr wrap="square" rtlCol="0">
            <a:spAutoFit/>
          </a:bodyPr>
          <a:lstStyle/>
          <a:p>
            <a:pPr defTabSz="914191"/>
            <a:r>
              <a:rPr lang="en-US" sz="800" dirty="0">
                <a:solidFill>
                  <a:srgbClr val="6D6D6D"/>
                </a:solidFill>
                <a:latin typeface="Segoe UI"/>
              </a:rPr>
              <a:t>Template Parameters</a:t>
            </a:r>
          </a:p>
        </p:txBody>
      </p:sp>
      <p:sp>
        <p:nvSpPr>
          <p:cNvPr id="391" name="Rectangle 15"/>
          <p:cNvSpPr/>
          <p:nvPr/>
        </p:nvSpPr>
        <p:spPr>
          <a:xfrm>
            <a:off x="6447451" y="2934770"/>
            <a:ext cx="2632875" cy="15854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714" dirty="0">
                <a:solidFill>
                  <a:prstClr val="black">
                    <a:lumMod val="75000"/>
                    <a:lumOff val="25000"/>
                  </a:prstClr>
                </a:solidFill>
                <a:latin typeface="Segoe UI" panose="020B0502040204020203" pitchFamily="34" charset="0"/>
                <a:cs typeface="Segoe UI" panose="020B0502040204020203" pitchFamily="34" charset="0"/>
              </a:rPr>
              <a:t>North US</a:t>
            </a:r>
          </a:p>
        </p:txBody>
      </p:sp>
      <p:sp>
        <p:nvSpPr>
          <p:cNvPr id="392" name="TextBox 16"/>
          <p:cNvSpPr txBox="1"/>
          <p:nvPr/>
        </p:nvSpPr>
        <p:spPr>
          <a:xfrm>
            <a:off x="4149383" y="2934387"/>
            <a:ext cx="1535214" cy="219733"/>
          </a:xfrm>
          <a:prstGeom prst="rect">
            <a:avLst/>
          </a:prstGeom>
          <a:noFill/>
        </p:spPr>
        <p:txBody>
          <a:bodyPr wrap="square" rtlCol="0">
            <a:spAutoFit/>
          </a:bodyPr>
          <a:lstStyle/>
          <a:p>
            <a:pPr defTabSz="914191"/>
            <a:r>
              <a:rPr lang="en-US" sz="800" dirty="0">
                <a:solidFill>
                  <a:srgbClr val="6D6D6D"/>
                </a:solidFill>
                <a:latin typeface="Segoe UI"/>
              </a:rPr>
              <a:t>Resource Group Location</a:t>
            </a:r>
          </a:p>
        </p:txBody>
      </p:sp>
      <p:sp>
        <p:nvSpPr>
          <p:cNvPr id="393" name="Rectangle 21"/>
          <p:cNvSpPr/>
          <p:nvPr/>
        </p:nvSpPr>
        <p:spPr>
          <a:xfrm>
            <a:off x="6447451" y="3126857"/>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94" name="TextBox 23"/>
          <p:cNvSpPr txBox="1"/>
          <p:nvPr/>
        </p:nvSpPr>
        <p:spPr>
          <a:xfrm>
            <a:off x="4149383" y="3125991"/>
            <a:ext cx="1597371" cy="219733"/>
          </a:xfrm>
          <a:prstGeom prst="rect">
            <a:avLst/>
          </a:prstGeom>
          <a:noFill/>
        </p:spPr>
        <p:txBody>
          <a:bodyPr wrap="square" rtlCol="0">
            <a:spAutoFit/>
          </a:bodyPr>
          <a:lstStyle/>
          <a:p>
            <a:pPr defTabSz="914191"/>
            <a:r>
              <a:rPr lang="en-US" sz="800" dirty="0">
                <a:solidFill>
                  <a:srgbClr val="6D6D6D"/>
                </a:solidFill>
                <a:latin typeface="Segoe UI"/>
              </a:rPr>
              <a:t>Resource Group Name</a:t>
            </a:r>
          </a:p>
        </p:txBody>
      </p:sp>
      <p:sp>
        <p:nvSpPr>
          <p:cNvPr id="395" name="TextBox 17"/>
          <p:cNvSpPr txBox="1"/>
          <p:nvPr/>
        </p:nvSpPr>
        <p:spPr>
          <a:xfrm>
            <a:off x="9174246" y="2711884"/>
            <a:ext cx="1010578" cy="217819"/>
          </a:xfrm>
          <a:prstGeom prst="rect">
            <a:avLst/>
          </a:prstGeom>
          <a:noFill/>
        </p:spPr>
        <p:txBody>
          <a:bodyPr wrap="square" rtlCol="0">
            <a:spAutoFit/>
          </a:bodyPr>
          <a:lstStyle/>
          <a:p>
            <a:pPr defTabSz="914191"/>
            <a:r>
              <a:rPr lang="en-US" sz="800" dirty="0">
                <a:solidFill>
                  <a:srgbClr val="007ACC"/>
                </a:solidFill>
                <a:latin typeface="Segoe UI"/>
              </a:rPr>
              <a:t>Manage</a:t>
            </a:r>
          </a:p>
        </p:txBody>
      </p:sp>
      <p:pic>
        <p:nvPicPr>
          <p:cNvPr id="396"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8908921" y="2919031"/>
            <a:ext cx="152356" cy="152357"/>
          </a:xfrm>
          <a:prstGeom prst="rect">
            <a:avLst/>
          </a:prstGeom>
        </p:spPr>
      </p:pic>
      <p:sp>
        <p:nvSpPr>
          <p:cNvPr id="398" name="TextBox 23"/>
          <p:cNvSpPr txBox="1"/>
          <p:nvPr/>
        </p:nvSpPr>
        <p:spPr>
          <a:xfrm>
            <a:off x="4284446" y="3932990"/>
            <a:ext cx="1997232" cy="238240"/>
          </a:xfrm>
          <a:prstGeom prst="rect">
            <a:avLst/>
          </a:prstGeom>
          <a:noFill/>
        </p:spPr>
        <p:txBody>
          <a:bodyPr wrap="square" rtlCol="0">
            <a:spAutoFit/>
          </a:bodyPr>
          <a:lstStyle/>
          <a:p>
            <a:pPr defTabSz="914191"/>
            <a:r>
              <a:rPr lang="en-US" sz="918" b="1" dirty="0">
                <a:solidFill>
                  <a:prstClr val="black">
                    <a:lumMod val="65000"/>
                    <a:lumOff val="35000"/>
                  </a:prstClr>
                </a:solidFill>
                <a:latin typeface="Segoe UI"/>
              </a:rPr>
              <a:t>Advanced Deployment Options</a:t>
            </a:r>
          </a:p>
        </p:txBody>
      </p:sp>
      <p:sp>
        <p:nvSpPr>
          <p:cNvPr id="399" name="TextBox 49"/>
          <p:cNvSpPr txBox="1"/>
          <p:nvPr/>
        </p:nvSpPr>
        <p:spPr>
          <a:xfrm>
            <a:off x="4500734" y="4122789"/>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Refresh SAS Token</a:t>
            </a:r>
          </a:p>
        </p:txBody>
      </p:sp>
      <p:sp>
        <p:nvSpPr>
          <p:cNvPr id="400" name="TextBox 49"/>
          <p:cNvSpPr txBox="1"/>
          <p:nvPr/>
        </p:nvSpPr>
        <p:spPr>
          <a:xfrm>
            <a:off x="4500733" y="4290635"/>
            <a:ext cx="1624113"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Virtual Machine Credentials</a:t>
            </a:r>
          </a:p>
        </p:txBody>
      </p:sp>
      <p:sp>
        <p:nvSpPr>
          <p:cNvPr id="407" name="TextBox 49"/>
          <p:cNvSpPr txBox="1"/>
          <p:nvPr/>
        </p:nvSpPr>
        <p:spPr>
          <a:xfrm>
            <a:off x="4485190" y="6677298"/>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Always Run</a:t>
            </a:r>
          </a:p>
        </p:txBody>
      </p:sp>
      <p:grpSp>
        <p:nvGrpSpPr>
          <p:cNvPr id="408" name="Group 407"/>
          <p:cNvGrpSpPr/>
          <p:nvPr/>
        </p:nvGrpSpPr>
        <p:grpSpPr>
          <a:xfrm>
            <a:off x="6447463" y="6650954"/>
            <a:ext cx="216659" cy="239221"/>
            <a:chOff x="5179847" y="2085708"/>
            <a:chExt cx="199089" cy="219890"/>
          </a:xfrm>
        </p:grpSpPr>
        <p:sp>
          <p:nvSpPr>
            <p:cNvPr id="409"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10"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sp>
        <p:nvSpPr>
          <p:cNvPr id="411" name="Rectangle 21"/>
          <p:cNvSpPr/>
          <p:nvPr/>
        </p:nvSpPr>
        <p:spPr>
          <a:xfrm>
            <a:off x="6447451" y="3732013"/>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endParaRPr lang="en-US" sz="800" dirty="0">
              <a:solidFill>
                <a:prstClr val="black">
                  <a:lumMod val="85000"/>
                  <a:lumOff val="15000"/>
                </a:prstClr>
              </a:solidFill>
              <a:latin typeface="Segoe UI" panose="020B0502040204020203" pitchFamily="34" charset="0"/>
              <a:cs typeface="Segoe UI" panose="020B0502040204020203" pitchFamily="34" charset="0"/>
            </a:endParaRPr>
          </a:p>
        </p:txBody>
      </p:sp>
      <p:sp>
        <p:nvSpPr>
          <p:cNvPr id="412" name="TextBox 23"/>
          <p:cNvSpPr txBox="1"/>
          <p:nvPr/>
        </p:nvSpPr>
        <p:spPr>
          <a:xfrm>
            <a:off x="4149383" y="3723375"/>
            <a:ext cx="2406916" cy="219733"/>
          </a:xfrm>
          <a:prstGeom prst="rect">
            <a:avLst/>
          </a:prstGeom>
          <a:noFill/>
        </p:spPr>
        <p:txBody>
          <a:bodyPr wrap="square" rtlCol="0">
            <a:spAutoFit/>
          </a:bodyPr>
          <a:lstStyle/>
          <a:p>
            <a:pPr defTabSz="914191"/>
            <a:r>
              <a:rPr lang="en-US" sz="800" dirty="0">
                <a:solidFill>
                  <a:srgbClr val="6D6D6D"/>
                </a:solidFill>
                <a:latin typeface="Segoe UI"/>
              </a:rPr>
              <a:t>Override Template Parameters</a:t>
            </a:r>
          </a:p>
        </p:txBody>
      </p:sp>
      <p:sp>
        <p:nvSpPr>
          <p:cNvPr id="413" name="t4"/>
          <p:cNvSpPr>
            <a:spLocks/>
          </p:cNvSpPr>
          <p:nvPr/>
        </p:nvSpPr>
        <p:spPr>
          <a:xfrm>
            <a:off x="4274399" y="4017488"/>
            <a:ext cx="60460" cy="48074"/>
          </a:xfrm>
          <a:prstGeom prst="triangle">
            <a:avLst>
              <a:gd name="adj" fmla="val 100000"/>
            </a:avLst>
          </a:prstGeom>
          <a:solidFill>
            <a:schemeClr val="tx1">
              <a:lumMod val="65000"/>
              <a:lumOff val="35000"/>
            </a:schemeClr>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defTabSz="932597"/>
            <a:endParaRPr lang="en-US" sz="1873">
              <a:solidFill>
                <a:prstClr val="black">
                  <a:lumMod val="65000"/>
                  <a:lumOff val="35000"/>
                </a:prstClr>
              </a:solidFill>
            </a:endParaRPr>
          </a:p>
        </p:txBody>
      </p:sp>
      <p:sp>
        <p:nvSpPr>
          <p:cNvPr id="415" name="Rectangle 21"/>
          <p:cNvSpPr/>
          <p:nvPr/>
        </p:nvSpPr>
        <p:spPr>
          <a:xfrm>
            <a:off x="6447035" y="4509270"/>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16" name="Group 415"/>
          <p:cNvGrpSpPr/>
          <p:nvPr/>
        </p:nvGrpSpPr>
        <p:grpSpPr>
          <a:xfrm>
            <a:off x="6453692" y="4080553"/>
            <a:ext cx="216659" cy="239221"/>
            <a:chOff x="5179847" y="2085708"/>
            <a:chExt cx="199089" cy="219890"/>
          </a:xfrm>
        </p:grpSpPr>
        <p:sp>
          <p:nvSpPr>
            <p:cNvPr id="417"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18"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sp>
        <p:nvSpPr>
          <p:cNvPr id="419" name="TextBox 49"/>
          <p:cNvSpPr txBox="1"/>
          <p:nvPr/>
        </p:nvSpPr>
        <p:spPr>
          <a:xfrm>
            <a:off x="4500734" y="4473068"/>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Username</a:t>
            </a:r>
          </a:p>
        </p:txBody>
      </p:sp>
      <p:sp>
        <p:nvSpPr>
          <p:cNvPr id="420" name="Rectangle 21"/>
          <p:cNvSpPr/>
          <p:nvPr/>
        </p:nvSpPr>
        <p:spPr>
          <a:xfrm>
            <a:off x="6447035" y="4731963"/>
            <a:ext cx="2632875" cy="13989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21" name="TextBox 49"/>
          <p:cNvSpPr txBox="1"/>
          <p:nvPr/>
        </p:nvSpPr>
        <p:spPr>
          <a:xfrm>
            <a:off x="4500734" y="4655627"/>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Password</a:t>
            </a:r>
          </a:p>
        </p:txBody>
      </p:sp>
      <p:grpSp>
        <p:nvGrpSpPr>
          <p:cNvPr id="422" name="CheckBoxChecked"/>
          <p:cNvGrpSpPr/>
          <p:nvPr/>
        </p:nvGrpSpPr>
        <p:grpSpPr>
          <a:xfrm>
            <a:off x="6415949" y="4270075"/>
            <a:ext cx="254800" cy="239221"/>
            <a:chOff x="4317072" y="3310573"/>
            <a:chExt cx="249827" cy="234552"/>
          </a:xfrm>
        </p:grpSpPr>
        <p:grpSp>
          <p:nvGrpSpPr>
            <p:cNvPr id="423" name="Group 422"/>
            <p:cNvGrpSpPr/>
            <p:nvPr/>
          </p:nvGrpSpPr>
          <p:grpSpPr>
            <a:xfrm>
              <a:off x="4354469" y="3310573"/>
              <a:ext cx="212430" cy="234552"/>
              <a:chOff x="5179847" y="2085708"/>
              <a:chExt cx="199089" cy="219890"/>
            </a:xfrm>
          </p:grpSpPr>
          <p:sp>
            <p:nvSpPr>
              <p:cNvPr id="425"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26"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pic>
          <p:nvPicPr>
            <p:cNvPr id="424" name="Check" descr="C:\Users\t-dantay\Documents\WPIcons\appbar.check.r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072" y="3336403"/>
              <a:ext cx="182880"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447" name="TextBox 49"/>
          <p:cNvSpPr txBox="1"/>
          <p:nvPr/>
        </p:nvSpPr>
        <p:spPr>
          <a:xfrm>
            <a:off x="4477419" y="6166748"/>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Enabled</a:t>
            </a:r>
          </a:p>
        </p:txBody>
      </p:sp>
      <p:grpSp>
        <p:nvGrpSpPr>
          <p:cNvPr id="448" name="CheckBoxChecked"/>
          <p:cNvGrpSpPr/>
          <p:nvPr/>
        </p:nvGrpSpPr>
        <p:grpSpPr>
          <a:xfrm>
            <a:off x="6406072" y="6140404"/>
            <a:ext cx="254800" cy="239221"/>
            <a:chOff x="4317072" y="3310573"/>
            <a:chExt cx="249827" cy="234552"/>
          </a:xfrm>
        </p:grpSpPr>
        <p:grpSp>
          <p:nvGrpSpPr>
            <p:cNvPr id="449" name="Group 448"/>
            <p:cNvGrpSpPr/>
            <p:nvPr/>
          </p:nvGrpSpPr>
          <p:grpSpPr>
            <a:xfrm>
              <a:off x="4354469" y="3310573"/>
              <a:ext cx="212430" cy="234552"/>
              <a:chOff x="5179847" y="2085708"/>
              <a:chExt cx="199089" cy="219890"/>
            </a:xfrm>
          </p:grpSpPr>
          <p:sp>
            <p:nvSpPr>
              <p:cNvPr id="451"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52"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pic>
          <p:nvPicPr>
            <p:cNvPr id="450" name="Check" descr="C:\Users\t-dantay\Documents\WPIcons\appbar.check.r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072" y="3336403"/>
              <a:ext cx="182880"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453" name="TextBox 49"/>
          <p:cNvSpPr txBox="1"/>
          <p:nvPr/>
        </p:nvSpPr>
        <p:spPr>
          <a:xfrm>
            <a:off x="4492962" y="4939216"/>
            <a:ext cx="1633112"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PowerShell Deployment Ports </a:t>
            </a:r>
          </a:p>
        </p:txBody>
      </p:sp>
      <p:sp>
        <p:nvSpPr>
          <p:cNvPr id="454" name="TextBox 23"/>
          <p:cNvSpPr txBox="1"/>
          <p:nvPr/>
        </p:nvSpPr>
        <p:spPr>
          <a:xfrm>
            <a:off x="4276675" y="5988463"/>
            <a:ext cx="1997232" cy="238240"/>
          </a:xfrm>
          <a:prstGeom prst="rect">
            <a:avLst/>
          </a:prstGeom>
          <a:noFill/>
        </p:spPr>
        <p:txBody>
          <a:bodyPr wrap="square" rtlCol="0">
            <a:spAutoFit/>
          </a:bodyPr>
          <a:lstStyle/>
          <a:p>
            <a:pPr defTabSz="914191"/>
            <a:r>
              <a:rPr lang="en-US" sz="918" b="1" dirty="0">
                <a:solidFill>
                  <a:prstClr val="black">
                    <a:lumMod val="65000"/>
                    <a:lumOff val="35000"/>
                  </a:prstClr>
                </a:solidFill>
                <a:latin typeface="Segoe UI"/>
              </a:rPr>
              <a:t>Control Options</a:t>
            </a:r>
          </a:p>
        </p:txBody>
      </p:sp>
      <p:sp>
        <p:nvSpPr>
          <p:cNvPr id="455" name="TextBox 49"/>
          <p:cNvSpPr txBox="1"/>
          <p:nvPr/>
        </p:nvSpPr>
        <p:spPr>
          <a:xfrm>
            <a:off x="4477419" y="6323365"/>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Continue on Error</a:t>
            </a:r>
          </a:p>
        </p:txBody>
      </p:sp>
      <p:grpSp>
        <p:nvGrpSpPr>
          <p:cNvPr id="456" name="Group 455"/>
          <p:cNvGrpSpPr/>
          <p:nvPr/>
        </p:nvGrpSpPr>
        <p:grpSpPr>
          <a:xfrm>
            <a:off x="6439692" y="6312565"/>
            <a:ext cx="216659" cy="239221"/>
            <a:chOff x="5179847" y="2085708"/>
            <a:chExt cx="199089" cy="219890"/>
          </a:xfrm>
        </p:grpSpPr>
        <p:sp>
          <p:nvSpPr>
            <p:cNvPr id="457"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58"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sp>
        <p:nvSpPr>
          <p:cNvPr id="459" name="TextBox 49"/>
          <p:cNvSpPr txBox="1"/>
          <p:nvPr/>
        </p:nvSpPr>
        <p:spPr>
          <a:xfrm>
            <a:off x="4477419" y="6490777"/>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Always Run</a:t>
            </a:r>
          </a:p>
        </p:txBody>
      </p:sp>
      <p:grpSp>
        <p:nvGrpSpPr>
          <p:cNvPr id="460" name="Group 459"/>
          <p:cNvGrpSpPr/>
          <p:nvPr/>
        </p:nvGrpSpPr>
        <p:grpSpPr>
          <a:xfrm>
            <a:off x="6439692" y="6464433"/>
            <a:ext cx="216659" cy="239221"/>
            <a:chOff x="5179847" y="2085708"/>
            <a:chExt cx="199089" cy="219890"/>
          </a:xfrm>
        </p:grpSpPr>
        <p:sp>
          <p:nvSpPr>
            <p:cNvPr id="461"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62"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sp>
        <p:nvSpPr>
          <p:cNvPr id="463" name="t4"/>
          <p:cNvSpPr>
            <a:spLocks/>
          </p:cNvSpPr>
          <p:nvPr/>
        </p:nvSpPr>
        <p:spPr>
          <a:xfrm>
            <a:off x="4256265" y="6100713"/>
            <a:ext cx="60460" cy="48074"/>
          </a:xfrm>
          <a:prstGeom prst="triangle">
            <a:avLst>
              <a:gd name="adj" fmla="val 100000"/>
            </a:avLst>
          </a:prstGeom>
          <a:solidFill>
            <a:schemeClr val="tx1">
              <a:lumMod val="65000"/>
              <a:lumOff val="35000"/>
            </a:schemeClr>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defTabSz="932597"/>
            <a:endParaRPr lang="en-US" sz="1873">
              <a:solidFill>
                <a:prstClr val="black">
                  <a:lumMod val="65000"/>
                  <a:lumOff val="35000"/>
                </a:prstClr>
              </a:solidFill>
            </a:endParaRPr>
          </a:p>
        </p:txBody>
      </p:sp>
      <p:grpSp>
        <p:nvGrpSpPr>
          <p:cNvPr id="464" name="CheckBoxChecked"/>
          <p:cNvGrpSpPr/>
          <p:nvPr/>
        </p:nvGrpSpPr>
        <p:grpSpPr>
          <a:xfrm>
            <a:off x="6431492" y="4930669"/>
            <a:ext cx="254800" cy="239221"/>
            <a:chOff x="4317072" y="3310573"/>
            <a:chExt cx="249827" cy="234552"/>
          </a:xfrm>
        </p:grpSpPr>
        <p:grpSp>
          <p:nvGrpSpPr>
            <p:cNvPr id="465" name="Group 464"/>
            <p:cNvGrpSpPr/>
            <p:nvPr/>
          </p:nvGrpSpPr>
          <p:grpSpPr>
            <a:xfrm>
              <a:off x="4354469" y="3310573"/>
              <a:ext cx="212430" cy="234552"/>
              <a:chOff x="5179847" y="2085708"/>
              <a:chExt cx="199089" cy="219890"/>
            </a:xfrm>
          </p:grpSpPr>
          <p:sp>
            <p:nvSpPr>
              <p:cNvPr id="467" name="Content"/>
              <p:cNvSpPr txBox="1">
                <a:spLocks/>
              </p:cNvSpPr>
              <p:nvPr/>
            </p:nvSpPr>
            <p:spPr>
              <a:xfrm>
                <a:off x="5179847" y="2085708"/>
                <a:ext cx="199089" cy="219890"/>
              </a:xfrm>
              <a:prstGeom prst="rect">
                <a:avLst/>
              </a:prstGeom>
              <a:noFill/>
            </p:spPr>
            <p:txBody>
              <a:bodyPr wrap="none" lIns="167869" tIns="18652" rIns="46630" bIns="27978" rtlCol="0" anchor="ctr" anchorCtr="0">
                <a:spAutoFit/>
              </a:bodyPr>
              <a:lstStyle/>
              <a:p>
                <a:pPr defTabSz="932597"/>
                <a:endParaRPr lang="en-US" sz="1224" dirty="0">
                  <a:solidFill>
                    <a:prstClr val="black"/>
                  </a:solidFill>
                  <a:latin typeface="Segoe UI" pitchFamily="34" charset="0"/>
                  <a:ea typeface="Segoe UI" pitchFamily="34" charset="0"/>
                  <a:cs typeface="Segoe UI" pitchFamily="34" charset="0"/>
                </a:endParaRPr>
              </a:p>
            </p:txBody>
          </p:sp>
          <p:sp>
            <p:nvSpPr>
              <p:cNvPr id="468" name="CheckBox"/>
              <p:cNvSpPr>
                <a:spLocks/>
              </p:cNvSpPr>
              <p:nvPr/>
            </p:nvSpPr>
            <p:spPr>
              <a:xfrm>
                <a:off x="5179855" y="2146837"/>
                <a:ext cx="100013"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932597"/>
                <a:endParaRPr lang="en-US" sz="1836" dirty="0"/>
              </a:p>
            </p:txBody>
          </p:sp>
        </p:grpSp>
        <p:pic>
          <p:nvPicPr>
            <p:cNvPr id="466" name="Check" descr="C:\Users\t-dantay\Documents\WPIcons\appbar.check.r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072" y="3336403"/>
              <a:ext cx="182880"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469" name="Rectangle 21"/>
          <p:cNvSpPr/>
          <p:nvPr/>
        </p:nvSpPr>
        <p:spPr>
          <a:xfrm>
            <a:off x="6439263" y="5169864"/>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err="1">
                <a:solidFill>
                  <a:prstClr val="black">
                    <a:lumMod val="75000"/>
                    <a:lumOff val="25000"/>
                  </a:prstClr>
                </a:solidFill>
                <a:latin typeface="Segoe UI" panose="020B0502040204020203" pitchFamily="34" charset="0"/>
                <a:cs typeface="Segoe UI" panose="020B0502040204020203" pitchFamily="34" charset="0"/>
              </a:rPr>
              <a:t>WinRM</a:t>
            </a:r>
            <a:r>
              <a:rPr lang="en-US" sz="816" dirty="0">
                <a:solidFill>
                  <a:prstClr val="black">
                    <a:lumMod val="75000"/>
                    <a:lumOff val="25000"/>
                  </a:prstClr>
                </a:solidFill>
                <a:latin typeface="Segoe UI" panose="020B0502040204020203" pitchFamily="34" charset="0"/>
                <a:cs typeface="Segoe UI" panose="020B0502040204020203" pitchFamily="34" charset="0"/>
              </a:rPr>
              <a:t> Secure</a:t>
            </a:r>
          </a:p>
        </p:txBody>
      </p:sp>
      <p:sp>
        <p:nvSpPr>
          <p:cNvPr id="470" name="TextBox 49"/>
          <p:cNvSpPr txBox="1"/>
          <p:nvPr/>
        </p:nvSpPr>
        <p:spPr>
          <a:xfrm>
            <a:off x="4492962" y="5125890"/>
            <a:ext cx="119909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Network</a:t>
            </a:r>
            <a:r>
              <a:rPr lang="en-US" sz="800"/>
              <a:t> Protocol</a:t>
            </a:r>
            <a:endParaRPr lang="en-US" sz="800" dirty="0"/>
          </a:p>
        </p:txBody>
      </p:sp>
      <p:sp>
        <p:nvSpPr>
          <p:cNvPr id="471" name="Rectangle 21"/>
          <p:cNvSpPr/>
          <p:nvPr/>
        </p:nvSpPr>
        <p:spPr>
          <a:xfrm>
            <a:off x="6439263" y="5874446"/>
            <a:ext cx="2632875" cy="13989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816"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72" name="TextBox 49"/>
          <p:cNvSpPr txBox="1"/>
          <p:nvPr/>
        </p:nvSpPr>
        <p:spPr>
          <a:xfrm>
            <a:off x="4498143" y="5759208"/>
            <a:ext cx="151228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Azure Key Vault</a:t>
            </a:r>
          </a:p>
        </p:txBody>
      </p:sp>
      <p:sp>
        <p:nvSpPr>
          <p:cNvPr id="473" name="Rectangle 21"/>
          <p:cNvSpPr/>
          <p:nvPr/>
        </p:nvSpPr>
        <p:spPr>
          <a:xfrm>
            <a:off x="6439263" y="5406866"/>
            <a:ext cx="2632875" cy="13989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816" dirty="0">
                <a:solidFill>
                  <a:prstClr val="black">
                    <a:lumMod val="85000"/>
                    <a:lumOff val="15000"/>
                  </a:prstClr>
                </a:solidFill>
                <a:latin typeface="Segoe UI" panose="020B0502040204020203" pitchFamily="34" charset="0"/>
                <a:cs typeface="Segoe UI" panose="020B0502040204020203" pitchFamily="34" charset="0"/>
              </a:rPr>
              <a:t>$(</a:t>
            </a:r>
            <a:r>
              <a:rPr lang="en-US" sz="816" dirty="0" err="1">
                <a:solidFill>
                  <a:prstClr val="black">
                    <a:lumMod val="85000"/>
                    <a:lumOff val="15000"/>
                  </a:prstClr>
                </a:solidFill>
                <a:latin typeface="Segoe UI" panose="020B0502040204020203" pitchFamily="34" charset="0"/>
                <a:cs typeface="Segoe UI" panose="020B0502040204020203" pitchFamily="34" charset="0"/>
              </a:rPr>
              <a:t>release.artifactsDirectory</a:t>
            </a:r>
            <a:r>
              <a:rPr lang="en-US" sz="816" dirty="0">
                <a:solidFill>
                  <a:prstClr val="black">
                    <a:lumMod val="85000"/>
                    <a:lumOff val="15000"/>
                  </a:prstClr>
                </a:solidFill>
                <a:latin typeface="Segoe UI" panose="020B0502040204020203" pitchFamily="34" charset="0"/>
                <a:cs typeface="Segoe UI" panose="020B0502040204020203" pitchFamily="34" charset="0"/>
              </a:rPr>
              <a:t>)\*.</a:t>
            </a:r>
            <a:r>
              <a:rPr lang="en-US" sz="816" dirty="0" err="1">
                <a:solidFill>
                  <a:prstClr val="black">
                    <a:lumMod val="85000"/>
                    <a:lumOff val="15000"/>
                  </a:prstClr>
                </a:solidFill>
                <a:latin typeface="Segoe UI" panose="020B0502040204020203" pitchFamily="34" charset="0"/>
                <a:cs typeface="Segoe UI" panose="020B0502040204020203" pitchFamily="34" charset="0"/>
              </a:rPr>
              <a:t>pfx</a:t>
            </a:r>
            <a:endParaRPr lang="en-US" sz="918"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74" name="TextBox 49"/>
          <p:cNvSpPr txBox="1"/>
          <p:nvPr/>
        </p:nvSpPr>
        <p:spPr>
          <a:xfrm>
            <a:off x="4492962" y="5339536"/>
            <a:ext cx="1512280" cy="219733"/>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Certificate</a:t>
            </a:r>
          </a:p>
        </p:txBody>
      </p:sp>
      <p:sp>
        <p:nvSpPr>
          <p:cNvPr id="476" name="Rectangle 21"/>
          <p:cNvSpPr/>
          <p:nvPr/>
        </p:nvSpPr>
        <p:spPr>
          <a:xfrm>
            <a:off x="6439263" y="5612851"/>
            <a:ext cx="2632875" cy="15854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918"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77" name="TextBox 49"/>
          <p:cNvSpPr txBox="1"/>
          <p:nvPr/>
        </p:nvSpPr>
        <p:spPr>
          <a:xfrm>
            <a:off x="4495553" y="5561105"/>
            <a:ext cx="1199090" cy="215444"/>
          </a:xfrm>
          <a:prstGeom prst="rect">
            <a:avLst/>
          </a:prstGeom>
          <a:noFill/>
        </p:spPr>
        <p:txBody>
          <a:bodyPr wrap="square" rtlCol="0">
            <a:spAutoFit/>
          </a:bodyPr>
          <a:lstStyle>
            <a:defPPr>
              <a:defRPr lang="en-US"/>
            </a:defPPr>
            <a:lvl1pPr defTabSz="896354">
              <a:defRPr sz="784">
                <a:solidFill>
                  <a:srgbClr val="6D6D6D"/>
                </a:solidFill>
                <a:latin typeface="Segoe UI"/>
              </a:defRPr>
            </a:lvl1pPr>
          </a:lstStyle>
          <a:p>
            <a:r>
              <a:rPr lang="en-US" sz="800" dirty="0"/>
              <a:t>Certificate Thumbprint</a:t>
            </a:r>
          </a:p>
        </p:txBody>
      </p:sp>
      <p:sp>
        <p:nvSpPr>
          <p:cNvPr id="156" name="TextBox 155"/>
          <p:cNvSpPr txBox="1"/>
          <p:nvPr/>
        </p:nvSpPr>
        <p:spPr>
          <a:xfrm>
            <a:off x="2029069" y="2773829"/>
            <a:ext cx="4818192" cy="368562"/>
          </a:xfrm>
          <a:prstGeom prst="rect">
            <a:avLst/>
          </a:prstGeom>
          <a:noFill/>
        </p:spPr>
        <p:txBody>
          <a:bodyPr wrap="square" rtlCol="0">
            <a:spAutoFit/>
          </a:bodyPr>
          <a:lstStyle/>
          <a:p>
            <a:pPr>
              <a:lnSpc>
                <a:spcPct val="110000"/>
              </a:lnSpc>
            </a:pPr>
            <a:r>
              <a:rPr lang="en-US" sz="816" dirty="0">
                <a:solidFill>
                  <a:prstClr val="black">
                    <a:lumMod val="85000"/>
                    <a:lumOff val="15000"/>
                  </a:prstClr>
                </a:solidFill>
                <a:latin typeface="Segoe UI Semibold" panose="020B0702040204020203" pitchFamily="34" charset="0"/>
                <a:cs typeface="Segoe UI Semibold" panose="020B0702040204020203" pitchFamily="34" charset="0"/>
              </a:rPr>
              <a:t>Azure Dev/Test Lab Provisioning</a:t>
            </a:r>
          </a:p>
          <a:p>
            <a:pPr>
              <a:lnSpc>
                <a:spcPct val="110000"/>
              </a:lnSpc>
            </a:pPr>
            <a:r>
              <a:rPr lang="en-US" sz="816" dirty="0">
                <a:solidFill>
                  <a:prstClr val="black">
                    <a:lumMod val="65000"/>
                    <a:lumOff val="35000"/>
                  </a:prstClr>
                </a:solidFill>
                <a:latin typeface="Segoe UI"/>
              </a:rPr>
              <a:t>Provision VM in Azure Dev/Test Lab</a:t>
            </a:r>
            <a:endParaRPr lang="en-US" sz="1122" dirty="0">
              <a:solidFill>
                <a:prstClr val="black">
                  <a:lumMod val="65000"/>
                  <a:lumOff val="35000"/>
                </a:prstClr>
              </a:solidFill>
              <a:latin typeface="Segoe UI"/>
            </a:endParaRPr>
          </a:p>
        </p:txBody>
      </p:sp>
      <p:sp>
        <p:nvSpPr>
          <p:cNvPr id="157" name="Rectangle 156"/>
          <p:cNvSpPr/>
          <p:nvPr/>
        </p:nvSpPr>
        <p:spPr>
          <a:xfrm>
            <a:off x="1661902" y="2784081"/>
            <a:ext cx="367167" cy="367167"/>
          </a:xfrm>
          <a:prstGeom prst="rect">
            <a:avLst/>
          </a:prstGeom>
          <a:solidFill>
            <a:srgbClr val="651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pic>
        <p:nvPicPr>
          <p:cNvPr id="158" name="Picture 1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2046" y="2905760"/>
            <a:ext cx="146867" cy="146867"/>
          </a:xfrm>
          <a:prstGeom prst="rect">
            <a:avLst/>
          </a:prstGeom>
        </p:spPr>
      </p:pic>
    </p:spTree>
    <p:extLst>
      <p:ext uri="{BB962C8B-B14F-4D97-AF65-F5344CB8AC3E}">
        <p14:creationId xmlns:p14="http://schemas.microsoft.com/office/powerpoint/2010/main" val="1848259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release path</a:t>
            </a:r>
          </a:p>
        </p:txBody>
      </p:sp>
      <p:pic>
        <p:nvPicPr>
          <p:cNvPr id="4" name="Content Placeholder 3" descr="Screen Clipping"/>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7915" y="884952"/>
            <a:ext cx="5192488" cy="2834609"/>
          </a:xfrm>
        </p:spPr>
      </p:pic>
      <p:pic>
        <p:nvPicPr>
          <p:cNvPr id="5" name="Content Placeholder 3" descr="Screen Clipping"/>
          <p:cNvPicPr>
            <a:picLocks noChangeAspect="1"/>
          </p:cNvPicPr>
          <p:nvPr/>
        </p:nvPicPr>
        <p:blipFill rotWithShape="1">
          <a:blip r:embed="rId4">
            <a:extLst>
              <a:ext uri="{28A0092B-C50C-407E-A947-70E740481C1C}">
                <a14:useLocalDpi xmlns:a14="http://schemas.microsoft.com/office/drawing/2010/main" val="0"/>
              </a:ext>
            </a:extLst>
          </a:blip>
          <a:srcRect b="18242"/>
          <a:stretch/>
        </p:blipFill>
        <p:spPr>
          <a:xfrm>
            <a:off x="457580" y="4254634"/>
            <a:ext cx="9509656" cy="2587011"/>
          </a:xfrm>
          <a:prstGeom prst="rect">
            <a:avLst/>
          </a:prstGeom>
        </p:spPr>
      </p:pic>
      <p:sp>
        <p:nvSpPr>
          <p:cNvPr id="3" name="Rectangle 2"/>
          <p:cNvSpPr/>
          <p:nvPr/>
        </p:nvSpPr>
        <p:spPr>
          <a:xfrm>
            <a:off x="457580" y="3816823"/>
            <a:ext cx="3023713" cy="369332"/>
          </a:xfrm>
          <a:prstGeom prst="rect">
            <a:avLst/>
          </a:prstGeom>
        </p:spPr>
        <p:txBody>
          <a:bodyPr wrap="none">
            <a:spAutoFit/>
          </a:bodyPr>
          <a:lstStyle/>
          <a:p>
            <a:r>
              <a:rPr lang="en-US" dirty="0"/>
              <a:t>Adding Security - Release Path</a:t>
            </a:r>
          </a:p>
        </p:txBody>
      </p:sp>
    </p:spTree>
    <p:extLst>
      <p:ext uri="{BB962C8B-B14F-4D97-AF65-F5344CB8AC3E}">
        <p14:creationId xmlns:p14="http://schemas.microsoft.com/office/powerpoint/2010/main" val="203301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Approval</a:t>
            </a:r>
          </a:p>
        </p:txBody>
      </p:sp>
      <p:sp>
        <p:nvSpPr>
          <p:cNvPr id="4" name="Content Placeholder 3"/>
          <p:cNvSpPr>
            <a:spLocks noGrp="1"/>
          </p:cNvSpPr>
          <p:nvPr>
            <p:ph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1581422" y="1109903"/>
            <a:ext cx="9273630" cy="4912126"/>
          </a:xfrm>
          <a:prstGeom prst="rect">
            <a:avLst/>
          </a:prstGeom>
        </p:spPr>
      </p:pic>
    </p:spTree>
    <p:extLst>
      <p:ext uri="{BB962C8B-B14F-4D97-AF65-F5344CB8AC3E}">
        <p14:creationId xmlns:p14="http://schemas.microsoft.com/office/powerpoint/2010/main" val="1743020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Release Template and Release</a:t>
            </a:r>
          </a:p>
        </p:txBody>
      </p:sp>
      <p:sp>
        <p:nvSpPr>
          <p:cNvPr id="6" name="Text Placeholder 5"/>
          <p:cNvSpPr>
            <a:spLocks noGrp="1"/>
          </p:cNvSpPr>
          <p:nvPr>
            <p:ph sz="quarter" idx="10"/>
          </p:nvPr>
        </p:nvSpPr>
        <p:spPr>
          <a:xfrm>
            <a:off x="387124" y="1119848"/>
            <a:ext cx="3636679" cy="5395706"/>
          </a:xfrm>
        </p:spPr>
        <p:txBody>
          <a:bodyPr/>
          <a:lstStyle/>
          <a:p>
            <a:r>
              <a:rPr lang="en-US" dirty="0"/>
              <a:t>Release template:</a:t>
            </a:r>
          </a:p>
          <a:p>
            <a:pPr lvl="1"/>
            <a:r>
              <a:rPr lang="en-US" dirty="0"/>
              <a:t>Blueprint/workflow to deploy </a:t>
            </a:r>
          </a:p>
        </p:txBody>
      </p:sp>
      <p:sp>
        <p:nvSpPr>
          <p:cNvPr id="2" name="Rectangle 1"/>
          <p:cNvSpPr/>
          <p:nvPr/>
        </p:nvSpPr>
        <p:spPr>
          <a:xfrm>
            <a:off x="5925995" y="1020548"/>
            <a:ext cx="6216650" cy="1279004"/>
          </a:xfrm>
          <a:prstGeom prst="rect">
            <a:avLst/>
          </a:prstGeom>
        </p:spPr>
        <p:txBody>
          <a:bodyPr>
            <a:spAutoFit/>
          </a:bodyPr>
          <a:lstStyle/>
          <a:p>
            <a:pPr marL="52646" indent="-233104" defTabSz="932418">
              <a:lnSpc>
                <a:spcPct val="90000"/>
              </a:lnSpc>
              <a:buFont typeface="Arial" panose="020B0604020202020204" pitchFamily="34" charset="0"/>
              <a:buChar char="•"/>
            </a:pPr>
            <a:r>
              <a:rPr lang="en-US" sz="2856" dirty="0"/>
              <a:t>Release:</a:t>
            </a:r>
          </a:p>
          <a:p>
            <a:pPr marL="519017" lvl="1" indent="-233104" defTabSz="932418">
              <a:lnSpc>
                <a:spcPct val="90000"/>
              </a:lnSpc>
              <a:buFont typeface="Arial" panose="020B0604020202020204" pitchFamily="34" charset="0"/>
              <a:buChar char="•"/>
            </a:pPr>
            <a:r>
              <a:rPr lang="en-US" sz="2856" dirty="0"/>
              <a:t>Concrete transaction based on the release template</a:t>
            </a:r>
          </a:p>
        </p:txBody>
      </p:sp>
      <p:pic>
        <p:nvPicPr>
          <p:cNvPr id="7" name="Picture 6"/>
          <p:cNvPicPr>
            <a:picLocks noChangeAspect="1"/>
          </p:cNvPicPr>
          <p:nvPr/>
        </p:nvPicPr>
        <p:blipFill rotWithShape="1">
          <a:blip r:embed="rId3"/>
          <a:srcRect r="16084"/>
          <a:stretch/>
        </p:blipFill>
        <p:spPr>
          <a:xfrm>
            <a:off x="183263" y="2511255"/>
            <a:ext cx="5426919" cy="3637738"/>
          </a:xfrm>
          <a:prstGeom prst="rect">
            <a:avLst/>
          </a:prstGeom>
        </p:spPr>
      </p:pic>
      <p:pic>
        <p:nvPicPr>
          <p:cNvPr id="8" name="Picture 7"/>
          <p:cNvPicPr>
            <a:picLocks noChangeAspect="1"/>
          </p:cNvPicPr>
          <p:nvPr/>
        </p:nvPicPr>
        <p:blipFill rotWithShape="1">
          <a:blip r:embed="rId4"/>
          <a:srcRect r="22705" b="10164"/>
          <a:stretch/>
        </p:blipFill>
        <p:spPr>
          <a:xfrm>
            <a:off x="5913527" y="2299552"/>
            <a:ext cx="6339684" cy="4580953"/>
          </a:xfrm>
          <a:prstGeom prst="rect">
            <a:avLst/>
          </a:prstGeom>
        </p:spPr>
      </p:pic>
    </p:spTree>
    <p:extLst>
      <p:ext uri="{BB962C8B-B14F-4D97-AF65-F5344CB8AC3E}">
        <p14:creationId xmlns:p14="http://schemas.microsoft.com/office/powerpoint/2010/main" val="1509967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Visibility</a:t>
            </a:r>
          </a:p>
        </p:txBody>
      </p:sp>
      <p:sp>
        <p:nvSpPr>
          <p:cNvPr id="4" name="Content Placeholder 3"/>
          <p:cNvSpPr>
            <a:spLocks noGrp="1"/>
          </p:cNvSpPr>
          <p:nvPr>
            <p:ph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2117270" y="1056089"/>
            <a:ext cx="8201934" cy="5107842"/>
          </a:xfrm>
          <a:prstGeom prst="rect">
            <a:avLst/>
          </a:prstGeom>
        </p:spPr>
      </p:pic>
      <p:sp>
        <p:nvSpPr>
          <p:cNvPr id="3" name="Rectangle 2"/>
          <p:cNvSpPr/>
          <p:nvPr/>
        </p:nvSpPr>
        <p:spPr>
          <a:xfrm>
            <a:off x="3109913" y="3174098"/>
            <a:ext cx="6216650" cy="646331"/>
          </a:xfrm>
          <a:prstGeom prst="rect">
            <a:avLst/>
          </a:prstGeom>
        </p:spPr>
        <p:txBody>
          <a:bodyPr>
            <a:spAutoFit/>
          </a:bodyPr>
          <a:lstStyle/>
          <a:p>
            <a:r>
              <a:rPr lang="en-US" dirty="0"/>
              <a:t>https://www.visualstudio.com/en-us/get-started/test/create-a-test-plan-vs</a:t>
            </a:r>
          </a:p>
        </p:txBody>
      </p:sp>
    </p:spTree>
    <p:extLst>
      <p:ext uri="{BB962C8B-B14F-4D97-AF65-F5344CB8AC3E}">
        <p14:creationId xmlns:p14="http://schemas.microsoft.com/office/powerpoint/2010/main" val="3937773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Demo </a:t>
            </a:r>
            <a:r>
              <a:rPr lang="en-US" sz="4000" dirty="0"/>
              <a:t>- Release</a:t>
            </a:r>
          </a:p>
        </p:txBody>
      </p:sp>
    </p:spTree>
    <p:extLst>
      <p:ext uri="{BB962C8B-B14F-4D97-AF65-F5344CB8AC3E}">
        <p14:creationId xmlns:p14="http://schemas.microsoft.com/office/powerpoint/2010/main" val="21956603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cs typeface="Segoe UI Light" panose="020B0502040204020203" pitchFamily="34" charset="0"/>
              </a:rPr>
              <a:t>Maintaining and Monitoring</a:t>
            </a:r>
            <a:r>
              <a:rPr lang="pt-BR" dirty="0">
                <a:cs typeface="Segoe UI Light" panose="020B0502040204020203" pitchFamily="34" charset="0"/>
              </a:rPr>
              <a:t> Cloud </a:t>
            </a:r>
            <a:r>
              <a:rPr lang="en-US" dirty="0">
                <a:cs typeface="Segoe UI Light" panose="020B0502040204020203" pitchFamily="34" charset="0"/>
              </a:rPr>
              <a:t>Apps</a:t>
            </a:r>
          </a:p>
        </p:txBody>
      </p:sp>
    </p:spTree>
    <p:extLst>
      <p:ext uri="{BB962C8B-B14F-4D97-AF65-F5344CB8AC3E}">
        <p14:creationId xmlns:p14="http://schemas.microsoft.com/office/powerpoint/2010/main" val="18965785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3276811" y="1679673"/>
            <a:ext cx="2877509" cy="3189190"/>
            <a:chOff x="3276811" y="1679673"/>
            <a:chExt cx="2877509" cy="3189190"/>
          </a:xfrm>
        </p:grpSpPr>
        <p:sp>
          <p:nvSpPr>
            <p:cNvPr id="19" name="Rectangle 18"/>
            <p:cNvSpPr/>
            <p:nvPr/>
          </p:nvSpPr>
          <p:spPr bwMode="auto">
            <a:xfrm>
              <a:off x="3276811" y="1679673"/>
              <a:ext cx="2877509" cy="3189190"/>
            </a:xfrm>
            <a:prstGeom prst="rect">
              <a:avLst/>
            </a:prstGeom>
            <a:solidFill>
              <a:srgbClr val="20ABE9"/>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913543" fontAlgn="base">
                <a:spcBef>
                  <a:spcPct val="0"/>
                </a:spcBef>
                <a:spcAft>
                  <a:spcPct val="0"/>
                </a:spcAft>
                <a:defRPr/>
              </a:pP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DevOps is a</a:t>
              </a:r>
              <a:b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team undertaking</a:t>
              </a:r>
            </a:p>
            <a:p>
              <a:pPr defTabSz="913543" fontAlgn="base">
                <a:spcBef>
                  <a:spcPct val="0"/>
                </a:spcBef>
                <a:spcAft>
                  <a:spcPct val="0"/>
                </a:spcAft>
                <a:defRPr/>
              </a:pPr>
              <a:endParaRPr lang="en-US" sz="1600" kern="0" dirty="0">
                <a:gradFill>
                  <a:gsLst>
                    <a:gs pos="0">
                      <a:srgbClr val="8A3986">
                        <a:lumMod val="5000"/>
                        <a:lumOff val="95000"/>
                      </a:srgbClr>
                    </a:gs>
                    <a:gs pos="100000">
                      <a:srgbClr val="D1281C"/>
                    </a:gs>
                  </a:gsLst>
                  <a:lin ang="5400000" scaled="1"/>
                </a:gradFill>
                <a:latin typeface="Segoe UI Light"/>
                <a:ea typeface="Segoe UI" pitchFamily="34" charset="0"/>
                <a:cs typeface="Segoe UI" pitchFamily="34" charset="0"/>
              </a:endParaRPr>
            </a:p>
          </p:txBody>
        </p:sp>
        <p:sp>
          <p:nvSpPr>
            <p:cNvPr id="26" name="Freeform 35"/>
            <p:cNvSpPr>
              <a:spLocks noEditPoints="1"/>
            </p:cNvSpPr>
            <p:nvPr/>
          </p:nvSpPr>
          <p:spPr bwMode="black">
            <a:xfrm>
              <a:off x="4078572" y="2944301"/>
              <a:ext cx="1273986" cy="13121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109717" tIns="54858" rIns="109717" bIns="54858" numCol="1" anchor="t" anchorCtr="0" compatLnSpc="1">
              <a:prstTxWarp prst="textNoShape">
                <a:avLst/>
              </a:prstTxWarp>
            </a:bodyPr>
            <a:lstStyle/>
            <a:p>
              <a:pPr defTabSz="1218936">
                <a:defRPr/>
              </a:pPr>
              <a:endParaRPr lang="en-US" sz="2100" kern="0" dirty="0">
                <a:solidFill>
                  <a:sysClr val="windowText" lastClr="000000"/>
                </a:solidFill>
              </a:endParaRPr>
            </a:p>
          </p:txBody>
        </p:sp>
      </p:grpSp>
      <p:grpSp>
        <p:nvGrpSpPr>
          <p:cNvPr id="14" name="Group 13"/>
          <p:cNvGrpSpPr/>
          <p:nvPr/>
        </p:nvGrpSpPr>
        <p:grpSpPr>
          <a:xfrm>
            <a:off x="6282159" y="1679673"/>
            <a:ext cx="2877509" cy="3189190"/>
            <a:chOff x="6282159" y="1679673"/>
            <a:chExt cx="2877509" cy="3189190"/>
          </a:xfrm>
        </p:grpSpPr>
        <p:sp>
          <p:nvSpPr>
            <p:cNvPr id="22" name="Rectangle 21"/>
            <p:cNvSpPr/>
            <p:nvPr/>
          </p:nvSpPr>
          <p:spPr bwMode="auto">
            <a:xfrm>
              <a:off x="6282159" y="1679673"/>
              <a:ext cx="2877509" cy="3189190"/>
            </a:xfrm>
            <a:prstGeom prst="rect">
              <a:avLst/>
            </a:prstGeom>
            <a:solidFill>
              <a:schemeClr val="accent6"/>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913543" fontAlgn="base">
                <a:spcBef>
                  <a:spcPct val="0"/>
                </a:spcBef>
                <a:spcAft>
                  <a:spcPct val="0"/>
                </a:spcAft>
                <a:defRPr/>
              </a:pPr>
              <a:r>
                <a:rPr lang="en-US" kern="0" dirty="0" err="1">
                  <a:gradFill>
                    <a:gsLst>
                      <a:gs pos="0">
                        <a:srgbClr val="8A3986">
                          <a:lumMod val="5000"/>
                          <a:lumOff val="95000"/>
                        </a:srgbClr>
                      </a:gs>
                      <a:gs pos="100000">
                        <a:srgbClr val="FFFFFF"/>
                      </a:gs>
                    </a:gsLst>
                    <a:lin ang="5400000" scaled="1"/>
                  </a:gradFill>
                  <a:ea typeface="Segoe UI" pitchFamily="34" charset="0"/>
                  <a:cs typeface="Segoe UI" pitchFamily="34" charset="0"/>
                </a:rPr>
                <a:t>DevOps</a:t>
              </a: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 enables better software development and delivery practices</a:t>
              </a:r>
            </a:p>
          </p:txBody>
        </p:sp>
        <p:sp>
          <p:nvSpPr>
            <p:cNvPr id="27" name="Freeform 15"/>
            <p:cNvSpPr>
              <a:spLocks noEditPoints="1"/>
            </p:cNvSpPr>
            <p:nvPr/>
          </p:nvSpPr>
          <p:spPr bwMode="black">
            <a:xfrm>
              <a:off x="7010917" y="2949848"/>
              <a:ext cx="1419992" cy="130105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717" tIns="54858" rIns="109717" bIns="54858" numCol="1" anchor="t" anchorCtr="0" compatLnSpc="1">
              <a:prstTxWarp prst="textNoShape">
                <a:avLst/>
              </a:prstTxWarp>
            </a:bodyPr>
            <a:lstStyle/>
            <a:p>
              <a:endParaRPr lang="en-US" sz="2100" dirty="0">
                <a:solidFill>
                  <a:srgbClr val="000000"/>
                </a:solidFill>
              </a:endParaRPr>
            </a:p>
          </p:txBody>
        </p:sp>
      </p:grpSp>
      <p:grpSp>
        <p:nvGrpSpPr>
          <p:cNvPr id="15" name="Group 14"/>
          <p:cNvGrpSpPr/>
          <p:nvPr/>
        </p:nvGrpSpPr>
        <p:grpSpPr>
          <a:xfrm>
            <a:off x="9287505" y="1679673"/>
            <a:ext cx="2853695" cy="3189190"/>
            <a:chOff x="9287505" y="1679673"/>
            <a:chExt cx="2853695" cy="3189190"/>
          </a:xfrm>
        </p:grpSpPr>
        <p:sp>
          <p:nvSpPr>
            <p:cNvPr id="24" name="Rectangle 23"/>
            <p:cNvSpPr/>
            <p:nvPr/>
          </p:nvSpPr>
          <p:spPr bwMode="auto">
            <a:xfrm>
              <a:off x="9287505" y="1679673"/>
              <a:ext cx="2853695" cy="3189190"/>
            </a:xfrm>
            <a:prstGeom prst="rect">
              <a:avLst/>
            </a:prstGeom>
            <a:solidFill>
              <a:schemeClr val="accent5"/>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913543" fontAlgn="base">
                <a:spcBef>
                  <a:spcPct val="0"/>
                </a:spcBef>
                <a:spcAft>
                  <a:spcPct val="0"/>
                </a:spcAft>
                <a:defRPr/>
              </a:pPr>
              <a:r>
                <a:rPr lang="en-US" kern="0" dirty="0" err="1">
                  <a:gradFill>
                    <a:gsLst>
                      <a:gs pos="0">
                        <a:srgbClr val="8A3986">
                          <a:lumMod val="5000"/>
                          <a:lumOff val="95000"/>
                        </a:srgbClr>
                      </a:gs>
                      <a:gs pos="100000">
                        <a:srgbClr val="FFFFFF"/>
                      </a:gs>
                    </a:gsLst>
                    <a:lin ang="5400000" scaled="1"/>
                  </a:gradFill>
                  <a:ea typeface="Segoe UI" pitchFamily="34" charset="0"/>
                  <a:cs typeface="Segoe UI" pitchFamily="34" charset="0"/>
                </a:rPr>
                <a:t>DevOps</a:t>
              </a: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 accelerates</a:t>
              </a:r>
              <a:b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the last mile of</a:t>
              </a:r>
              <a:b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continuous delivery</a:t>
              </a:r>
            </a:p>
          </p:txBody>
        </p:sp>
        <p:grpSp>
          <p:nvGrpSpPr>
            <p:cNvPr id="28" name="Group 27"/>
            <p:cNvGrpSpPr/>
            <p:nvPr/>
          </p:nvGrpSpPr>
          <p:grpSpPr bwMode="black">
            <a:xfrm>
              <a:off x="10039663" y="2944301"/>
              <a:ext cx="1374572" cy="1397774"/>
              <a:chOff x="384299" y="2602036"/>
              <a:chExt cx="1045916" cy="1045917"/>
            </a:xfrm>
            <a:solidFill>
              <a:srgbClr val="FFFFFF"/>
            </a:solidFill>
          </p:grpSpPr>
          <p:sp>
            <p:nvSpPr>
              <p:cNvPr id="29"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36">
                  <a:defRPr/>
                </a:pPr>
                <a:endParaRPr lang="en-US" sz="2100" kern="0" dirty="0">
                  <a:solidFill>
                    <a:sysClr val="windowText" lastClr="000000"/>
                  </a:solidFill>
                </a:endParaRPr>
              </a:p>
            </p:txBody>
          </p:sp>
          <p:sp>
            <p:nvSpPr>
              <p:cNvPr id="30" name="Freeform 28"/>
              <p:cNvSpPr>
                <a:spLocks noEditPoints="1"/>
              </p:cNvSpPr>
              <p:nvPr/>
            </p:nvSpPr>
            <p:spPr bwMode="black">
              <a:xfrm>
                <a:off x="384299" y="2602036"/>
                <a:ext cx="1045916" cy="1045917"/>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36">
                  <a:defRPr/>
                </a:pPr>
                <a:endParaRPr lang="en-US" sz="2100" kern="0" dirty="0">
                  <a:solidFill>
                    <a:sysClr val="windowText" lastClr="000000"/>
                  </a:solidFill>
                </a:endParaRPr>
              </a:p>
            </p:txBody>
          </p:sp>
        </p:grpSp>
      </p:grpSp>
      <p:grpSp>
        <p:nvGrpSpPr>
          <p:cNvPr id="17" name="Group 16"/>
          <p:cNvGrpSpPr/>
          <p:nvPr/>
        </p:nvGrpSpPr>
        <p:grpSpPr>
          <a:xfrm>
            <a:off x="274638" y="1679673"/>
            <a:ext cx="2874335" cy="3189190"/>
            <a:chOff x="274638" y="1679673"/>
            <a:chExt cx="2874335" cy="3189190"/>
          </a:xfrm>
        </p:grpSpPr>
        <p:grpSp>
          <p:nvGrpSpPr>
            <p:cNvPr id="10" name="Group 9"/>
            <p:cNvGrpSpPr/>
            <p:nvPr/>
          </p:nvGrpSpPr>
          <p:grpSpPr>
            <a:xfrm>
              <a:off x="274638" y="1679673"/>
              <a:ext cx="2874335" cy="3189190"/>
              <a:chOff x="274638" y="1679673"/>
              <a:chExt cx="2874335" cy="3189190"/>
            </a:xfrm>
          </p:grpSpPr>
          <p:sp>
            <p:nvSpPr>
              <p:cNvPr id="23" name="Rectangle 22"/>
              <p:cNvSpPr/>
              <p:nvPr/>
            </p:nvSpPr>
            <p:spPr bwMode="auto">
              <a:xfrm>
                <a:off x="274638" y="1679673"/>
                <a:ext cx="2874335" cy="3189190"/>
              </a:xfrm>
              <a:prstGeom prst="rect">
                <a:avLst/>
              </a:prstGeom>
              <a:solidFill>
                <a:schemeClr val="tx2"/>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913543" fontAlgn="base">
                  <a:spcBef>
                    <a:spcPct val="0"/>
                  </a:spcBef>
                  <a:spcAft>
                    <a:spcPct val="0"/>
                  </a:spcAft>
                  <a:defRPr/>
                </a:pP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DevOps is a full</a:t>
                </a:r>
                <a:b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kern="0" dirty="0">
                    <a:gradFill>
                      <a:gsLst>
                        <a:gs pos="0">
                          <a:srgbClr val="8A3986">
                            <a:lumMod val="5000"/>
                            <a:lumOff val="95000"/>
                          </a:srgbClr>
                        </a:gs>
                        <a:gs pos="100000">
                          <a:srgbClr val="FFFFFF"/>
                        </a:gs>
                      </a:gsLst>
                      <a:lin ang="5400000" scaled="1"/>
                    </a:gradFill>
                    <a:ea typeface="Segoe UI" pitchFamily="34" charset="0"/>
                    <a:cs typeface="Segoe UI" pitchFamily="34" charset="0"/>
                  </a:rPr>
                  <a:t>lifecycle investment</a:t>
                </a:r>
              </a:p>
              <a:p>
                <a:pPr defTabSz="913543" fontAlgn="base">
                  <a:spcBef>
                    <a:spcPct val="0"/>
                  </a:spcBef>
                  <a:spcAft>
                    <a:spcPct val="0"/>
                  </a:spcAft>
                  <a:defRPr/>
                </a:pPr>
                <a:endParaRPr lang="en-US" sz="1600" kern="0" dirty="0">
                  <a:gradFill>
                    <a:gsLst>
                      <a:gs pos="0">
                        <a:srgbClr val="8A3986">
                          <a:lumMod val="5000"/>
                          <a:lumOff val="95000"/>
                        </a:srgbClr>
                      </a:gs>
                      <a:gs pos="100000">
                        <a:srgbClr val="FFFFFF"/>
                      </a:gs>
                    </a:gsLst>
                    <a:lin ang="5400000" scaled="1"/>
                  </a:gradFill>
                  <a:latin typeface="Segoe UI Light"/>
                  <a:ea typeface="Segoe UI" pitchFamily="34" charset="0"/>
                  <a:cs typeface="Segoe UI" pitchFamily="34" charset="0"/>
                </a:endParaRPr>
              </a:p>
            </p:txBody>
          </p:sp>
          <p:sp>
            <p:nvSpPr>
              <p:cNvPr id="31" name="TextBox 28"/>
              <p:cNvSpPr txBox="1"/>
              <p:nvPr/>
            </p:nvSpPr>
            <p:spPr>
              <a:xfrm>
                <a:off x="1263099" y="3337813"/>
                <a:ext cx="853741" cy="523182"/>
              </a:xfrm>
              <a:prstGeom prst="rect">
                <a:avLst/>
              </a:prstGeom>
              <a:noFill/>
              <a:ln>
                <a:noFill/>
              </a:ln>
            </p:spPr>
            <p:txBody>
              <a:bodyPr wrap="none" lIns="91399" tIns="45701" rIns="91399" bIns="4570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gradFill>
                      <a:gsLst>
                        <a:gs pos="0">
                          <a:srgbClr val="8A3986">
                            <a:lumMod val="5000"/>
                            <a:lumOff val="95000"/>
                          </a:srgbClr>
                        </a:gs>
                        <a:gs pos="100000">
                          <a:srgbClr val="FFFFFF"/>
                        </a:gs>
                      </a:gsLst>
                      <a:lin ang="5400000" scaled="1"/>
                    </a:gradFill>
                  </a:rPr>
                  <a:t>App</a:t>
                </a:r>
                <a:br>
                  <a:rPr lang="en-US" sz="1400" dirty="0">
                    <a:gradFill>
                      <a:gsLst>
                        <a:gs pos="0">
                          <a:srgbClr val="8A3986">
                            <a:lumMod val="5000"/>
                            <a:lumOff val="95000"/>
                          </a:srgbClr>
                        </a:gs>
                        <a:gs pos="100000">
                          <a:srgbClr val="FFFFFF"/>
                        </a:gs>
                      </a:gsLst>
                      <a:lin ang="5400000" scaled="1"/>
                    </a:gradFill>
                  </a:rPr>
                </a:br>
                <a:r>
                  <a:rPr lang="en-US" sz="1400" dirty="0">
                    <a:gradFill>
                      <a:gsLst>
                        <a:gs pos="0">
                          <a:srgbClr val="8A3986">
                            <a:lumMod val="5000"/>
                            <a:lumOff val="95000"/>
                          </a:srgbClr>
                        </a:gs>
                        <a:gs pos="100000">
                          <a:srgbClr val="FFFFFF"/>
                        </a:gs>
                      </a:gsLst>
                      <a:lin ang="5400000" scaled="1"/>
                    </a:gradFill>
                  </a:rPr>
                  <a:t>Lifecycle</a:t>
                </a:r>
              </a:p>
            </p:txBody>
          </p:sp>
        </p:grpSp>
        <p:grpSp>
          <p:nvGrpSpPr>
            <p:cNvPr id="35" name="Group 397"/>
            <p:cNvGrpSpPr>
              <a:grpSpLocks noChangeAspect="1"/>
            </p:cNvGrpSpPr>
            <p:nvPr/>
          </p:nvGrpSpPr>
          <p:grpSpPr bwMode="auto">
            <a:xfrm>
              <a:off x="821285" y="2992557"/>
              <a:ext cx="1726767" cy="1215632"/>
              <a:chOff x="-3803" y="1767"/>
              <a:chExt cx="944" cy="604"/>
            </a:xfrm>
            <a:solidFill>
              <a:schemeClr val="tx1"/>
            </a:solidFill>
          </p:grpSpPr>
          <p:sp>
            <p:nvSpPr>
              <p:cNvPr id="42" name="Freeform 398"/>
              <p:cNvSpPr>
                <a:spLocks/>
              </p:cNvSpPr>
              <p:nvPr/>
            </p:nvSpPr>
            <p:spPr bwMode="auto">
              <a:xfrm>
                <a:off x="-3654" y="1960"/>
                <a:ext cx="795" cy="411"/>
              </a:xfrm>
              <a:custGeom>
                <a:avLst/>
                <a:gdLst>
                  <a:gd name="T0" fmla="*/ 334 w 337"/>
                  <a:gd name="T1" fmla="*/ 14 h 174"/>
                  <a:gd name="T2" fmla="*/ 334 w 337"/>
                  <a:gd name="T3" fmla="*/ 14 h 174"/>
                  <a:gd name="T4" fmla="*/ 333 w 337"/>
                  <a:gd name="T5" fmla="*/ 13 h 174"/>
                  <a:gd name="T6" fmla="*/ 333 w 337"/>
                  <a:gd name="T7" fmla="*/ 13 h 174"/>
                  <a:gd name="T8" fmla="*/ 316 w 337"/>
                  <a:gd name="T9" fmla="*/ 0 h 174"/>
                  <a:gd name="T10" fmla="*/ 298 w 337"/>
                  <a:gd name="T11" fmla="*/ 18 h 174"/>
                  <a:gd name="T12" fmla="*/ 299 w 337"/>
                  <a:gd name="T13" fmla="*/ 24 h 174"/>
                  <a:gd name="T14" fmla="*/ 299 w 337"/>
                  <a:gd name="T15" fmla="*/ 24 h 174"/>
                  <a:gd name="T16" fmla="*/ 300 w 337"/>
                  <a:gd name="T17" fmla="*/ 40 h 174"/>
                  <a:gd name="T18" fmla="*/ 229 w 337"/>
                  <a:gd name="T19" fmla="*/ 112 h 174"/>
                  <a:gd name="T20" fmla="*/ 49 w 337"/>
                  <a:gd name="T21" fmla="*/ 112 h 174"/>
                  <a:gd name="T22" fmla="*/ 49 w 337"/>
                  <a:gd name="T23" fmla="*/ 87 h 174"/>
                  <a:gd name="T24" fmla="*/ 0 w 337"/>
                  <a:gd name="T25" fmla="*/ 130 h 174"/>
                  <a:gd name="T26" fmla="*/ 49 w 337"/>
                  <a:gd name="T27" fmla="*/ 174 h 174"/>
                  <a:gd name="T28" fmla="*/ 49 w 337"/>
                  <a:gd name="T29" fmla="*/ 149 h 174"/>
                  <a:gd name="T30" fmla="*/ 229 w 337"/>
                  <a:gd name="T31" fmla="*/ 149 h 174"/>
                  <a:gd name="T32" fmla="*/ 337 w 337"/>
                  <a:gd name="T33" fmla="*/ 40 h 174"/>
                  <a:gd name="T34" fmla="*/ 334 w 337"/>
                  <a:gd name="T35"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174">
                    <a:moveTo>
                      <a:pt x="334" y="14"/>
                    </a:moveTo>
                    <a:cubicBezTo>
                      <a:pt x="334" y="14"/>
                      <a:pt x="334" y="14"/>
                      <a:pt x="334" y="14"/>
                    </a:cubicBezTo>
                    <a:cubicBezTo>
                      <a:pt x="333" y="14"/>
                      <a:pt x="333" y="13"/>
                      <a:pt x="333" y="13"/>
                    </a:cubicBezTo>
                    <a:cubicBezTo>
                      <a:pt x="333" y="13"/>
                      <a:pt x="333" y="13"/>
                      <a:pt x="333" y="13"/>
                    </a:cubicBezTo>
                    <a:cubicBezTo>
                      <a:pt x="331" y="5"/>
                      <a:pt x="324" y="0"/>
                      <a:pt x="316" y="0"/>
                    </a:cubicBezTo>
                    <a:cubicBezTo>
                      <a:pt x="306" y="0"/>
                      <a:pt x="298" y="8"/>
                      <a:pt x="298" y="18"/>
                    </a:cubicBezTo>
                    <a:cubicBezTo>
                      <a:pt x="298" y="20"/>
                      <a:pt x="298" y="22"/>
                      <a:pt x="299" y="24"/>
                    </a:cubicBezTo>
                    <a:cubicBezTo>
                      <a:pt x="299" y="24"/>
                      <a:pt x="299" y="24"/>
                      <a:pt x="299" y="24"/>
                    </a:cubicBezTo>
                    <a:cubicBezTo>
                      <a:pt x="300" y="30"/>
                      <a:pt x="300" y="35"/>
                      <a:pt x="300" y="40"/>
                    </a:cubicBezTo>
                    <a:cubicBezTo>
                      <a:pt x="300" y="80"/>
                      <a:pt x="268" y="112"/>
                      <a:pt x="229" y="112"/>
                    </a:cubicBezTo>
                    <a:cubicBezTo>
                      <a:pt x="49" y="112"/>
                      <a:pt x="49" y="112"/>
                      <a:pt x="49" y="112"/>
                    </a:cubicBezTo>
                    <a:cubicBezTo>
                      <a:pt x="49" y="87"/>
                      <a:pt x="49" y="87"/>
                      <a:pt x="49" y="87"/>
                    </a:cubicBezTo>
                    <a:cubicBezTo>
                      <a:pt x="0" y="130"/>
                      <a:pt x="0" y="130"/>
                      <a:pt x="0" y="130"/>
                    </a:cubicBezTo>
                    <a:cubicBezTo>
                      <a:pt x="49" y="174"/>
                      <a:pt x="49" y="174"/>
                      <a:pt x="49" y="174"/>
                    </a:cubicBezTo>
                    <a:cubicBezTo>
                      <a:pt x="49" y="149"/>
                      <a:pt x="49" y="149"/>
                      <a:pt x="49" y="149"/>
                    </a:cubicBezTo>
                    <a:cubicBezTo>
                      <a:pt x="229" y="149"/>
                      <a:pt x="229" y="149"/>
                      <a:pt x="229" y="149"/>
                    </a:cubicBezTo>
                    <a:cubicBezTo>
                      <a:pt x="288" y="149"/>
                      <a:pt x="337" y="100"/>
                      <a:pt x="337" y="40"/>
                    </a:cubicBezTo>
                    <a:cubicBezTo>
                      <a:pt x="337" y="31"/>
                      <a:pt x="336" y="23"/>
                      <a:pt x="33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399"/>
              <p:cNvSpPr>
                <a:spLocks/>
              </p:cNvSpPr>
              <p:nvPr/>
            </p:nvSpPr>
            <p:spPr bwMode="auto">
              <a:xfrm>
                <a:off x="-3803" y="1767"/>
                <a:ext cx="796" cy="411"/>
              </a:xfrm>
              <a:custGeom>
                <a:avLst/>
                <a:gdLst>
                  <a:gd name="T0" fmla="*/ 337 w 337"/>
                  <a:gd name="T1" fmla="*/ 44 h 174"/>
                  <a:gd name="T2" fmla="*/ 288 w 337"/>
                  <a:gd name="T3" fmla="*/ 0 h 174"/>
                  <a:gd name="T4" fmla="*/ 288 w 337"/>
                  <a:gd name="T5" fmla="*/ 25 h 174"/>
                  <a:gd name="T6" fmla="*/ 108 w 337"/>
                  <a:gd name="T7" fmla="*/ 25 h 174"/>
                  <a:gd name="T8" fmla="*/ 0 w 337"/>
                  <a:gd name="T9" fmla="*/ 134 h 174"/>
                  <a:gd name="T10" fmla="*/ 3 w 337"/>
                  <a:gd name="T11" fmla="*/ 160 h 174"/>
                  <a:gd name="T12" fmla="*/ 3 w 337"/>
                  <a:gd name="T13" fmla="*/ 160 h 174"/>
                  <a:gd name="T14" fmla="*/ 4 w 337"/>
                  <a:gd name="T15" fmla="*/ 161 h 174"/>
                  <a:gd name="T16" fmla="*/ 4 w 337"/>
                  <a:gd name="T17" fmla="*/ 161 h 174"/>
                  <a:gd name="T18" fmla="*/ 21 w 337"/>
                  <a:gd name="T19" fmla="*/ 174 h 174"/>
                  <a:gd name="T20" fmla="*/ 39 w 337"/>
                  <a:gd name="T21" fmla="*/ 156 h 174"/>
                  <a:gd name="T22" fmla="*/ 38 w 337"/>
                  <a:gd name="T23" fmla="*/ 150 h 174"/>
                  <a:gd name="T24" fmla="*/ 38 w 337"/>
                  <a:gd name="T25" fmla="*/ 150 h 174"/>
                  <a:gd name="T26" fmla="*/ 37 w 337"/>
                  <a:gd name="T27" fmla="*/ 134 h 174"/>
                  <a:gd name="T28" fmla="*/ 108 w 337"/>
                  <a:gd name="T29" fmla="*/ 62 h 174"/>
                  <a:gd name="T30" fmla="*/ 288 w 337"/>
                  <a:gd name="T31" fmla="*/ 62 h 174"/>
                  <a:gd name="T32" fmla="*/ 288 w 337"/>
                  <a:gd name="T33" fmla="*/ 87 h 174"/>
                  <a:gd name="T34" fmla="*/ 337 w 337"/>
                  <a:gd name="T3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174">
                    <a:moveTo>
                      <a:pt x="337" y="44"/>
                    </a:moveTo>
                    <a:cubicBezTo>
                      <a:pt x="288" y="0"/>
                      <a:pt x="288" y="0"/>
                      <a:pt x="288" y="0"/>
                    </a:cubicBezTo>
                    <a:cubicBezTo>
                      <a:pt x="288" y="25"/>
                      <a:pt x="288" y="25"/>
                      <a:pt x="288" y="25"/>
                    </a:cubicBezTo>
                    <a:cubicBezTo>
                      <a:pt x="108" y="25"/>
                      <a:pt x="108" y="25"/>
                      <a:pt x="108" y="25"/>
                    </a:cubicBezTo>
                    <a:cubicBezTo>
                      <a:pt x="49" y="25"/>
                      <a:pt x="0" y="74"/>
                      <a:pt x="0" y="134"/>
                    </a:cubicBezTo>
                    <a:cubicBezTo>
                      <a:pt x="0" y="143"/>
                      <a:pt x="1" y="151"/>
                      <a:pt x="3" y="160"/>
                    </a:cubicBezTo>
                    <a:cubicBezTo>
                      <a:pt x="3" y="160"/>
                      <a:pt x="3" y="160"/>
                      <a:pt x="3" y="160"/>
                    </a:cubicBezTo>
                    <a:cubicBezTo>
                      <a:pt x="4" y="160"/>
                      <a:pt x="4" y="161"/>
                      <a:pt x="4" y="161"/>
                    </a:cubicBezTo>
                    <a:cubicBezTo>
                      <a:pt x="4" y="161"/>
                      <a:pt x="4" y="161"/>
                      <a:pt x="4" y="161"/>
                    </a:cubicBezTo>
                    <a:cubicBezTo>
                      <a:pt x="6" y="169"/>
                      <a:pt x="13" y="174"/>
                      <a:pt x="21" y="174"/>
                    </a:cubicBezTo>
                    <a:cubicBezTo>
                      <a:pt x="31" y="174"/>
                      <a:pt x="39" y="166"/>
                      <a:pt x="39" y="156"/>
                    </a:cubicBezTo>
                    <a:cubicBezTo>
                      <a:pt x="39" y="154"/>
                      <a:pt x="39" y="152"/>
                      <a:pt x="38" y="150"/>
                    </a:cubicBezTo>
                    <a:cubicBezTo>
                      <a:pt x="38" y="150"/>
                      <a:pt x="38" y="150"/>
                      <a:pt x="38" y="150"/>
                    </a:cubicBezTo>
                    <a:cubicBezTo>
                      <a:pt x="37" y="144"/>
                      <a:pt x="37" y="139"/>
                      <a:pt x="37" y="134"/>
                    </a:cubicBezTo>
                    <a:cubicBezTo>
                      <a:pt x="37" y="94"/>
                      <a:pt x="69" y="62"/>
                      <a:pt x="108" y="62"/>
                    </a:cubicBezTo>
                    <a:cubicBezTo>
                      <a:pt x="288" y="62"/>
                      <a:pt x="288" y="62"/>
                      <a:pt x="288" y="62"/>
                    </a:cubicBezTo>
                    <a:cubicBezTo>
                      <a:pt x="288" y="87"/>
                      <a:pt x="288" y="87"/>
                      <a:pt x="288" y="87"/>
                    </a:cubicBezTo>
                    <a:lnTo>
                      <a:pt x="3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16" name="Title 15"/>
          <p:cNvSpPr>
            <a:spLocks noGrp="1"/>
          </p:cNvSpPr>
          <p:nvPr>
            <p:ph type="title"/>
          </p:nvPr>
        </p:nvSpPr>
        <p:spPr/>
        <p:txBody>
          <a:bodyPr/>
          <a:lstStyle/>
          <a:p>
            <a:r>
              <a:rPr lang="en-US" dirty="0">
                <a:solidFill>
                  <a:srgbClr val="3F3F3F"/>
                </a:solidFill>
              </a:rPr>
              <a:t>What’s DevOps?</a:t>
            </a:r>
          </a:p>
        </p:txBody>
      </p:sp>
    </p:spTree>
    <p:extLst>
      <p:ext uri="{BB962C8B-B14F-4D97-AF65-F5344CB8AC3E}">
        <p14:creationId xmlns:p14="http://schemas.microsoft.com/office/powerpoint/2010/main" val="2617035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6200000" flipV="1">
            <a:off x="4760073" y="3433208"/>
            <a:ext cx="2880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rot="5400000" flipV="1">
            <a:off x="5793229" y="2389630"/>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flipV="1">
            <a:off x="5793229" y="3278631"/>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5400000" flipV="1">
            <a:off x="5793227" y="4269229"/>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33008" y="4885578"/>
            <a:ext cx="4449971" cy="4450143"/>
          </a:xfrm>
          <a:prstGeom prst="rect">
            <a:avLst/>
          </a:prstGeom>
        </p:spPr>
      </p:pic>
      <p:sp>
        <p:nvSpPr>
          <p:cNvPr id="29" name="Freeform 13"/>
          <p:cNvSpPr>
            <a:spLocks/>
          </p:cNvSpPr>
          <p:nvPr/>
        </p:nvSpPr>
        <p:spPr bwMode="auto">
          <a:xfrm>
            <a:off x="6157939" y="48052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7"/>
          <p:cNvSpPr txBox="1"/>
          <p:nvPr/>
        </p:nvSpPr>
        <p:spPr>
          <a:xfrm>
            <a:off x="1386941" y="1096499"/>
            <a:ext cx="8214259" cy="830997"/>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Learn and understand how users use your app, how it reacts and quickly fix issues and bugs</a:t>
            </a:r>
          </a:p>
        </p:txBody>
      </p:sp>
      <p:sp>
        <p:nvSpPr>
          <p:cNvPr id="9" name="Title 18"/>
          <p:cNvSpPr txBox="1">
            <a:spLocks/>
          </p:cNvSpPr>
          <p:nvPr/>
        </p:nvSpPr>
        <p:spPr>
          <a:xfrm>
            <a:off x="1295400" y="347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rgbClr val="FC961B"/>
                </a:solidFill>
              </a:rPr>
              <a:t>Monitor + Learn</a:t>
            </a:r>
          </a:p>
        </p:txBody>
      </p:sp>
      <p:sp>
        <p:nvSpPr>
          <p:cNvPr id="10" name="Oval 9"/>
          <p:cNvSpPr/>
          <p:nvPr/>
        </p:nvSpPr>
        <p:spPr bwMode="auto">
          <a:xfrm>
            <a:off x="6024155" y="4673600"/>
            <a:ext cx="342900" cy="342900"/>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4</a:t>
            </a:r>
          </a:p>
        </p:txBody>
      </p:sp>
      <p:grpSp>
        <p:nvGrpSpPr>
          <p:cNvPr id="2" name="Group 1"/>
          <p:cNvGrpSpPr/>
          <p:nvPr/>
        </p:nvGrpSpPr>
        <p:grpSpPr>
          <a:xfrm>
            <a:off x="6016564" y="3641577"/>
            <a:ext cx="5367052" cy="365757"/>
            <a:chOff x="6016564" y="3641577"/>
            <a:chExt cx="5367052" cy="365757"/>
          </a:xfrm>
        </p:grpSpPr>
        <p:cxnSp>
          <p:nvCxnSpPr>
            <p:cNvPr id="11" name="Straight Connector 10"/>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52267" y="3682277"/>
              <a:ext cx="4131349" cy="307777"/>
            </a:xfrm>
            <a:prstGeom prst="rect">
              <a:avLst/>
            </a:prstGeom>
            <a:noFill/>
          </p:spPr>
          <p:txBody>
            <a:bodyPr wrap="square" rtlCol="0">
              <a:spAutoFit/>
            </a:bodyPr>
            <a:lstStyle/>
            <a:p>
              <a:pPr>
                <a:defRPr/>
              </a:pPr>
              <a:r>
                <a:rPr lang="en-US" sz="1400" kern="0" dirty="0">
                  <a:solidFill>
                    <a:srgbClr val="F6931A"/>
                  </a:solidFill>
                  <a:cs typeface="Arial" pitchFamily="34" charset="0"/>
                </a:rPr>
                <a:t>Monitor</a:t>
              </a:r>
              <a:endParaRPr lang="en-US" sz="1400" b="1" kern="0" dirty="0">
                <a:solidFill>
                  <a:srgbClr val="F6931A"/>
                </a:solidFill>
                <a:cs typeface="Arial" pitchFamily="34" charset="0"/>
              </a:endParaRPr>
            </a:p>
          </p:txBody>
        </p:sp>
        <p:sp>
          <p:nvSpPr>
            <p:cNvPr id="13" name="Oval 12"/>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908312" y="2661375"/>
            <a:ext cx="4474008" cy="365757"/>
            <a:chOff x="1908312" y="2661375"/>
            <a:chExt cx="4474008" cy="365757"/>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908312" y="2690936"/>
              <a:ext cx="3407259" cy="307777"/>
            </a:xfrm>
            <a:prstGeom prst="rect">
              <a:avLst/>
            </a:prstGeom>
            <a:noFill/>
          </p:spPr>
          <p:txBody>
            <a:bodyPr wrap="square" rtlCol="0">
              <a:spAutoFit/>
            </a:bodyPr>
            <a:lstStyle/>
            <a:p>
              <a:pPr algn="r">
                <a:defRPr/>
              </a:pPr>
              <a:r>
                <a:rPr lang="en-US" sz="1400" kern="0" dirty="0">
                  <a:solidFill>
                    <a:srgbClr val="F6931A"/>
                  </a:solidFill>
                  <a:cs typeface="Arial" pitchFamily="34" charset="0"/>
                </a:rPr>
                <a:t>Feedback</a:t>
              </a:r>
              <a:endParaRPr lang="en-US" sz="1400" b="1" kern="0" dirty="0">
                <a:solidFill>
                  <a:srgbClr val="F6931A"/>
                </a:solidFill>
                <a:latin typeface="Segoe UI Light"/>
                <a:cs typeface="Arial" pitchFamily="34" charset="0"/>
              </a:endParaRPr>
            </a:p>
          </p:txBody>
        </p:sp>
      </p:grpSp>
      <p:sp>
        <p:nvSpPr>
          <p:cNvPr id="18" name="Rectangle 17"/>
          <p:cNvSpPr/>
          <p:nvPr/>
        </p:nvSpPr>
        <p:spPr>
          <a:xfrm>
            <a:off x="6487398" y="1735528"/>
            <a:ext cx="2992826" cy="461665"/>
          </a:xfrm>
          <a:prstGeom prst="rect">
            <a:avLst/>
          </a:prstGeom>
        </p:spPr>
        <p:txBody>
          <a:bodyPr wrap="none">
            <a:spAutoFit/>
          </a:bodyPr>
          <a:lstStyle/>
          <a:p>
            <a:r>
              <a:rPr lang="en-US" sz="2400" kern="0" dirty="0">
                <a:solidFill>
                  <a:srgbClr val="C02DA2"/>
                </a:solidFill>
                <a:latin typeface="Segoe UI Light"/>
                <a:cs typeface="Arial" pitchFamily="34" charset="0"/>
              </a:rPr>
              <a:t>Plan the next iteration</a:t>
            </a:r>
            <a:endParaRPr lang="en-US" sz="2400" dirty="0">
              <a:solidFill>
                <a:srgbClr val="C02DA2"/>
              </a:solidFill>
            </a:endParaRPr>
          </a:p>
        </p:txBody>
      </p:sp>
      <p:grpSp>
        <p:nvGrpSpPr>
          <p:cNvPr id="32" name="Group 31"/>
          <p:cNvGrpSpPr/>
          <p:nvPr/>
        </p:nvGrpSpPr>
        <p:grpSpPr>
          <a:xfrm>
            <a:off x="400430" y="482599"/>
            <a:ext cx="935248" cy="566011"/>
            <a:chOff x="7302500" y="1771650"/>
            <a:chExt cx="1282700" cy="776288"/>
          </a:xfrm>
        </p:grpSpPr>
        <p:sp>
          <p:nvSpPr>
            <p:cNvPr id="3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8" name="Isosceles Triangle 47"/>
          <p:cNvSpPr/>
          <p:nvPr/>
        </p:nvSpPr>
        <p:spPr bwMode="auto">
          <a:xfrm rot="10800000" flipV="1">
            <a:off x="5945619" y="171626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48"/>
          <p:cNvSpPr/>
          <p:nvPr/>
        </p:nvSpPr>
        <p:spPr bwMode="auto">
          <a:xfrm rot="10800000" flipV="1">
            <a:off x="5945619" y="1716261"/>
            <a:ext cx="510159" cy="439792"/>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70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down)">
                                      <p:cBhvr>
                                        <p:cTn id="9" dur="500"/>
                                        <p:tgtEl>
                                          <p:spTgt spid="29"/>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0" grpId="0" animBg="1"/>
      <p:bldP spid="29" grpId="0" animBg="1"/>
      <p:bldP spid="10" grpId="0" animBg="1"/>
      <p:bldP spid="18" grpId="0"/>
      <p:bldP spid="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49"/>
          <p:cNvSpPr/>
          <p:nvPr/>
        </p:nvSpPr>
        <p:spPr bwMode="auto">
          <a:xfrm>
            <a:off x="2502" y="-1"/>
            <a:ext cx="12431473"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040" spc="-51" dirty="0">
              <a:solidFill>
                <a:schemeClr val="tx1"/>
              </a:solidFill>
            </a:endParaRPr>
          </a:p>
        </p:txBody>
      </p:sp>
      <p:pic>
        <p:nvPicPr>
          <p:cNvPr id="289" name="Picture 288"/>
          <p:cNvPicPr>
            <a:picLocks noChangeAspect="1"/>
          </p:cNvPicPr>
          <p:nvPr/>
        </p:nvPicPr>
        <p:blipFill>
          <a:blip r:embed="rId3"/>
          <a:stretch>
            <a:fillRect/>
          </a:stretch>
        </p:blipFill>
        <p:spPr>
          <a:xfrm>
            <a:off x="3383008" y="5723510"/>
            <a:ext cx="2056626" cy="1271765"/>
          </a:xfrm>
          <a:prstGeom prst="rect">
            <a:avLst/>
          </a:prstGeom>
        </p:spPr>
      </p:pic>
      <p:sp>
        <p:nvSpPr>
          <p:cNvPr id="74" name="Bent Arrow 73"/>
          <p:cNvSpPr/>
          <p:nvPr/>
        </p:nvSpPr>
        <p:spPr bwMode="auto">
          <a:xfrm>
            <a:off x="1021887" y="2609852"/>
            <a:ext cx="2835525" cy="3442355"/>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040" spc="-51" dirty="0">
              <a:solidFill>
                <a:schemeClr val="tx1"/>
              </a:solidFill>
            </a:endParaRPr>
          </a:p>
        </p:txBody>
      </p:sp>
      <p:sp>
        <p:nvSpPr>
          <p:cNvPr id="2" name="Title 1"/>
          <p:cNvSpPr>
            <a:spLocks noGrp="1"/>
          </p:cNvSpPr>
          <p:nvPr>
            <p:ph type="title"/>
          </p:nvPr>
        </p:nvSpPr>
        <p:spPr/>
        <p:txBody>
          <a:bodyPr/>
          <a:lstStyle/>
          <a:p>
            <a:r>
              <a:rPr lang="en-US" dirty="0">
                <a:solidFill>
                  <a:schemeClr val="tx1"/>
                </a:solidFill>
              </a:rPr>
              <a:t>Application Insights</a:t>
            </a:r>
          </a:p>
        </p:txBody>
      </p:sp>
      <p:sp>
        <p:nvSpPr>
          <p:cNvPr id="38" name="Freeform 95"/>
          <p:cNvSpPr>
            <a:spLocks/>
          </p:cNvSpPr>
          <p:nvPr/>
        </p:nvSpPr>
        <p:spPr bwMode="auto">
          <a:xfrm flipH="1">
            <a:off x="3631167" y="3157251"/>
            <a:ext cx="1523183" cy="9891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p>
        </p:txBody>
      </p:sp>
      <p:sp>
        <p:nvSpPr>
          <p:cNvPr id="39" name="Freeform 95"/>
          <p:cNvSpPr>
            <a:spLocks/>
          </p:cNvSpPr>
          <p:nvPr/>
        </p:nvSpPr>
        <p:spPr bwMode="auto">
          <a:xfrm flipH="1">
            <a:off x="4826888" y="3490491"/>
            <a:ext cx="1344442" cy="87310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p>
        </p:txBody>
      </p:sp>
      <p:pic>
        <p:nvPicPr>
          <p:cNvPr id="72" name="Picture 71"/>
          <p:cNvPicPr>
            <a:picLocks noChangeAspect="1"/>
          </p:cNvPicPr>
          <p:nvPr/>
        </p:nvPicPr>
        <p:blipFill rotWithShape="1">
          <a:blip r:embed="rId4"/>
          <a:srcRect l="11266" b="33156"/>
          <a:stretch/>
        </p:blipFill>
        <p:spPr>
          <a:xfrm>
            <a:off x="2501" y="4050995"/>
            <a:ext cx="4530798" cy="2943529"/>
          </a:xfrm>
          <a:prstGeom prst="rect">
            <a:avLst/>
          </a:prstGeom>
        </p:spPr>
      </p:pic>
      <p:sp>
        <p:nvSpPr>
          <p:cNvPr id="73" name="Rectangle 72"/>
          <p:cNvSpPr/>
          <p:nvPr/>
        </p:nvSpPr>
        <p:spPr>
          <a:xfrm>
            <a:off x="1623505" y="1581397"/>
            <a:ext cx="3069819" cy="996427"/>
          </a:xfrm>
          <a:prstGeom prst="rect">
            <a:avLst/>
          </a:prstGeom>
        </p:spPr>
        <p:txBody>
          <a:bodyPr wrap="square">
            <a:spAutoFit/>
          </a:bodyPr>
          <a:lstStyle/>
          <a:p>
            <a:pPr>
              <a:lnSpc>
                <a:spcPct val="120000"/>
              </a:lnSpc>
            </a:pPr>
            <a:r>
              <a:rPr lang="en-US" sz="1632" spc="31" dirty="0"/>
              <a:t>Telemetry is collected at each</a:t>
            </a:r>
            <a:r>
              <a:rPr lang="en-US" sz="1632" dirty="0"/>
              <a:t> </a:t>
            </a:r>
            <a:r>
              <a:rPr lang="en-US" sz="1632" spc="-31" dirty="0"/>
              <a:t>tier: mobile applications, server</a:t>
            </a:r>
            <a:r>
              <a:rPr lang="en-US" sz="1632" dirty="0"/>
              <a:t> applications and browser </a:t>
            </a:r>
          </a:p>
        </p:txBody>
      </p:sp>
      <p:sp>
        <p:nvSpPr>
          <p:cNvPr id="75" name="Rectangle 74"/>
          <p:cNvSpPr/>
          <p:nvPr/>
        </p:nvSpPr>
        <p:spPr>
          <a:xfrm>
            <a:off x="837959" y="1099809"/>
            <a:ext cx="922683" cy="1865262"/>
          </a:xfrm>
          <a:prstGeom prst="rect">
            <a:avLst/>
          </a:prstGeom>
        </p:spPr>
        <p:txBody>
          <a:bodyPr wrap="none">
            <a:noAutofit/>
          </a:bodyPr>
          <a:lstStyle/>
          <a:p>
            <a:pPr defTabSz="931731" fontAlgn="base">
              <a:lnSpc>
                <a:spcPct val="120000"/>
              </a:lnSpc>
              <a:spcBef>
                <a:spcPct val="0"/>
              </a:spcBef>
              <a:spcAft>
                <a:spcPct val="0"/>
              </a:spcAft>
            </a:pPr>
            <a:r>
              <a:rPr lang="en-US" sz="10199" b="1" kern="0" dirty="0"/>
              <a:t>1</a:t>
            </a:r>
          </a:p>
        </p:txBody>
      </p:sp>
      <p:sp>
        <p:nvSpPr>
          <p:cNvPr id="77" name="Rectangle 76"/>
          <p:cNvSpPr/>
          <p:nvPr/>
        </p:nvSpPr>
        <p:spPr>
          <a:xfrm>
            <a:off x="5841816" y="4529362"/>
            <a:ext cx="3427470" cy="996427"/>
          </a:xfrm>
          <a:prstGeom prst="rect">
            <a:avLst/>
          </a:prstGeom>
        </p:spPr>
        <p:txBody>
          <a:bodyPr wrap="square">
            <a:spAutoFit/>
          </a:bodyPr>
          <a:lstStyle/>
          <a:p>
            <a:pPr defTabSz="951304">
              <a:lnSpc>
                <a:spcPct val="120000"/>
              </a:lnSpc>
            </a:pPr>
            <a:r>
              <a:rPr lang="en-US" sz="1632" dirty="0"/>
              <a:t>Telemetry arrives in the Application Insights service in the cloud where it is processed &amp; stored</a:t>
            </a:r>
          </a:p>
        </p:txBody>
      </p:sp>
      <p:sp>
        <p:nvSpPr>
          <p:cNvPr id="109" name="Rectangle 108"/>
          <p:cNvSpPr/>
          <p:nvPr/>
        </p:nvSpPr>
        <p:spPr>
          <a:xfrm>
            <a:off x="8435431" y="691611"/>
            <a:ext cx="3450028" cy="902427"/>
          </a:xfrm>
          <a:prstGeom prst="rect">
            <a:avLst/>
          </a:prstGeom>
        </p:spPr>
        <p:txBody>
          <a:bodyPr wrap="square">
            <a:spAutoFit/>
          </a:bodyPr>
          <a:lstStyle/>
          <a:p>
            <a:r>
              <a:rPr lang="en-US" sz="1632" dirty="0"/>
              <a:t>Get a </a:t>
            </a:r>
            <a:r>
              <a:rPr lang="en-US" dirty="0"/>
              <a:t>360° view </a:t>
            </a:r>
            <a:r>
              <a:rPr lang="en-US" sz="1632" dirty="0"/>
              <a:t>of the application including availability, performance and usage patterns</a:t>
            </a:r>
          </a:p>
        </p:txBody>
      </p:sp>
      <p:sp>
        <p:nvSpPr>
          <p:cNvPr id="110" name="Rectangle 109"/>
          <p:cNvSpPr/>
          <p:nvPr/>
        </p:nvSpPr>
        <p:spPr>
          <a:xfrm>
            <a:off x="7581883" y="83734"/>
            <a:ext cx="922683" cy="1865262"/>
          </a:xfrm>
          <a:prstGeom prst="rect">
            <a:avLst/>
          </a:prstGeom>
        </p:spPr>
        <p:txBody>
          <a:bodyPr wrap="none">
            <a:noAutofit/>
          </a:bodyPr>
          <a:lstStyle/>
          <a:p>
            <a:pPr defTabSz="931731" fontAlgn="base">
              <a:lnSpc>
                <a:spcPct val="120000"/>
              </a:lnSpc>
              <a:spcBef>
                <a:spcPct val="0"/>
              </a:spcBef>
              <a:spcAft>
                <a:spcPct val="0"/>
              </a:spcAft>
            </a:pPr>
            <a:r>
              <a:rPr lang="en-US" sz="10199" b="1" kern="0" dirty="0"/>
              <a:t>3</a:t>
            </a:r>
          </a:p>
        </p:txBody>
      </p:sp>
      <p:sp>
        <p:nvSpPr>
          <p:cNvPr id="115" name="Right Arrow 114"/>
          <p:cNvSpPr/>
          <p:nvPr/>
        </p:nvSpPr>
        <p:spPr bwMode="auto">
          <a:xfrm>
            <a:off x="6128793" y="2677522"/>
            <a:ext cx="2205862" cy="127032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040" spc="-51" dirty="0">
              <a:solidFill>
                <a:schemeClr val="tx1"/>
              </a:solidFill>
            </a:endParaRPr>
          </a:p>
        </p:txBody>
      </p:sp>
      <p:sp>
        <p:nvSpPr>
          <p:cNvPr id="40" name="Freeform 95"/>
          <p:cNvSpPr>
            <a:spLocks/>
          </p:cNvSpPr>
          <p:nvPr/>
        </p:nvSpPr>
        <p:spPr bwMode="auto">
          <a:xfrm flipH="1">
            <a:off x="4276830" y="2101203"/>
            <a:ext cx="2593906" cy="16845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ctr" anchorCtr="0" compatLnSpc="1">
            <a:prstTxWarp prst="textNoShape">
              <a:avLst/>
            </a:prstTxWarp>
          </a:bodyPr>
          <a:lstStyle/>
          <a:p>
            <a:pPr algn="ctr" defTabSz="950973">
              <a:defRPr/>
            </a:pPr>
            <a:endParaRPr lang="en-US" sz="2448" kern="0" dirty="0"/>
          </a:p>
        </p:txBody>
      </p:sp>
      <p:grpSp>
        <p:nvGrpSpPr>
          <p:cNvPr id="51" name="Group 50"/>
          <p:cNvGrpSpPr/>
          <p:nvPr/>
        </p:nvGrpSpPr>
        <p:grpSpPr>
          <a:xfrm>
            <a:off x="8143642" y="4603321"/>
            <a:ext cx="4290332" cy="2391204"/>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8" name="Rectangle 77"/>
          <p:cNvSpPr/>
          <p:nvPr/>
        </p:nvSpPr>
        <p:spPr>
          <a:xfrm>
            <a:off x="4997982" y="4038060"/>
            <a:ext cx="922683" cy="1865262"/>
          </a:xfrm>
          <a:prstGeom prst="rect">
            <a:avLst/>
          </a:prstGeom>
        </p:spPr>
        <p:txBody>
          <a:bodyPr wrap="none">
            <a:noAutofit/>
          </a:bodyPr>
          <a:lstStyle/>
          <a:p>
            <a:pPr defTabSz="931731" fontAlgn="base">
              <a:lnSpc>
                <a:spcPct val="120000"/>
              </a:lnSpc>
              <a:spcBef>
                <a:spcPct val="0"/>
              </a:spcBef>
              <a:spcAft>
                <a:spcPct val="0"/>
              </a:spcAft>
            </a:pPr>
            <a:r>
              <a:rPr lang="en-US" sz="10199" b="1" kern="0" dirty="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442" y="2621121"/>
            <a:ext cx="2216372" cy="1749767"/>
          </a:xfrm>
          <a:prstGeom prst="rect">
            <a:avLst/>
          </a:prstGeom>
        </p:spPr>
      </p:pic>
      <p:grpSp>
        <p:nvGrpSpPr>
          <p:cNvPr id="114" name="Group 113"/>
          <p:cNvGrpSpPr/>
          <p:nvPr/>
        </p:nvGrpSpPr>
        <p:grpSpPr>
          <a:xfrm>
            <a:off x="8437826" y="1816400"/>
            <a:ext cx="3749385" cy="2988371"/>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
        <p:nvSpPr>
          <p:cNvPr id="3" name="Explosion 1 2"/>
          <p:cNvSpPr/>
          <p:nvPr/>
        </p:nvSpPr>
        <p:spPr bwMode="auto">
          <a:xfrm rot="20387464">
            <a:off x="-320556" y="2276266"/>
            <a:ext cx="2718894" cy="2268293"/>
          </a:xfrm>
          <a:prstGeom prst="irregularSeal1">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i="1" dirty="0">
                <a:solidFill>
                  <a:schemeClr val="tx1"/>
                </a:solidFill>
                <a:ea typeface="Segoe UI" pitchFamily="34" charset="0"/>
                <a:cs typeface="Segoe UI" pitchFamily="34" charset="0"/>
              </a:rPr>
              <a:t>Works with server apps hosted anywhere!</a:t>
            </a:r>
          </a:p>
        </p:txBody>
      </p:sp>
    </p:spTree>
    <p:extLst>
      <p:ext uri="{BB962C8B-B14F-4D97-AF65-F5344CB8AC3E}">
        <p14:creationId xmlns:p14="http://schemas.microsoft.com/office/powerpoint/2010/main" val="334091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Application Insights</a:t>
            </a:r>
          </a:p>
        </p:txBody>
      </p:sp>
      <p:sp>
        <p:nvSpPr>
          <p:cNvPr id="3" name="TextBox 2"/>
          <p:cNvSpPr txBox="1"/>
          <p:nvPr/>
        </p:nvSpPr>
        <p:spPr>
          <a:xfrm>
            <a:off x="303214" y="1051818"/>
            <a:ext cx="10602911" cy="461665"/>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Detect issues, diagnose crashes and track usage in your web and mobile apps</a:t>
            </a:r>
          </a:p>
        </p:txBody>
      </p:sp>
      <p:pic>
        <p:nvPicPr>
          <p:cNvPr id="69" name="Picture 68"/>
          <p:cNvPicPr>
            <a:picLocks noChangeAspect="1"/>
          </p:cNvPicPr>
          <p:nvPr/>
        </p:nvPicPr>
        <p:blipFill>
          <a:blip r:embed="rId3"/>
          <a:stretch>
            <a:fillRect/>
          </a:stretch>
        </p:blipFill>
        <p:spPr>
          <a:xfrm>
            <a:off x="3068236" y="5910906"/>
            <a:ext cx="1748420" cy="1081179"/>
          </a:xfrm>
          <a:prstGeom prst="rect">
            <a:avLst/>
          </a:prstGeom>
        </p:spPr>
      </p:pic>
      <p:sp>
        <p:nvSpPr>
          <p:cNvPr id="70" name="Bent Arrow 69"/>
          <p:cNvSpPr/>
          <p:nvPr/>
        </p:nvSpPr>
        <p:spPr bwMode="auto">
          <a:xfrm>
            <a:off x="894713" y="2196961"/>
            <a:ext cx="2780179" cy="4797564"/>
          </a:xfrm>
          <a:prstGeom prst="bentArrow">
            <a:avLst/>
          </a:prstGeom>
          <a:solidFill>
            <a:schemeClr val="tx1">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a:gradFill>
                <a:gsLst>
                  <a:gs pos="0">
                    <a:srgbClr val="FFFFFF"/>
                  </a:gs>
                  <a:gs pos="100000">
                    <a:srgbClr val="FFFFFF"/>
                  </a:gs>
                </a:gsLst>
                <a:lin ang="5400000" scaled="0"/>
              </a:gradFill>
            </a:endParaRPr>
          </a:p>
        </p:txBody>
      </p:sp>
      <p:sp>
        <p:nvSpPr>
          <p:cNvPr id="71" name="Freeform 95"/>
          <p:cNvSpPr>
            <a:spLocks/>
          </p:cNvSpPr>
          <p:nvPr/>
        </p:nvSpPr>
        <p:spPr bwMode="auto">
          <a:xfrm flipH="1">
            <a:off x="3491164" y="2762250"/>
            <a:ext cx="1493452" cy="96987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72" name="Freeform 95"/>
          <p:cNvSpPr>
            <a:spLocks/>
          </p:cNvSpPr>
          <p:nvPr/>
        </p:nvSpPr>
        <p:spPr bwMode="auto">
          <a:xfrm flipH="1">
            <a:off x="4663546" y="3088986"/>
            <a:ext cx="1318200" cy="85606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9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pic>
        <p:nvPicPr>
          <p:cNvPr id="73" name="Picture 72"/>
          <p:cNvPicPr>
            <a:picLocks noChangeAspect="1"/>
          </p:cNvPicPr>
          <p:nvPr/>
        </p:nvPicPr>
        <p:blipFill rotWithShape="1">
          <a:blip r:embed="rId4"/>
          <a:srcRect l="11266" b="33156"/>
          <a:stretch/>
        </p:blipFill>
        <p:spPr>
          <a:xfrm>
            <a:off x="76200" y="4489674"/>
            <a:ext cx="3851812" cy="2502412"/>
          </a:xfrm>
          <a:prstGeom prst="rect">
            <a:avLst/>
          </a:prstGeom>
        </p:spPr>
      </p:pic>
      <p:grpSp>
        <p:nvGrpSpPr>
          <p:cNvPr id="79" name="Group 78"/>
          <p:cNvGrpSpPr/>
          <p:nvPr/>
        </p:nvGrpSpPr>
        <p:grpSpPr>
          <a:xfrm>
            <a:off x="8353874" y="1638071"/>
            <a:ext cx="3380925" cy="2694697"/>
            <a:chOff x="8238220" y="2114321"/>
            <a:chExt cx="3676201" cy="2930041"/>
          </a:xfrm>
        </p:grpSpPr>
        <p:pic>
          <p:nvPicPr>
            <p:cNvPr id="80" name="Picture 79"/>
            <p:cNvPicPr>
              <a:picLocks noChangeAspect="1"/>
            </p:cNvPicPr>
            <p:nvPr/>
          </p:nvPicPr>
          <p:blipFill>
            <a:blip r:embed="rId5"/>
            <a:stretch>
              <a:fillRect/>
            </a:stretch>
          </p:blipFill>
          <p:spPr>
            <a:xfrm>
              <a:off x="10498181" y="2736060"/>
              <a:ext cx="1416240" cy="2308302"/>
            </a:xfrm>
            <a:prstGeom prst="rect">
              <a:avLst/>
            </a:prstGeom>
          </p:spPr>
        </p:pic>
        <p:pic>
          <p:nvPicPr>
            <p:cNvPr id="81" name="Picture 80"/>
            <p:cNvPicPr>
              <a:picLocks noChangeAspect="1"/>
            </p:cNvPicPr>
            <p:nvPr/>
          </p:nvPicPr>
          <p:blipFill>
            <a:blip r:embed="rId6"/>
            <a:stretch>
              <a:fillRect/>
            </a:stretch>
          </p:blipFill>
          <p:spPr>
            <a:xfrm>
              <a:off x="9369661" y="2425191"/>
              <a:ext cx="1406394" cy="2300288"/>
            </a:xfrm>
            <a:prstGeom prst="rect">
              <a:avLst/>
            </a:prstGeom>
          </p:spPr>
        </p:pic>
        <p:pic>
          <p:nvPicPr>
            <p:cNvPr id="82" name="Picture 81"/>
            <p:cNvPicPr>
              <a:picLocks noChangeAspect="1"/>
            </p:cNvPicPr>
            <p:nvPr/>
          </p:nvPicPr>
          <p:blipFill>
            <a:blip r:embed="rId7"/>
            <a:stretch>
              <a:fillRect/>
            </a:stretch>
          </p:blipFill>
          <p:spPr>
            <a:xfrm>
              <a:off x="8238220" y="2114321"/>
              <a:ext cx="1409315" cy="2300288"/>
            </a:xfrm>
            <a:prstGeom prst="rect">
              <a:avLst/>
            </a:prstGeom>
          </p:spPr>
        </p:pic>
      </p:grpSp>
      <p:sp>
        <p:nvSpPr>
          <p:cNvPr id="83" name="Right Arrow 82"/>
          <p:cNvSpPr/>
          <p:nvPr/>
        </p:nvSpPr>
        <p:spPr bwMode="auto">
          <a:xfrm>
            <a:off x="6006714" y="2291885"/>
            <a:ext cx="2162806" cy="1245531"/>
          </a:xfrm>
          <a:prstGeom prst="rightArrow">
            <a:avLst/>
          </a:prstGeom>
          <a:solidFill>
            <a:srgbClr val="682A7A"/>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a:gradFill>
                <a:gsLst>
                  <a:gs pos="0">
                    <a:srgbClr val="FFFFFF"/>
                  </a:gs>
                  <a:gs pos="100000">
                    <a:srgbClr val="FFFFFF"/>
                  </a:gs>
                </a:gsLst>
                <a:lin ang="5400000" scaled="0"/>
              </a:gradFill>
            </a:endParaRPr>
          </a:p>
        </p:txBody>
      </p:sp>
      <p:sp>
        <p:nvSpPr>
          <p:cNvPr id="84" name="Freeform 95"/>
          <p:cNvSpPr>
            <a:spLocks/>
          </p:cNvSpPr>
          <p:nvPr/>
        </p:nvSpPr>
        <p:spPr bwMode="auto">
          <a:xfrm flipH="1">
            <a:off x="4124224" y="1726815"/>
            <a:ext cx="2543276" cy="16516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algn="ctr" defTabSz="932418">
              <a:defRPr/>
            </a:pPr>
            <a:endParaRPr lang="en-US" sz="2400" kern="0" dirty="0">
              <a:solidFill>
                <a:srgbClr val="692B7B"/>
              </a:solidFill>
            </a:endParaRPr>
          </a:p>
        </p:txBody>
      </p:sp>
      <p:sp>
        <p:nvSpPr>
          <p:cNvPr id="109" name="Text Placeholder 1"/>
          <p:cNvSpPr txBox="1">
            <a:spLocks/>
          </p:cNvSpPr>
          <p:nvPr/>
        </p:nvSpPr>
        <p:spPr>
          <a:xfrm>
            <a:off x="5018088" y="4241800"/>
            <a:ext cx="7389812" cy="269612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551" fontAlgn="base">
              <a:lnSpc>
                <a:spcPct val="120000"/>
              </a:lnSpc>
              <a:spcBef>
                <a:spcPct val="0"/>
              </a:spcBef>
              <a:spcAft>
                <a:spcPct val="0"/>
              </a:spcAft>
              <a:buSzTx/>
              <a:buFont typeface="Arial" pitchFamily="34" charset="0"/>
              <a:buNone/>
            </a:pPr>
            <a:r>
              <a:rPr lang="en-US" sz="2000" kern="0" dirty="0">
                <a:solidFill>
                  <a:srgbClr val="404040"/>
                </a:solidFill>
              </a:rPr>
              <a:t>Announcing Public Preview on Azure Preview Portal</a:t>
            </a:r>
          </a:p>
          <a:p>
            <a:pPr marL="0" indent="0" defTabSz="913551" fontAlgn="base">
              <a:lnSpc>
                <a:spcPct val="120000"/>
              </a:lnSpc>
              <a:spcBef>
                <a:spcPct val="0"/>
              </a:spcBef>
              <a:spcAft>
                <a:spcPct val="0"/>
              </a:spcAft>
              <a:buSzTx/>
              <a:buFont typeface="Arial" pitchFamily="34" charset="0"/>
              <a:buNone/>
            </a:pPr>
            <a:r>
              <a:rPr lang="en-US" sz="2000" kern="0" dirty="0">
                <a:solidFill>
                  <a:srgbClr val="404040"/>
                </a:solidFill>
              </a:rPr>
              <a:t>Monitor ASP.NET, Java and other web apps and services</a:t>
            </a:r>
          </a:p>
          <a:p>
            <a:pPr marL="0" indent="0" defTabSz="913551" fontAlgn="base">
              <a:lnSpc>
                <a:spcPct val="120000"/>
              </a:lnSpc>
              <a:spcBef>
                <a:spcPct val="0"/>
              </a:spcBef>
              <a:spcAft>
                <a:spcPct val="0"/>
              </a:spcAft>
              <a:buSzTx/>
              <a:buFont typeface="Arial" pitchFamily="34" charset="0"/>
              <a:buNone/>
            </a:pPr>
            <a:r>
              <a:rPr lang="en-US" sz="2000" kern="0" dirty="0">
                <a:solidFill>
                  <a:srgbClr val="404040"/>
                </a:solidFill>
              </a:rPr>
              <a:t>Support for Android, iOS and Windows mobile apps</a:t>
            </a:r>
          </a:p>
          <a:p>
            <a:pPr marL="0" indent="0" defTabSz="913551" fontAlgn="base">
              <a:lnSpc>
                <a:spcPct val="120000"/>
              </a:lnSpc>
              <a:spcBef>
                <a:spcPct val="0"/>
              </a:spcBef>
              <a:spcAft>
                <a:spcPct val="0"/>
              </a:spcAft>
              <a:buSzTx/>
              <a:buFont typeface="Arial" pitchFamily="34" charset="0"/>
              <a:buNone/>
            </a:pPr>
            <a:r>
              <a:rPr lang="en-US" sz="2000" kern="0" dirty="0">
                <a:solidFill>
                  <a:srgbClr val="404040"/>
                </a:solidFill>
              </a:rPr>
              <a:t>Pricing details available now including free tier</a:t>
            </a:r>
          </a:p>
          <a:p>
            <a:pPr marL="0" indent="0" defTabSz="913551" fontAlgn="base">
              <a:lnSpc>
                <a:spcPct val="120000"/>
              </a:lnSpc>
              <a:spcBef>
                <a:spcPct val="0"/>
              </a:spcBef>
              <a:spcAft>
                <a:spcPct val="0"/>
              </a:spcAft>
              <a:buSzTx/>
              <a:buFont typeface="Arial" pitchFamily="34" charset="0"/>
              <a:buNone/>
            </a:pPr>
            <a:endParaRPr lang="en-US" sz="1200" b="1" kern="0" dirty="0">
              <a:solidFill>
                <a:srgbClr val="404040"/>
              </a:solidFill>
            </a:endParaRPr>
          </a:p>
          <a:p>
            <a:pPr marL="0" indent="0" defTabSz="913551" fontAlgn="base">
              <a:lnSpc>
                <a:spcPct val="120000"/>
              </a:lnSpc>
              <a:spcBef>
                <a:spcPct val="0"/>
              </a:spcBef>
              <a:spcAft>
                <a:spcPct val="0"/>
              </a:spcAft>
              <a:buSzTx/>
              <a:buFont typeface="Arial" pitchFamily="34" charset="0"/>
              <a:buNone/>
            </a:pPr>
            <a:r>
              <a:rPr lang="en-US" sz="2400" kern="0" dirty="0">
                <a:solidFill>
                  <a:srgbClr val="404040"/>
                </a:solidFill>
              </a:rPr>
              <a:t>Check it out!</a:t>
            </a:r>
          </a:p>
          <a:p>
            <a:pPr marL="0" indent="0" defTabSz="913551" fontAlgn="base">
              <a:lnSpc>
                <a:spcPct val="120000"/>
              </a:lnSpc>
              <a:spcBef>
                <a:spcPct val="0"/>
              </a:spcBef>
              <a:spcAft>
                <a:spcPct val="0"/>
              </a:spcAft>
              <a:buSzTx/>
              <a:buFont typeface="Arial" pitchFamily="34" charset="0"/>
              <a:buNone/>
            </a:pPr>
            <a:r>
              <a:rPr lang="en-US" sz="2000" u="sng" kern="0" dirty="0">
                <a:solidFill>
                  <a:srgbClr val="404040"/>
                </a:solidFill>
              </a:rPr>
              <a:t>http://azure.microsoft.com/en-us/services/application-insights </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9921" y="2236585"/>
            <a:ext cx="2173111" cy="1715614"/>
          </a:xfrm>
          <a:prstGeom prst="rect">
            <a:avLst/>
          </a:prstGeom>
        </p:spPr>
      </p:pic>
    </p:spTree>
    <p:extLst>
      <p:ext uri="{BB962C8B-B14F-4D97-AF65-F5344CB8AC3E}">
        <p14:creationId xmlns:p14="http://schemas.microsoft.com/office/powerpoint/2010/main" val="33487467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49"/>
          <p:cNvSpPr/>
          <p:nvPr/>
        </p:nvSpPr>
        <p:spPr bwMode="auto">
          <a:xfrm>
            <a:off x="2502" y="-1"/>
            <a:ext cx="12431473"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tx1"/>
                </a:solidFill>
              </a:rPr>
              <a:t>Key features</a:t>
            </a:r>
          </a:p>
        </p:txBody>
      </p:sp>
      <p:sp>
        <p:nvSpPr>
          <p:cNvPr id="75" name="Rectangle 74"/>
          <p:cNvSpPr/>
          <p:nvPr/>
        </p:nvSpPr>
        <p:spPr>
          <a:xfrm>
            <a:off x="837959" y="1099809"/>
            <a:ext cx="922683" cy="1865262"/>
          </a:xfrm>
          <a:prstGeom prst="rect">
            <a:avLst/>
          </a:prstGeom>
        </p:spPr>
        <p:txBody>
          <a:bodyPr wrap="none">
            <a:noAutofit/>
          </a:bodyPr>
          <a:lstStyle/>
          <a:p>
            <a:pPr defTabSz="931731" fontAlgn="base">
              <a:lnSpc>
                <a:spcPct val="120000"/>
              </a:lnSpc>
              <a:spcBef>
                <a:spcPct val="0"/>
              </a:spcBef>
              <a:spcAft>
                <a:spcPct val="0"/>
              </a:spcAft>
            </a:pPr>
            <a:endParaRPr lang="en-US" sz="10199" b="1" kern="0" dirty="0">
              <a:solidFill>
                <a:srgbClr val="FFFFFF">
                  <a:alpha val="15000"/>
                </a:srgbClr>
              </a:solidFill>
            </a:endParaRPr>
          </a:p>
        </p:txBody>
      </p:sp>
      <p:grpSp>
        <p:nvGrpSpPr>
          <p:cNvPr id="51" name="Group 50"/>
          <p:cNvGrpSpPr/>
          <p:nvPr/>
        </p:nvGrpSpPr>
        <p:grpSpPr>
          <a:xfrm>
            <a:off x="8143642" y="4603321"/>
            <a:ext cx="4290332" cy="2391204"/>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grpSp>
      <p:sp>
        <p:nvSpPr>
          <p:cNvPr id="43" name="Rectangle 42"/>
          <p:cNvSpPr/>
          <p:nvPr/>
        </p:nvSpPr>
        <p:spPr bwMode="gray">
          <a:xfrm>
            <a:off x="1994601" y="1498778"/>
            <a:ext cx="2480725" cy="4479931"/>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b" anchorCtr="0" forceAA="0" compatLnSpc="1">
            <a:prstTxWarp prst="textNoShape">
              <a:avLst/>
            </a:prstTxWarp>
            <a:noAutofit/>
          </a:bodyPr>
          <a:lstStyle/>
          <a:p>
            <a:r>
              <a:rPr lang="en-US" sz="1632" spc="31" dirty="0">
                <a:solidFill>
                  <a:prstClr val="white"/>
                </a:solidFill>
                <a:cs typeface="Segoe UI" pitchFamily="34" charset="0"/>
              </a:rPr>
              <a:t>Get a 360° view of</a:t>
            </a:r>
            <a:r>
              <a:rPr lang="en-US" sz="1632" dirty="0">
                <a:solidFill>
                  <a:prstClr val="white"/>
                </a:solidFill>
                <a:cs typeface="Segoe UI" pitchFamily="34" charset="0"/>
              </a:rPr>
              <a:t> </a:t>
            </a:r>
            <a:r>
              <a:rPr lang="en-US" sz="1632" spc="-31" dirty="0">
                <a:solidFill>
                  <a:prstClr val="white"/>
                </a:solidFill>
                <a:cs typeface="Segoe UI" pitchFamily="34" charset="0"/>
              </a:rPr>
              <a:t>your application that includes availability and</a:t>
            </a:r>
            <a:r>
              <a:rPr lang="en-US" sz="1632" dirty="0">
                <a:solidFill>
                  <a:prstClr val="white"/>
                </a:solidFill>
                <a:cs typeface="Segoe UI" pitchFamily="34" charset="0"/>
              </a:rPr>
              <a:t> performance as well as user behavior</a:t>
            </a:r>
          </a:p>
        </p:txBody>
      </p:sp>
      <p:sp>
        <p:nvSpPr>
          <p:cNvPr id="44" name="Rectangle 4"/>
          <p:cNvSpPr/>
          <p:nvPr/>
        </p:nvSpPr>
        <p:spPr bwMode="gray">
          <a:xfrm>
            <a:off x="1994602" y="1498778"/>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360° View</a:t>
            </a:r>
            <a:endParaRPr lang="en-US" sz="18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 name="Group 44"/>
          <p:cNvGrpSpPr/>
          <p:nvPr/>
        </p:nvGrpSpPr>
        <p:grpSpPr>
          <a:xfrm>
            <a:off x="7132170" y="1498778"/>
            <a:ext cx="2480725" cy="4479931"/>
            <a:chOff x="5749080" y="1697063"/>
            <a:chExt cx="2432304" cy="4392488"/>
          </a:xfrm>
        </p:grpSpPr>
        <p:sp>
          <p:nvSpPr>
            <p:cNvPr id="46" name="Rectangle 45"/>
            <p:cNvSpPr/>
            <p:nvPr/>
          </p:nvSpPr>
          <p:spPr bwMode="gray">
            <a:xfrm>
              <a:off x="5749080" y="1697063"/>
              <a:ext cx="2432304" cy="4392488"/>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186521" tIns="652822" rIns="186521" bIns="149217" numCol="1" spcCol="0" rtlCol="0" fromWordArt="0" anchor="b" anchorCtr="0" forceAA="0" compatLnSpc="1">
              <a:prstTxWarp prst="textNoShape">
                <a:avLst/>
              </a:prstTxWarp>
              <a:noAutofit/>
            </a:bodyPr>
            <a:lstStyle/>
            <a:p>
              <a:r>
                <a:rPr lang="en-US" sz="1632" spc="51" dirty="0">
                  <a:solidFill>
                    <a:prstClr val="white"/>
                  </a:solidFill>
                  <a:cs typeface="Segoe UI" pitchFamily="34" charset="0"/>
                </a:rPr>
                <a:t>Explore and analyze</a:t>
              </a:r>
              <a:r>
                <a:rPr lang="en-US" sz="1632" dirty="0">
                  <a:solidFill>
                    <a:prstClr val="white"/>
                  </a:solidFill>
                  <a:cs typeface="Segoe UI" pitchFamily="34" charset="0"/>
                </a:rPr>
                <a:t> across dimensions so </a:t>
              </a:r>
              <a:r>
                <a:rPr lang="en-US" sz="1632" spc="-61" dirty="0">
                  <a:solidFill>
                    <a:prstClr val="white"/>
                  </a:solidFill>
                  <a:cs typeface="Segoe UI" pitchFamily="34" charset="0"/>
                </a:rPr>
                <a:t>you can make informed </a:t>
              </a:r>
              <a:r>
                <a:rPr lang="en-US" sz="1632" spc="31" dirty="0">
                  <a:solidFill>
                    <a:prstClr val="white"/>
                  </a:solidFill>
                  <a:cs typeface="Segoe UI" pitchFamily="34" charset="0"/>
                </a:rPr>
                <a:t>decisions about your</a:t>
              </a:r>
              <a:r>
                <a:rPr lang="en-US" sz="1632" dirty="0">
                  <a:solidFill>
                    <a:prstClr val="white"/>
                  </a:solidFill>
                  <a:cs typeface="Segoe UI" pitchFamily="34" charset="0"/>
                </a:rPr>
                <a:t> </a:t>
              </a:r>
              <a:r>
                <a:rPr lang="en-US" sz="1632" spc="-61" dirty="0">
                  <a:solidFill>
                    <a:prstClr val="white"/>
                  </a:solidFill>
                  <a:cs typeface="Segoe UI" pitchFamily="34" charset="0"/>
                </a:rPr>
                <a:t>product’s future</a:t>
              </a:r>
              <a:endParaRPr lang="en-US" sz="1632" spc="-61" dirty="0">
                <a:gradFill>
                  <a:gsLst>
                    <a:gs pos="75182">
                      <a:srgbClr val="FFFFFF"/>
                    </a:gs>
                    <a:gs pos="50000">
                      <a:srgbClr val="FFFFFF"/>
                    </a:gs>
                  </a:gsLst>
                  <a:lin ang="5400000" scaled="0"/>
                </a:gradFill>
              </a:endParaRPr>
            </a:p>
          </p:txBody>
        </p:sp>
        <p:sp>
          <p:nvSpPr>
            <p:cNvPr id="47" name="Rectangle 4"/>
            <p:cNvSpPr/>
            <p:nvPr/>
          </p:nvSpPr>
          <p:spPr bwMode="gray">
            <a:xfrm>
              <a:off x="5749080"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 and Test</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8" name="Rectangle 4"/>
            <p:cNvSpPr/>
            <p:nvPr/>
          </p:nvSpPr>
          <p:spPr bwMode="gray">
            <a:xfrm>
              <a:off x="5749080"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Built-in Analytics</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9" name="Rectangle 48"/>
          <p:cNvSpPr/>
          <p:nvPr/>
        </p:nvSpPr>
        <p:spPr bwMode="gray">
          <a:xfrm>
            <a:off x="4563387" y="1498778"/>
            <a:ext cx="2480725" cy="4479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652822" rIns="186521" bIns="149217" numCol="1" spcCol="0" rtlCol="0" fromWordArt="0" anchor="b" anchorCtr="0" forceAA="0" compatLnSpc="1">
            <a:prstTxWarp prst="textNoShape">
              <a:avLst/>
            </a:prstTxWarp>
            <a:noAutofit/>
          </a:bodyPr>
          <a:lstStyle/>
          <a:p>
            <a:r>
              <a:rPr lang="en-US" sz="1632" dirty="0">
                <a:solidFill>
                  <a:prstClr val="white"/>
                </a:solidFill>
                <a:cs typeface="Segoe UI" pitchFamily="34" charset="0"/>
              </a:rPr>
              <a:t>Use a powerful, easy-</a:t>
            </a:r>
            <a:r>
              <a:rPr lang="en-US" sz="1632" spc="41" dirty="0">
                <a:solidFill>
                  <a:prstClr val="white"/>
                </a:solidFill>
                <a:cs typeface="Segoe UI" pitchFamily="34" charset="0"/>
              </a:rPr>
              <a:t>to-use experience to</a:t>
            </a:r>
            <a:r>
              <a:rPr lang="en-US" sz="1632" dirty="0">
                <a:solidFill>
                  <a:prstClr val="white"/>
                </a:solidFill>
                <a:cs typeface="Segoe UI" pitchFamily="34" charset="0"/>
              </a:rPr>
              <a:t> track and improve the </a:t>
            </a:r>
            <a:r>
              <a:rPr lang="en-US" sz="1632" spc="-71" dirty="0">
                <a:solidFill>
                  <a:prstClr val="white"/>
                </a:solidFill>
                <a:cs typeface="Segoe UI" pitchFamily="34" charset="0"/>
              </a:rPr>
              <a:t>availability, performance,</a:t>
            </a:r>
            <a:r>
              <a:rPr lang="en-US" sz="1632" dirty="0">
                <a:solidFill>
                  <a:prstClr val="white"/>
                </a:solidFill>
                <a:cs typeface="Segoe UI" pitchFamily="34" charset="0"/>
              </a:rPr>
              <a:t> </a:t>
            </a:r>
            <a:r>
              <a:rPr lang="en-US" sz="1632" spc="-41" dirty="0">
                <a:solidFill>
                  <a:prstClr val="white"/>
                </a:solidFill>
                <a:cs typeface="Segoe UI" pitchFamily="34" charset="0"/>
              </a:rPr>
              <a:t>and success of your app</a:t>
            </a:r>
            <a:endParaRPr lang="en-US" sz="1632" spc="-41" dirty="0">
              <a:gradFill>
                <a:gsLst>
                  <a:gs pos="75182">
                    <a:srgbClr val="FFFFFF"/>
                  </a:gs>
                  <a:gs pos="50000">
                    <a:srgbClr val="FFFFFF"/>
                  </a:gs>
                </a:gsLst>
                <a:lin ang="5400000" scaled="0"/>
              </a:gradFill>
            </a:endParaRPr>
          </a:p>
        </p:txBody>
      </p:sp>
      <p:sp>
        <p:nvSpPr>
          <p:cNvPr id="79" name="Rectangle 4"/>
          <p:cNvSpPr/>
          <p:nvPr/>
        </p:nvSpPr>
        <p:spPr bwMode="gray">
          <a:xfrm>
            <a:off x="4563386" y="1498777"/>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 Collaboration</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0" name="Rectangle 4"/>
          <p:cNvSpPr/>
          <p:nvPr/>
        </p:nvSpPr>
        <p:spPr bwMode="gray">
          <a:xfrm>
            <a:off x="4563387" y="1498778"/>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Powerful Insights</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81" name="Picture 80"/>
          <p:cNvPicPr>
            <a:picLocks noChangeAspect="1"/>
          </p:cNvPicPr>
          <p:nvPr/>
        </p:nvPicPr>
        <p:blipFill>
          <a:blip r:embed="rId3"/>
          <a:stretch>
            <a:fillRect/>
          </a:stretch>
        </p:blipFill>
        <p:spPr>
          <a:xfrm>
            <a:off x="2070908" y="2410308"/>
            <a:ext cx="2396799" cy="1798589"/>
          </a:xfrm>
          <a:prstGeom prst="rect">
            <a:avLst/>
          </a:prstGeom>
        </p:spPr>
      </p:pic>
      <p:grpSp>
        <p:nvGrpSpPr>
          <p:cNvPr id="82" name="Group 81"/>
          <p:cNvGrpSpPr/>
          <p:nvPr/>
        </p:nvGrpSpPr>
        <p:grpSpPr>
          <a:xfrm>
            <a:off x="7223929" y="2610151"/>
            <a:ext cx="2310706" cy="1569140"/>
            <a:chOff x="3757613" y="4330700"/>
            <a:chExt cx="1919288" cy="1303338"/>
          </a:xfrm>
        </p:grpSpPr>
        <p:sp>
          <p:nvSpPr>
            <p:cNvPr id="83"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4"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5"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6"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7"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8"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89"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0"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1"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2"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3"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4"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5"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6"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7"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8"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99"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0"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1"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2"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3"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4"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5"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6"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7"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08"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16"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17"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18"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19"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0"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1"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2"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3"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4"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5"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6"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7"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8"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29"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0"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1"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2"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3"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4"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5"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6"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7"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8"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39"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0"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1"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2"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3"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4"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5"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6"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7"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8"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49"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0"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1"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2"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3"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4"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5"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6"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7"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8"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59"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0"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1"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2"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3"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4"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5"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6"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7"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8"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69"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0"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1"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2"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3"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4"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5"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6"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7"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8"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79"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0"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1"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2"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3"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4"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5"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6"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7"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8"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89"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0"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1"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2"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3"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4"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5"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6"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7"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8"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199"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0"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1"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2"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3"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4"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5"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6"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7"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8"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09"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0"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1"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2"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3"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4"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5"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6"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7"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8"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19"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0"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1"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2"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3"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4"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5"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6"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7"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8"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29"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0"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1"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2"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3"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4"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5"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6"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7"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8"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39"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0"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1"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2"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3"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4"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5"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6"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7"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8"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49"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0"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1"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2"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3"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4"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5"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6"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7"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8"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59"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0"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1"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2"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3"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4"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5"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6"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7"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268"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grpSp>
      <p:pic>
        <p:nvPicPr>
          <p:cNvPr id="269" name="Picture 268"/>
          <p:cNvPicPr>
            <a:picLocks noChangeAspect="1"/>
          </p:cNvPicPr>
          <p:nvPr/>
        </p:nvPicPr>
        <p:blipFill>
          <a:blip r:embed="rId4"/>
          <a:stretch>
            <a:fillRect/>
          </a:stretch>
        </p:blipFill>
        <p:spPr>
          <a:xfrm>
            <a:off x="4670731" y="2466055"/>
            <a:ext cx="2254238" cy="1676437"/>
          </a:xfrm>
          <a:prstGeom prst="rect">
            <a:avLst/>
          </a:prstGeom>
        </p:spPr>
      </p:pic>
    </p:spTree>
    <p:extLst>
      <p:ext uri="{BB962C8B-B14F-4D97-AF65-F5344CB8AC3E}">
        <p14:creationId xmlns:p14="http://schemas.microsoft.com/office/powerpoint/2010/main" val="365998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0"/>
            <a:ext cx="11370961" cy="2186274"/>
          </a:xfrm>
        </p:spPr>
        <p:txBody>
          <a:bodyPr/>
          <a:lstStyle/>
          <a:p>
            <a:pPr defTabSz="931731" fontAlgn="base">
              <a:lnSpc>
                <a:spcPct val="120000"/>
              </a:lnSpc>
              <a:spcBef>
                <a:spcPct val="0"/>
              </a:spcBef>
              <a:spcAft>
                <a:spcPct val="0"/>
              </a:spcAft>
              <a:buSzTx/>
            </a:pPr>
            <a:r>
              <a:rPr lang="en-US" sz="3264" dirty="0">
                <a:solidFill>
                  <a:srgbClr val="6B2A7A"/>
                </a:solidFill>
              </a:rPr>
              <a:t>Out of the box experience</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Provides a summary of the application’s health - availability, performance and usage</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bg2"/>
                </a:solidFill>
              </a:rPr>
              <a:t>Paired timeline allows users to quickly correlate metrics and identify trends</a:t>
            </a:r>
          </a:p>
        </p:txBody>
      </p:sp>
      <p:sp>
        <p:nvSpPr>
          <p:cNvPr id="3" name="Title 2"/>
          <p:cNvSpPr>
            <a:spLocks noGrp="1"/>
          </p:cNvSpPr>
          <p:nvPr>
            <p:ph type="title"/>
          </p:nvPr>
        </p:nvSpPr>
        <p:spPr>
          <a:xfrm>
            <a:off x="531948" y="233151"/>
            <a:ext cx="11370961" cy="678031"/>
          </a:xfrm>
        </p:spPr>
        <p:txBody>
          <a:bodyPr/>
          <a:lstStyle/>
          <a:p>
            <a:r>
              <a:rPr lang="en-US" dirty="0"/>
              <a:t>Overview Blade</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sp>
        <p:nvSpPr>
          <p:cNvPr id="38" name="Freeform 5"/>
          <p:cNvSpPr>
            <a:spLocks/>
          </p:cNvSpPr>
          <p:nvPr/>
        </p:nvSpPr>
        <p:spPr bwMode="auto">
          <a:xfrm>
            <a:off x="8797603" y="5166280"/>
            <a:ext cx="3298884" cy="1148799"/>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39" name="Freeform 6"/>
          <p:cNvSpPr>
            <a:spLocks/>
          </p:cNvSpPr>
          <p:nvPr/>
        </p:nvSpPr>
        <p:spPr bwMode="auto">
          <a:xfrm>
            <a:off x="8806543" y="4290155"/>
            <a:ext cx="3332410" cy="189082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0" name="Freeform 7"/>
          <p:cNvSpPr>
            <a:spLocks/>
          </p:cNvSpPr>
          <p:nvPr/>
        </p:nvSpPr>
        <p:spPr bwMode="auto">
          <a:xfrm>
            <a:off x="8813247" y="5662456"/>
            <a:ext cx="3283239" cy="89177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3" name="Freeform 8"/>
          <p:cNvSpPr>
            <a:spLocks/>
          </p:cNvSpPr>
          <p:nvPr/>
        </p:nvSpPr>
        <p:spPr bwMode="auto">
          <a:xfrm>
            <a:off x="7581754" y="6422360"/>
            <a:ext cx="2449578" cy="572165"/>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5" name="Freeform 9"/>
          <p:cNvSpPr>
            <a:spLocks/>
          </p:cNvSpPr>
          <p:nvPr/>
        </p:nvSpPr>
        <p:spPr bwMode="auto">
          <a:xfrm>
            <a:off x="8703731" y="6142982"/>
            <a:ext cx="3730243" cy="85154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6" name="Freeform 10"/>
          <p:cNvSpPr>
            <a:spLocks/>
          </p:cNvSpPr>
          <p:nvPr/>
        </p:nvSpPr>
        <p:spPr bwMode="auto">
          <a:xfrm>
            <a:off x="10069326" y="6142983"/>
            <a:ext cx="1316424" cy="695089"/>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7" name="Freeform 11"/>
          <p:cNvSpPr>
            <a:spLocks/>
          </p:cNvSpPr>
          <p:nvPr/>
        </p:nvSpPr>
        <p:spPr bwMode="auto">
          <a:xfrm>
            <a:off x="10138613" y="5508238"/>
            <a:ext cx="728616" cy="663800"/>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8" name="Freeform 12"/>
          <p:cNvSpPr>
            <a:spLocks/>
          </p:cNvSpPr>
          <p:nvPr/>
        </p:nvSpPr>
        <p:spPr bwMode="auto">
          <a:xfrm>
            <a:off x="10420225" y="5680335"/>
            <a:ext cx="614629" cy="491703"/>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49" name="Freeform 13"/>
          <p:cNvSpPr>
            <a:spLocks/>
          </p:cNvSpPr>
          <p:nvPr/>
        </p:nvSpPr>
        <p:spPr bwMode="auto">
          <a:xfrm>
            <a:off x="9756425" y="5570818"/>
            <a:ext cx="663800" cy="1066102"/>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0" name="Freeform 14"/>
          <p:cNvSpPr>
            <a:spLocks/>
          </p:cNvSpPr>
          <p:nvPr/>
        </p:nvSpPr>
        <p:spPr bwMode="auto">
          <a:xfrm>
            <a:off x="10420226" y="5921718"/>
            <a:ext cx="666035" cy="250321"/>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1" name="Freeform 15"/>
          <p:cNvSpPr>
            <a:spLocks/>
          </p:cNvSpPr>
          <p:nvPr/>
        </p:nvSpPr>
        <p:spPr bwMode="auto">
          <a:xfrm>
            <a:off x="9948636" y="6172039"/>
            <a:ext cx="471588" cy="594514"/>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2" name="Freeform 16"/>
          <p:cNvSpPr>
            <a:spLocks/>
          </p:cNvSpPr>
          <p:nvPr/>
        </p:nvSpPr>
        <p:spPr bwMode="auto">
          <a:xfrm>
            <a:off x="10120734" y="6172039"/>
            <a:ext cx="965527" cy="66603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3" name="Freeform 17"/>
          <p:cNvSpPr>
            <a:spLocks/>
          </p:cNvSpPr>
          <p:nvPr/>
        </p:nvSpPr>
        <p:spPr bwMode="auto">
          <a:xfrm>
            <a:off x="10125203" y="6554227"/>
            <a:ext cx="2045040" cy="44029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4" name="Rectangle 18"/>
          <p:cNvSpPr>
            <a:spLocks noChangeArrowheads="1"/>
          </p:cNvSpPr>
          <p:nvPr/>
        </p:nvSpPr>
        <p:spPr bwMode="auto">
          <a:xfrm>
            <a:off x="8900414" y="6480471"/>
            <a:ext cx="169861" cy="5140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5" name="Freeform 19"/>
          <p:cNvSpPr>
            <a:spLocks/>
          </p:cNvSpPr>
          <p:nvPr/>
        </p:nvSpPr>
        <p:spPr bwMode="auto">
          <a:xfrm>
            <a:off x="8285782" y="6563166"/>
            <a:ext cx="169861" cy="43135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6" name="Freeform 20"/>
          <p:cNvSpPr>
            <a:spLocks/>
          </p:cNvSpPr>
          <p:nvPr/>
        </p:nvSpPr>
        <p:spPr bwMode="auto">
          <a:xfrm>
            <a:off x="8491405" y="6149688"/>
            <a:ext cx="167625" cy="844836"/>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7" name="Freeform 21"/>
          <p:cNvSpPr>
            <a:spLocks/>
          </p:cNvSpPr>
          <p:nvPr/>
        </p:nvSpPr>
        <p:spPr bwMode="auto">
          <a:xfrm>
            <a:off x="8694792" y="5774205"/>
            <a:ext cx="172096" cy="1220319"/>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8" name="Freeform 22"/>
          <p:cNvSpPr>
            <a:spLocks/>
          </p:cNvSpPr>
          <p:nvPr/>
        </p:nvSpPr>
        <p:spPr bwMode="auto">
          <a:xfrm>
            <a:off x="9106035" y="6163098"/>
            <a:ext cx="169861" cy="831426"/>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59" name="Freeform 23"/>
          <p:cNvSpPr>
            <a:spLocks/>
          </p:cNvSpPr>
          <p:nvPr/>
        </p:nvSpPr>
        <p:spPr bwMode="auto">
          <a:xfrm>
            <a:off x="7874541" y="6581046"/>
            <a:ext cx="172096" cy="41347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sp>
        <p:nvSpPr>
          <p:cNvPr id="60" name="Freeform 24"/>
          <p:cNvSpPr>
            <a:spLocks/>
          </p:cNvSpPr>
          <p:nvPr/>
        </p:nvSpPr>
        <p:spPr bwMode="auto">
          <a:xfrm>
            <a:off x="8082398" y="5901600"/>
            <a:ext cx="167625" cy="1092923"/>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404040"/>
              </a:solidFill>
            </a:endParaRPr>
          </a:p>
        </p:txBody>
      </p:sp>
      <p:pic>
        <p:nvPicPr>
          <p:cNvPr id="1026" name="Picture 2" descr="C:\Users\dalek\AppData\Local\Temp\SNAGHTML254967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83" y="2874395"/>
            <a:ext cx="8826211" cy="380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210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1"/>
            <a:ext cx="7101212" cy="5760038"/>
          </a:xfrm>
        </p:spPr>
        <p:txBody>
          <a:bodyPr/>
          <a:lstStyle/>
          <a:p>
            <a:pPr defTabSz="931731" fontAlgn="base">
              <a:lnSpc>
                <a:spcPct val="120000"/>
              </a:lnSpc>
              <a:spcBef>
                <a:spcPct val="0"/>
              </a:spcBef>
              <a:spcAft>
                <a:spcPct val="0"/>
              </a:spcAft>
              <a:buSzTx/>
            </a:pPr>
            <a:r>
              <a:rPr lang="en-US" sz="3264" dirty="0">
                <a:solidFill>
                  <a:srgbClr val="6B2A7A"/>
                </a:solidFill>
              </a:rPr>
              <a:t>Detailed insights with the click of a button</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Correlate performance and usage in a single view</a:t>
            </a:r>
          </a:p>
          <a:p>
            <a:pPr marL="349724" indent="-349724" defTabSz="931731" fontAlgn="base">
              <a:lnSpc>
                <a:spcPct val="120000"/>
              </a:lnSpc>
              <a:spcBef>
                <a:spcPct val="0"/>
              </a:spcBef>
              <a:spcAft>
                <a:spcPct val="0"/>
              </a:spcAft>
              <a:buSzTx/>
              <a:buFont typeface="Arial" panose="020B0604020202020204" pitchFamily="34" charset="0"/>
              <a:buChar char="•"/>
            </a:pPr>
            <a:endParaRPr lang="en-US" sz="816"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spc="-31" dirty="0">
                <a:solidFill>
                  <a:schemeClr val="tx1"/>
                </a:solidFill>
              </a:rPr>
              <a:t>Pinpoint problems and investigate</a:t>
            </a:r>
            <a:br>
              <a:rPr lang="en-US" sz="2448" kern="0" dirty="0">
                <a:solidFill>
                  <a:schemeClr val="tx1"/>
                </a:solidFill>
              </a:rPr>
            </a:br>
            <a:r>
              <a:rPr lang="en-US" sz="2448" kern="0" dirty="0">
                <a:solidFill>
                  <a:schemeClr val="tx1"/>
                </a:solidFill>
              </a:rPr>
              <a:t>questions like “Do I have network</a:t>
            </a:r>
            <a:br>
              <a:rPr lang="en-US" sz="2448" kern="0" dirty="0">
                <a:solidFill>
                  <a:schemeClr val="tx1"/>
                </a:solidFill>
              </a:rPr>
            </a:br>
            <a:r>
              <a:rPr lang="en-US" sz="2448" kern="0" spc="-10" dirty="0">
                <a:solidFill>
                  <a:schemeClr val="tx1"/>
                </a:solidFill>
              </a:rPr>
              <a:t>performance issues that hurt user</a:t>
            </a:r>
            <a:br>
              <a:rPr lang="en-US" sz="2448" kern="0" dirty="0">
                <a:solidFill>
                  <a:schemeClr val="tx1"/>
                </a:solidFill>
              </a:rPr>
            </a:br>
            <a:r>
              <a:rPr lang="en-US" sz="2448" kern="0" dirty="0">
                <a:solidFill>
                  <a:schemeClr val="tx1"/>
                </a:solidFill>
              </a:rPr>
              <a:t>adoption?”</a:t>
            </a:r>
          </a:p>
          <a:p>
            <a:pPr marL="349724" indent="-349724" defTabSz="931731" fontAlgn="base">
              <a:lnSpc>
                <a:spcPct val="120000"/>
              </a:lnSpc>
              <a:spcBef>
                <a:spcPct val="0"/>
              </a:spcBef>
              <a:spcAft>
                <a:spcPct val="0"/>
              </a:spcAft>
              <a:buSzTx/>
              <a:buFont typeface="Arial" panose="020B0604020202020204" pitchFamily="34" charset="0"/>
              <a:buChar char="•"/>
            </a:pPr>
            <a:endParaRPr lang="en-US" sz="816"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spc="-51" dirty="0">
                <a:solidFill>
                  <a:schemeClr val="tx1"/>
                </a:solidFill>
              </a:rPr>
              <a:t>Click on specific metric and drill into</a:t>
            </a:r>
            <a:br>
              <a:rPr lang="en-US" sz="2448" kern="0" dirty="0">
                <a:solidFill>
                  <a:schemeClr val="tx1"/>
                </a:solidFill>
              </a:rPr>
            </a:br>
            <a:r>
              <a:rPr lang="en-US" sz="2448" kern="0" spc="41" dirty="0">
                <a:solidFill>
                  <a:schemeClr val="tx1"/>
                </a:solidFill>
              </a:rPr>
              <a:t>detailed information and answer</a:t>
            </a:r>
            <a:br>
              <a:rPr lang="en-US" sz="2448" kern="0" dirty="0">
                <a:solidFill>
                  <a:schemeClr val="tx1"/>
                </a:solidFill>
              </a:rPr>
            </a:br>
            <a:r>
              <a:rPr lang="en-US" sz="2448" kern="0" spc="-20" dirty="0">
                <a:solidFill>
                  <a:schemeClr val="tx1"/>
                </a:solidFill>
              </a:rPr>
              <a:t>questions such as “what request is</a:t>
            </a:r>
            <a:br>
              <a:rPr lang="en-US" sz="2448" kern="0" dirty="0">
                <a:solidFill>
                  <a:schemeClr val="tx1"/>
                </a:solidFill>
              </a:rPr>
            </a:br>
            <a:r>
              <a:rPr lang="en-US" sz="2448" kern="0" dirty="0">
                <a:solidFill>
                  <a:schemeClr val="tx1"/>
                </a:solidFill>
              </a:rPr>
              <a:t>failing the most?”</a:t>
            </a:r>
          </a:p>
        </p:txBody>
      </p:sp>
      <p:sp>
        <p:nvSpPr>
          <p:cNvPr id="3" name="Title 2"/>
          <p:cNvSpPr>
            <a:spLocks noGrp="1"/>
          </p:cNvSpPr>
          <p:nvPr>
            <p:ph type="title"/>
          </p:nvPr>
        </p:nvSpPr>
        <p:spPr>
          <a:xfrm>
            <a:off x="531948" y="233151"/>
            <a:ext cx="11370961" cy="678031"/>
          </a:xfrm>
        </p:spPr>
        <p:txBody>
          <a:bodyPr/>
          <a:lstStyle/>
          <a:p>
            <a:r>
              <a:rPr lang="en-US" dirty="0"/>
              <a:t>Drill down</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74" name="Picture 73"/>
          <p:cNvPicPr>
            <a:picLocks noChangeAspect="1"/>
          </p:cNvPicPr>
          <p:nvPr/>
        </p:nvPicPr>
        <p:blipFill rotWithShape="1">
          <a:blip r:embed="rId3"/>
          <a:srcRect l="-1" r="207"/>
          <a:stretch/>
        </p:blipFill>
        <p:spPr>
          <a:xfrm>
            <a:off x="6001744" y="2867055"/>
            <a:ext cx="6254595" cy="3964638"/>
          </a:xfrm>
          <a:prstGeom prst="rect">
            <a:avLst/>
          </a:prstGeom>
          <a:ln w="25400">
            <a:solidFill>
              <a:schemeClr val="tx1"/>
            </a:solidFill>
          </a:ln>
        </p:spPr>
      </p:pic>
    </p:spTree>
    <p:extLst>
      <p:ext uri="{BB962C8B-B14F-4D97-AF65-F5344CB8AC3E}">
        <p14:creationId xmlns:p14="http://schemas.microsoft.com/office/powerpoint/2010/main" val="1740796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0"/>
            <a:ext cx="11370961" cy="3688126"/>
          </a:xfrm>
        </p:spPr>
        <p:txBody>
          <a:bodyPr/>
          <a:lstStyle/>
          <a:p>
            <a:pPr defTabSz="931731" fontAlgn="base">
              <a:lnSpc>
                <a:spcPct val="120000"/>
              </a:lnSpc>
              <a:spcBef>
                <a:spcPct val="0"/>
              </a:spcBef>
              <a:spcAft>
                <a:spcPct val="0"/>
              </a:spcAft>
              <a:buSzTx/>
            </a:pPr>
            <a:r>
              <a:rPr lang="en-US" sz="3264" dirty="0">
                <a:solidFill>
                  <a:srgbClr val="6B2A7A"/>
                </a:solidFill>
              </a:rPr>
              <a:t>Powerful insights with Metrics Explorer and Diagnostic Search</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b="1" kern="0" dirty="0">
                <a:solidFill>
                  <a:schemeClr val="tx1"/>
                </a:solidFill>
                <a:latin typeface="+mn-lt"/>
              </a:rPr>
              <a:t>Metrics Explorer</a:t>
            </a:r>
            <a:r>
              <a:rPr lang="en-US" sz="2448" kern="0" dirty="0">
                <a:solidFill>
                  <a:schemeClr val="tx1"/>
                </a:solidFill>
              </a:rPr>
              <a:t> provides a flexible multi-dimensional UI over custom and</a:t>
            </a:r>
            <a:br>
              <a:rPr lang="en-US" sz="2448" kern="0" dirty="0">
                <a:solidFill>
                  <a:schemeClr val="tx1"/>
                </a:solidFill>
              </a:rPr>
            </a:br>
            <a:r>
              <a:rPr lang="en-US" sz="2448" kern="0" dirty="0">
                <a:solidFill>
                  <a:schemeClr val="tx1"/>
                </a:solidFill>
              </a:rPr>
              <a:t>out-of-the-box telemetry collected</a:t>
            </a:r>
          </a:p>
          <a:p>
            <a:pPr marL="349724" indent="-349724" defTabSz="931731" fontAlgn="base">
              <a:lnSpc>
                <a:spcPct val="120000"/>
              </a:lnSpc>
              <a:spcBef>
                <a:spcPct val="0"/>
              </a:spcBef>
              <a:spcAft>
                <a:spcPct val="0"/>
              </a:spcAft>
              <a:buSzTx/>
              <a:buFont typeface="Arial" panose="020B0604020202020204" pitchFamily="34" charset="0"/>
              <a:buChar char="•"/>
            </a:pPr>
            <a:endParaRPr lang="en-US" sz="1020"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r>
              <a:rPr lang="en-US" sz="2448" b="1" kern="0" spc="51" dirty="0">
                <a:solidFill>
                  <a:schemeClr val="tx1"/>
                </a:solidFill>
                <a:latin typeface="+mn-lt"/>
              </a:rPr>
              <a:t>Diagnostic Search</a:t>
            </a:r>
            <a:r>
              <a:rPr lang="en-US" sz="2448" kern="0" spc="51" dirty="0">
                <a:solidFill>
                  <a:schemeClr val="tx1"/>
                </a:solidFill>
              </a:rPr>
              <a:t> enables</a:t>
            </a:r>
            <a:br>
              <a:rPr lang="en-US" sz="2448" kern="0" dirty="0">
                <a:solidFill>
                  <a:schemeClr val="tx1"/>
                </a:solidFill>
              </a:rPr>
            </a:br>
            <a:r>
              <a:rPr lang="en-US" sz="2448" kern="0" dirty="0">
                <a:solidFill>
                  <a:schemeClr val="tx1"/>
                </a:solidFill>
              </a:rPr>
              <a:t>efficient search over large</a:t>
            </a:r>
            <a:br>
              <a:rPr lang="en-US" sz="2448" kern="0" dirty="0">
                <a:solidFill>
                  <a:schemeClr val="tx1"/>
                </a:solidFill>
              </a:rPr>
            </a:br>
            <a:r>
              <a:rPr lang="en-US" sz="2448" kern="0" spc="51" dirty="0">
                <a:solidFill>
                  <a:schemeClr val="tx1"/>
                </a:solidFill>
              </a:rPr>
              <a:t>sets of data using the</a:t>
            </a:r>
            <a:br>
              <a:rPr lang="en-US" sz="2448" kern="0" dirty="0">
                <a:solidFill>
                  <a:schemeClr val="tx1"/>
                </a:solidFill>
              </a:rPr>
            </a:br>
            <a:r>
              <a:rPr lang="en-US" sz="2448" kern="0" dirty="0">
                <a:solidFill>
                  <a:schemeClr val="tx1"/>
                </a:solidFill>
              </a:rPr>
              <a:t>query experience</a:t>
            </a:r>
          </a:p>
        </p:txBody>
      </p:sp>
      <p:sp>
        <p:nvSpPr>
          <p:cNvPr id="3" name="Title 2"/>
          <p:cNvSpPr>
            <a:spLocks noGrp="1"/>
          </p:cNvSpPr>
          <p:nvPr>
            <p:ph type="title"/>
          </p:nvPr>
        </p:nvSpPr>
        <p:spPr>
          <a:xfrm>
            <a:off x="531948" y="233151"/>
            <a:ext cx="11370961" cy="678031"/>
          </a:xfrm>
        </p:spPr>
        <p:txBody>
          <a:bodyPr/>
          <a:lstStyle/>
          <a:p>
            <a:r>
              <a:rPr lang="en-US" dirty="0"/>
              <a:t>Drill down tools</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90423" y="3386383"/>
            <a:ext cx="7774108" cy="3425803"/>
          </a:xfrm>
          <a:prstGeom prst="rect">
            <a:avLst/>
          </a:prstGeom>
          <a:ln w="25400">
            <a:solidFill>
              <a:srgbClr val="000000"/>
            </a:solidFill>
          </a:ln>
        </p:spPr>
      </p:pic>
    </p:spTree>
    <p:extLst>
      <p:ext uri="{BB962C8B-B14F-4D97-AF65-F5344CB8AC3E}">
        <p14:creationId xmlns:p14="http://schemas.microsoft.com/office/powerpoint/2010/main" val="1156282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61510" y="1110661"/>
            <a:ext cx="8476128" cy="7116243"/>
          </a:xfrm>
        </p:spPr>
        <p:txBody>
          <a:bodyPr/>
          <a:lstStyle/>
          <a:p>
            <a:pPr defTabSz="931731" fontAlgn="base">
              <a:lnSpc>
                <a:spcPct val="120000"/>
              </a:lnSpc>
              <a:spcBef>
                <a:spcPct val="0"/>
              </a:spcBef>
              <a:spcAft>
                <a:spcPct val="0"/>
              </a:spcAft>
              <a:buSzTx/>
            </a:pPr>
            <a:r>
              <a:rPr lang="en-US" sz="3264" dirty="0">
                <a:solidFill>
                  <a:srgbClr val="6B2A7A"/>
                </a:solidFill>
              </a:rPr>
              <a:t>Identify &amp; triage availability issues</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Monitor your web sites with simple pings to complex</a:t>
            </a:r>
            <a:br>
              <a:rPr lang="en-US" sz="2448" kern="0" dirty="0">
                <a:solidFill>
                  <a:schemeClr val="tx1"/>
                </a:solidFill>
              </a:rPr>
            </a:br>
            <a:r>
              <a:rPr lang="en-US" sz="2448" kern="0" dirty="0">
                <a:solidFill>
                  <a:schemeClr val="tx1"/>
                </a:solidFill>
              </a:rPr>
              <a:t>web tests from points around the world</a:t>
            </a:r>
          </a:p>
          <a:p>
            <a:pPr defTabSz="931731" fontAlgn="base">
              <a:lnSpc>
                <a:spcPct val="120000"/>
              </a:lnSpc>
              <a:spcBef>
                <a:spcPct val="0"/>
              </a:spcBef>
              <a:spcAft>
                <a:spcPct val="0"/>
              </a:spcAft>
              <a:buSzTx/>
            </a:pPr>
            <a:endParaRPr lang="en-US" sz="1800" kern="0" dirty="0">
              <a:solidFill>
                <a:schemeClr val="tx1"/>
              </a:solidFill>
            </a:endParaRPr>
          </a:p>
          <a:p>
            <a:pPr defTabSz="931731" fontAlgn="base">
              <a:lnSpc>
                <a:spcPct val="120000"/>
              </a:lnSpc>
              <a:spcBef>
                <a:spcPct val="0"/>
              </a:spcBef>
              <a:spcAft>
                <a:spcPct val="0"/>
              </a:spcAft>
              <a:buSzTx/>
            </a:pPr>
            <a:r>
              <a:rPr lang="en-US" sz="3264" dirty="0">
                <a:solidFill>
                  <a:srgbClr val="6B2A7A"/>
                </a:solidFill>
              </a:rPr>
              <a:t>Diagnose &amp; solve performance problems</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Quickly diagnose issues by accessing rich </a:t>
            </a:r>
            <a:r>
              <a:rPr lang="en-US" sz="2448" kern="0" spc="31" dirty="0">
                <a:solidFill>
                  <a:schemeClr val="tx1"/>
                </a:solidFill>
              </a:rPr>
              <a:t>application performance data from the client view to dependencies</a:t>
            </a:r>
          </a:p>
          <a:p>
            <a:pPr defTabSz="931731" fontAlgn="base">
              <a:lnSpc>
                <a:spcPct val="120000"/>
              </a:lnSpc>
              <a:spcBef>
                <a:spcPct val="0"/>
              </a:spcBef>
              <a:spcAft>
                <a:spcPct val="0"/>
              </a:spcAft>
              <a:buSzTx/>
            </a:pPr>
            <a:br>
              <a:rPr lang="en-US" sz="2448" kern="0" spc="31" dirty="0">
                <a:solidFill>
                  <a:schemeClr val="tx1"/>
                </a:solidFill>
              </a:rPr>
            </a:br>
            <a:r>
              <a:rPr lang="en-US" sz="3264" dirty="0">
                <a:solidFill>
                  <a:srgbClr val="6B2A7A"/>
                </a:solidFill>
              </a:rPr>
              <a:t>Mobile crash/sever exception analytics</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Real time view of crashes happening on devices, allowing you to focus on fixing key issues with the biggest </a:t>
            </a:r>
            <a:br>
              <a:rPr lang="en-US" sz="2448" kern="0" dirty="0">
                <a:solidFill>
                  <a:schemeClr val="tx1"/>
                </a:solidFill>
              </a:rPr>
            </a:br>
            <a:r>
              <a:rPr lang="en-US" sz="2448" kern="0" dirty="0">
                <a:solidFill>
                  <a:schemeClr val="tx1"/>
                </a:solidFill>
              </a:rPr>
              <a:t>impact first</a:t>
            </a:r>
          </a:p>
          <a:p>
            <a:pPr defTabSz="931731" fontAlgn="base">
              <a:lnSpc>
                <a:spcPct val="120000"/>
              </a:lnSpc>
              <a:spcBef>
                <a:spcPct val="0"/>
              </a:spcBef>
              <a:spcAft>
                <a:spcPct val="0"/>
              </a:spcAft>
              <a:buSzTx/>
            </a:pPr>
            <a:endParaRPr lang="en-US" sz="2448" kern="0" spc="31" dirty="0">
              <a:solidFill>
                <a:schemeClr val="tx1"/>
              </a:solidFill>
            </a:endParaRPr>
          </a:p>
          <a:p>
            <a:pPr defTabSz="931731" fontAlgn="base">
              <a:lnSpc>
                <a:spcPct val="120000"/>
              </a:lnSpc>
              <a:spcBef>
                <a:spcPct val="0"/>
              </a:spcBef>
              <a:spcAft>
                <a:spcPct val="0"/>
              </a:spcAft>
              <a:buSzTx/>
            </a:pPr>
            <a:endParaRPr lang="en-US" sz="2448"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endParaRPr lang="en-US" sz="816" kern="0" dirty="0">
              <a:solidFill>
                <a:schemeClr val="tx1"/>
              </a:solidFill>
            </a:endParaRPr>
          </a:p>
        </p:txBody>
      </p:sp>
      <p:sp>
        <p:nvSpPr>
          <p:cNvPr id="3" name="Title 2"/>
          <p:cNvSpPr>
            <a:spLocks noGrp="1"/>
          </p:cNvSpPr>
          <p:nvPr>
            <p:ph type="title"/>
          </p:nvPr>
        </p:nvSpPr>
        <p:spPr>
          <a:xfrm>
            <a:off x="531948" y="233151"/>
            <a:ext cx="11370961" cy="678031"/>
          </a:xfrm>
        </p:spPr>
        <p:txBody>
          <a:bodyPr/>
          <a:lstStyle/>
          <a:p>
            <a:r>
              <a:rPr lang="en-US" dirty="0"/>
              <a:t>Fast and powerful insights</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573" y="1036358"/>
            <a:ext cx="3520209" cy="2306758"/>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726896" y="3725862"/>
            <a:ext cx="3520209" cy="2554343"/>
          </a:xfrm>
          <a:prstGeom prst="rect">
            <a:avLst/>
          </a:prstGeom>
          <a:ln w="25400">
            <a:solidFill>
              <a:srgbClr val="000000"/>
            </a:solidFill>
          </a:ln>
        </p:spPr>
      </p:pic>
    </p:spTree>
    <p:extLst>
      <p:ext uri="{BB962C8B-B14F-4D97-AF65-F5344CB8AC3E}">
        <p14:creationId xmlns:p14="http://schemas.microsoft.com/office/powerpoint/2010/main" val="170243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0"/>
            <a:ext cx="11370961" cy="4184140"/>
          </a:xfrm>
        </p:spPr>
        <p:txBody>
          <a:bodyPr/>
          <a:lstStyle/>
          <a:p>
            <a:pPr defTabSz="931731" fontAlgn="base">
              <a:lnSpc>
                <a:spcPct val="120000"/>
              </a:lnSpc>
              <a:spcBef>
                <a:spcPct val="0"/>
              </a:spcBef>
              <a:spcAft>
                <a:spcPct val="0"/>
              </a:spcAft>
              <a:buSzTx/>
            </a:pPr>
            <a:r>
              <a:rPr lang="en-US" sz="3264" dirty="0">
                <a:solidFill>
                  <a:srgbClr val="6B2A7A"/>
                </a:solidFill>
              </a:rPr>
              <a:t>Learn &amp; improve with usage insights</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spc="51" dirty="0">
                <a:solidFill>
                  <a:schemeClr val="tx1"/>
                </a:solidFill>
              </a:rPr>
              <a:t>Understand where your users are</a:t>
            </a:r>
            <a:br>
              <a:rPr lang="en-US" sz="2448" kern="0" dirty="0">
                <a:solidFill>
                  <a:schemeClr val="tx1"/>
                </a:solidFill>
              </a:rPr>
            </a:br>
            <a:r>
              <a:rPr lang="en-US" sz="2448" kern="0" spc="-31" dirty="0">
                <a:solidFill>
                  <a:schemeClr val="tx1"/>
                </a:solidFill>
              </a:rPr>
              <a:t>coming from and where they spend</a:t>
            </a:r>
            <a:br>
              <a:rPr lang="en-US" sz="2448" kern="0" dirty="0">
                <a:solidFill>
                  <a:schemeClr val="tx1"/>
                </a:solidFill>
              </a:rPr>
            </a:br>
            <a:r>
              <a:rPr lang="en-US" sz="2448" kern="0" dirty="0">
                <a:solidFill>
                  <a:schemeClr val="tx1"/>
                </a:solidFill>
              </a:rPr>
              <a:t>most of their time</a:t>
            </a:r>
            <a:endParaRPr lang="en-US" sz="2448" kern="0" spc="-102"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endParaRPr lang="en-US" sz="816"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Prioritize future investments and</a:t>
            </a:r>
            <a:br>
              <a:rPr lang="en-US" sz="2448" kern="0" dirty="0">
                <a:solidFill>
                  <a:schemeClr val="tx1"/>
                </a:solidFill>
              </a:rPr>
            </a:br>
            <a:r>
              <a:rPr lang="en-US" sz="2448" kern="0" dirty="0">
                <a:solidFill>
                  <a:schemeClr val="tx1"/>
                </a:solidFill>
              </a:rPr>
              <a:t>continuously improve your app</a:t>
            </a:r>
            <a:br>
              <a:rPr lang="en-US" sz="2448" kern="0" dirty="0">
                <a:solidFill>
                  <a:schemeClr val="tx1"/>
                </a:solidFill>
              </a:rPr>
            </a:br>
            <a:r>
              <a:rPr lang="en-US" sz="2448" kern="0" spc="-41" dirty="0">
                <a:solidFill>
                  <a:schemeClr val="tx1"/>
                </a:solidFill>
              </a:rPr>
              <a:t>based on user activity and usage</a:t>
            </a:r>
            <a:br>
              <a:rPr lang="en-US" sz="2448" kern="0" dirty="0">
                <a:solidFill>
                  <a:schemeClr val="tx1"/>
                </a:solidFill>
              </a:rPr>
            </a:br>
            <a:r>
              <a:rPr lang="en-US" sz="2448" kern="0" dirty="0">
                <a:solidFill>
                  <a:schemeClr val="tx1"/>
                </a:solidFill>
              </a:rPr>
              <a:t>patterns and trends</a:t>
            </a:r>
          </a:p>
        </p:txBody>
      </p:sp>
      <p:sp>
        <p:nvSpPr>
          <p:cNvPr id="3" name="Title 2"/>
          <p:cNvSpPr>
            <a:spLocks noGrp="1"/>
          </p:cNvSpPr>
          <p:nvPr>
            <p:ph type="title"/>
          </p:nvPr>
        </p:nvSpPr>
        <p:spPr>
          <a:xfrm>
            <a:off x="531948" y="233151"/>
            <a:ext cx="11370961" cy="678031"/>
          </a:xfrm>
        </p:spPr>
        <p:txBody>
          <a:bodyPr/>
          <a:lstStyle/>
          <a:p>
            <a:r>
              <a:rPr lang="en-US" dirty="0"/>
              <a:t>Fast and powerful insights</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783393" y="1897062"/>
            <a:ext cx="6454644" cy="5016592"/>
          </a:xfrm>
          <a:prstGeom prst="rect">
            <a:avLst/>
          </a:prstGeom>
          <a:ln w="25400">
            <a:solidFill>
              <a:srgbClr val="000000"/>
            </a:solidFill>
          </a:ln>
        </p:spPr>
      </p:pic>
    </p:spTree>
    <p:extLst>
      <p:ext uri="{BB962C8B-B14F-4D97-AF65-F5344CB8AC3E}">
        <p14:creationId xmlns:p14="http://schemas.microsoft.com/office/powerpoint/2010/main" val="971373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1"/>
            <a:ext cx="11370961" cy="2331985"/>
          </a:xfrm>
        </p:spPr>
        <p:txBody>
          <a:bodyPr/>
          <a:lstStyle/>
          <a:p>
            <a:pPr defTabSz="931731" fontAlgn="base">
              <a:lnSpc>
                <a:spcPct val="120000"/>
              </a:lnSpc>
              <a:spcBef>
                <a:spcPct val="0"/>
              </a:spcBef>
              <a:spcAft>
                <a:spcPct val="0"/>
              </a:spcAft>
              <a:buSzTx/>
            </a:pPr>
            <a:r>
              <a:rPr lang="en-US" sz="3264" dirty="0">
                <a:solidFill>
                  <a:srgbClr val="6B2A7A"/>
                </a:solidFill>
              </a:rPr>
              <a:t>Extend telemetry data</a:t>
            </a:r>
          </a:p>
          <a:p>
            <a:pPr marL="349724" indent="-349724" defTabSz="931731" fontAlgn="base">
              <a:lnSpc>
                <a:spcPct val="120000"/>
              </a:lnSpc>
              <a:spcBef>
                <a:spcPct val="0"/>
              </a:spcBef>
              <a:spcAft>
                <a:spcPct val="0"/>
              </a:spcAft>
              <a:buSzTx/>
              <a:buFont typeface="Arial" panose="020B0604020202020204" pitchFamily="34" charset="0"/>
              <a:buChar char="•"/>
            </a:pPr>
            <a:endParaRPr lang="en-US" sz="1020" kern="0" dirty="0">
              <a:solidFill>
                <a:schemeClr val="tx1"/>
              </a:solidFill>
            </a:endParaRP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dirty="0">
                <a:solidFill>
                  <a:schemeClr val="tx1"/>
                </a:solidFill>
              </a:rPr>
              <a:t>Continuously Export data to Azure Blob</a:t>
            </a:r>
            <a:br>
              <a:rPr lang="en-US" sz="2448" kern="0" dirty="0">
                <a:solidFill>
                  <a:schemeClr val="tx1"/>
                </a:solidFill>
              </a:rPr>
            </a:br>
            <a:r>
              <a:rPr lang="en-US" sz="2448" kern="0" spc="-41" dirty="0">
                <a:solidFill>
                  <a:schemeClr val="tx1"/>
                </a:solidFill>
              </a:rPr>
              <a:t>Storage for custom integration with other</a:t>
            </a:r>
            <a:br>
              <a:rPr lang="en-US" sz="2448" kern="0" dirty="0">
                <a:solidFill>
                  <a:schemeClr val="tx1"/>
                </a:solidFill>
              </a:rPr>
            </a:br>
            <a:r>
              <a:rPr lang="en-US" sz="2448" kern="0" dirty="0">
                <a:solidFill>
                  <a:schemeClr val="tx1"/>
                </a:solidFill>
              </a:rPr>
              <a:t>data sources and further analysis</a:t>
            </a:r>
          </a:p>
        </p:txBody>
      </p:sp>
      <p:sp>
        <p:nvSpPr>
          <p:cNvPr id="3" name="Title 2"/>
          <p:cNvSpPr>
            <a:spLocks noGrp="1"/>
          </p:cNvSpPr>
          <p:nvPr>
            <p:ph type="title"/>
          </p:nvPr>
        </p:nvSpPr>
        <p:spPr>
          <a:xfrm>
            <a:off x="531948" y="233151"/>
            <a:ext cx="11370961" cy="678031"/>
          </a:xfrm>
        </p:spPr>
        <p:txBody>
          <a:bodyPr/>
          <a:lstStyle/>
          <a:p>
            <a:r>
              <a:rPr lang="en-US" dirty="0"/>
              <a:t>Fast and powerful insights</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7528828" y="1780995"/>
            <a:ext cx="4778856" cy="5075473"/>
          </a:xfrm>
          <a:prstGeom prst="rect">
            <a:avLst/>
          </a:prstGeom>
          <a:ln>
            <a:noFill/>
          </a:ln>
        </p:spPr>
      </p:pic>
    </p:spTree>
    <p:extLst>
      <p:ext uri="{BB962C8B-B14F-4D97-AF65-F5344CB8AC3E}">
        <p14:creationId xmlns:p14="http://schemas.microsoft.com/office/powerpoint/2010/main" val="4208632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276811" y="1679673"/>
            <a:ext cx="2877509" cy="3189190"/>
          </a:xfrm>
          <a:prstGeom prst="rect">
            <a:avLst/>
          </a:prstGeom>
          <a:solidFill>
            <a:srgbClr val="20ABE9"/>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512763" fontAlgn="base">
              <a:spcBef>
                <a:spcPct val="0"/>
              </a:spcBef>
              <a:spcAft>
                <a:spcPct val="0"/>
              </a:spcAft>
            </a:pP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Reduce change lead-time (react faster to dynamic business needs) </a:t>
            </a:r>
          </a:p>
          <a:p>
            <a:pPr defTabSz="913543" fontAlgn="base">
              <a:spcBef>
                <a:spcPct val="0"/>
              </a:spcBef>
              <a:spcAft>
                <a:spcPct val="0"/>
              </a:spcAft>
              <a:defRPr/>
            </a:pPr>
            <a:endParaRPr lang="en-US" sz="2400" kern="0" dirty="0">
              <a:gradFill>
                <a:gsLst>
                  <a:gs pos="0">
                    <a:srgbClr val="8A3986">
                      <a:lumMod val="5000"/>
                      <a:lumOff val="95000"/>
                    </a:srgbClr>
                  </a:gs>
                  <a:gs pos="100000">
                    <a:srgbClr val="D1281C"/>
                  </a:gs>
                </a:gsLst>
                <a:lin ang="5400000" scaled="1"/>
              </a:gradFill>
              <a:latin typeface="Segoe UI Light"/>
              <a:ea typeface="Segoe UI" pitchFamily="34" charset="0"/>
              <a:cs typeface="Segoe UI" pitchFamily="34" charset="0"/>
            </a:endParaRPr>
          </a:p>
        </p:txBody>
      </p:sp>
      <p:sp>
        <p:nvSpPr>
          <p:cNvPr id="18" name="Rectangle 17"/>
          <p:cNvSpPr/>
          <p:nvPr/>
        </p:nvSpPr>
        <p:spPr bwMode="auto">
          <a:xfrm>
            <a:off x="6282159" y="1679673"/>
            <a:ext cx="2877509" cy="3189190"/>
          </a:xfrm>
          <a:prstGeom prst="rect">
            <a:avLst/>
          </a:prstGeom>
          <a:solidFill>
            <a:schemeClr val="accent6"/>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512763" fontAlgn="base">
              <a:spcBef>
                <a:spcPct val="0"/>
              </a:spcBef>
              <a:spcAft>
                <a:spcPct val="0"/>
              </a:spcAft>
            </a:pP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Reduce change</a:t>
            </a:r>
            <a:b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fail rate</a:t>
            </a:r>
          </a:p>
        </p:txBody>
      </p:sp>
      <p:sp>
        <p:nvSpPr>
          <p:cNvPr id="25" name="Rectangle 24"/>
          <p:cNvSpPr/>
          <p:nvPr/>
        </p:nvSpPr>
        <p:spPr bwMode="auto">
          <a:xfrm>
            <a:off x="9287505" y="1679673"/>
            <a:ext cx="2853695" cy="3189190"/>
          </a:xfrm>
          <a:prstGeom prst="rect">
            <a:avLst/>
          </a:prstGeom>
          <a:solidFill>
            <a:schemeClr val="accent5"/>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512763" fontAlgn="base">
              <a:spcBef>
                <a:spcPct val="0"/>
              </a:spcBef>
              <a:spcAft>
                <a:spcPct val="0"/>
              </a:spcAft>
            </a:pP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Reduce mean-time-to-detect </a:t>
            </a:r>
            <a:b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&amp; repair (MTTD, MTTR)</a:t>
            </a:r>
          </a:p>
        </p:txBody>
      </p:sp>
      <p:sp>
        <p:nvSpPr>
          <p:cNvPr id="34" name="Rectangle 33"/>
          <p:cNvSpPr/>
          <p:nvPr/>
        </p:nvSpPr>
        <p:spPr bwMode="auto">
          <a:xfrm>
            <a:off x="274638" y="1679673"/>
            <a:ext cx="2874335" cy="3189190"/>
          </a:xfrm>
          <a:prstGeom prst="rect">
            <a:avLst/>
          </a:prstGeom>
          <a:solidFill>
            <a:schemeClr val="tx2"/>
          </a:solidFill>
          <a:ln w="6350" cap="flat" cmpd="sng" algn="ctr">
            <a:no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defTabSz="512763" fontAlgn="base">
              <a:spcBef>
                <a:spcPct val="0"/>
              </a:spcBef>
              <a:spcAft>
                <a:spcPct val="0"/>
              </a:spcAft>
            </a:pP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Increase</a:t>
            </a:r>
            <a:b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deployment</a:t>
            </a:r>
            <a:b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br>
            <a:r>
              <a:rPr lang="en-US" sz="2400" kern="0" dirty="0">
                <a:gradFill>
                  <a:gsLst>
                    <a:gs pos="0">
                      <a:srgbClr val="8A3986">
                        <a:lumMod val="5000"/>
                        <a:lumOff val="95000"/>
                      </a:srgbClr>
                    </a:gs>
                    <a:gs pos="100000">
                      <a:srgbClr val="FFFFFF"/>
                    </a:gs>
                  </a:gsLst>
                  <a:lin ang="5400000" scaled="1"/>
                </a:gradFill>
                <a:ea typeface="Segoe UI" pitchFamily="34" charset="0"/>
                <a:cs typeface="Segoe UI" pitchFamily="34" charset="0"/>
              </a:rPr>
              <a:t>frequency</a:t>
            </a:r>
          </a:p>
          <a:p>
            <a:pPr defTabSz="913543" fontAlgn="base">
              <a:spcBef>
                <a:spcPct val="0"/>
              </a:spcBef>
              <a:spcAft>
                <a:spcPct val="0"/>
              </a:spcAft>
              <a:defRPr/>
            </a:pPr>
            <a:endParaRPr lang="en-US" sz="2400" kern="0" dirty="0">
              <a:gradFill>
                <a:gsLst>
                  <a:gs pos="0">
                    <a:srgbClr val="8A3986">
                      <a:lumMod val="5000"/>
                      <a:lumOff val="95000"/>
                    </a:srgbClr>
                  </a:gs>
                  <a:gs pos="100000">
                    <a:srgbClr val="FFFFFF"/>
                  </a:gs>
                </a:gsLst>
                <a:lin ang="5400000" scaled="1"/>
              </a:gradFill>
              <a:latin typeface="Segoe UI Light"/>
              <a:ea typeface="Segoe UI" pitchFamily="34" charset="0"/>
              <a:cs typeface="Segoe UI" pitchFamily="34" charset="0"/>
            </a:endParaRPr>
          </a:p>
        </p:txBody>
      </p:sp>
      <p:sp>
        <p:nvSpPr>
          <p:cNvPr id="6" name="Right Brace 5"/>
          <p:cNvSpPr/>
          <p:nvPr/>
        </p:nvSpPr>
        <p:spPr>
          <a:xfrm rot="5400000">
            <a:off x="3021946" y="2238446"/>
            <a:ext cx="366431" cy="5819775"/>
          </a:xfrm>
          <a:prstGeom prst="rightBrace">
            <a:avLst>
              <a:gd name="adj1" fmla="val 94113"/>
              <a:gd name="adj2" fmla="val 50000"/>
            </a:avLst>
          </a:prstGeom>
          <a:ln w="38100" cmpd="sng">
            <a:solidFill>
              <a:srgbClr val="3F3F3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742"/>
            <a:endParaRPr lang="en-US" sz="1836" dirty="0">
              <a:solidFill>
                <a:srgbClr val="505050"/>
              </a:solidFill>
            </a:endParaRPr>
          </a:p>
        </p:txBody>
      </p:sp>
      <p:sp>
        <p:nvSpPr>
          <p:cNvPr id="7" name="TextBox 6"/>
          <p:cNvSpPr txBox="1"/>
          <p:nvPr/>
        </p:nvSpPr>
        <p:spPr>
          <a:xfrm>
            <a:off x="1016036" y="5312073"/>
            <a:ext cx="4378250" cy="461665"/>
          </a:xfrm>
          <a:prstGeom prst="rect">
            <a:avLst/>
          </a:prstGeom>
          <a:noFill/>
        </p:spPr>
        <p:txBody>
          <a:bodyPr wrap="none" rtlCol="0">
            <a:spAutoFit/>
          </a:bodyPr>
          <a:lstStyle/>
          <a:p>
            <a:pPr defTabSz="932742"/>
            <a:r>
              <a:rPr lang="en-US" sz="2400" b="1" dirty="0">
                <a:gradFill>
                  <a:gsLst>
                    <a:gs pos="0">
                      <a:srgbClr val="3F3F3F"/>
                    </a:gs>
                    <a:gs pos="100000">
                      <a:srgbClr val="3F3F3F"/>
                    </a:gs>
                  </a:gsLst>
                  <a:lin ang="5400000" scaled="1"/>
                </a:gradFill>
                <a:cs typeface="Segoe UI Light" panose="020B0502040204020203" pitchFamily="34" charset="0"/>
              </a:rPr>
              <a:t>Agility</a:t>
            </a:r>
            <a:r>
              <a:rPr lang="en-US" sz="2400" dirty="0">
                <a:gradFill>
                  <a:gsLst>
                    <a:gs pos="0">
                      <a:srgbClr val="3F3F3F"/>
                    </a:gs>
                    <a:gs pos="100000">
                      <a:srgbClr val="3F3F3F"/>
                    </a:gs>
                  </a:gsLst>
                  <a:lin ang="5400000" scaled="1"/>
                </a:gradFill>
                <a:latin typeface="Segoe UI Light" panose="020B0502040204020203" pitchFamily="34" charset="0"/>
                <a:cs typeface="Segoe UI Light" panose="020B0502040204020203" pitchFamily="34" charset="0"/>
              </a:rPr>
              <a:t> </a:t>
            </a:r>
            <a:r>
              <a:rPr lang="en-US" sz="2400" dirty="0">
                <a:gradFill>
                  <a:gsLst>
                    <a:gs pos="0">
                      <a:srgbClr val="3F3F3F"/>
                    </a:gs>
                    <a:gs pos="100000">
                      <a:srgbClr val="3F3F3F"/>
                    </a:gs>
                  </a:gsLst>
                  <a:lin ang="5400000" scaled="1"/>
                </a:gradFill>
                <a:cs typeface="Segoe UI" panose="020B0502040204020203" pitchFamily="34" charset="0"/>
              </a:rPr>
              <a:t>performance indicators</a:t>
            </a:r>
          </a:p>
        </p:txBody>
      </p:sp>
      <p:sp>
        <p:nvSpPr>
          <p:cNvPr id="23" name="TextBox 22"/>
          <p:cNvSpPr txBox="1"/>
          <p:nvPr/>
        </p:nvSpPr>
        <p:spPr>
          <a:xfrm>
            <a:off x="6799973" y="5331549"/>
            <a:ext cx="4862678" cy="461665"/>
          </a:xfrm>
          <a:prstGeom prst="rect">
            <a:avLst/>
          </a:prstGeom>
          <a:noFill/>
        </p:spPr>
        <p:txBody>
          <a:bodyPr wrap="none" rtlCol="0">
            <a:spAutoFit/>
          </a:bodyPr>
          <a:lstStyle/>
          <a:p>
            <a:pPr defTabSz="932742"/>
            <a:r>
              <a:rPr lang="en-US" sz="2400" b="1" dirty="0">
                <a:gradFill>
                  <a:gsLst>
                    <a:gs pos="0">
                      <a:srgbClr val="3F3F3F"/>
                    </a:gs>
                    <a:gs pos="100000">
                      <a:srgbClr val="3F3F3F"/>
                    </a:gs>
                  </a:gsLst>
                  <a:lin ang="5400000" scaled="1"/>
                </a:gradFill>
                <a:cs typeface="Segoe UI Light" panose="020B0502040204020203" pitchFamily="34" charset="0"/>
              </a:rPr>
              <a:t>Reliability</a:t>
            </a:r>
            <a:r>
              <a:rPr lang="en-US" sz="2400" dirty="0">
                <a:gradFill>
                  <a:gsLst>
                    <a:gs pos="0">
                      <a:srgbClr val="3F3F3F"/>
                    </a:gs>
                    <a:gs pos="100000">
                      <a:srgbClr val="3F3F3F"/>
                    </a:gs>
                  </a:gsLst>
                  <a:lin ang="5400000" scaled="1"/>
                </a:gradFill>
                <a:latin typeface="Segoe UI Light" panose="020B0502040204020203" pitchFamily="34" charset="0"/>
                <a:cs typeface="Segoe UI Light" panose="020B0502040204020203" pitchFamily="34" charset="0"/>
              </a:rPr>
              <a:t> </a:t>
            </a:r>
            <a:r>
              <a:rPr lang="en-US" sz="2400" dirty="0">
                <a:gradFill>
                  <a:gsLst>
                    <a:gs pos="0">
                      <a:srgbClr val="3F3F3F"/>
                    </a:gs>
                    <a:gs pos="100000">
                      <a:srgbClr val="3F3F3F"/>
                    </a:gs>
                  </a:gsLst>
                  <a:lin ang="5400000" scaled="1"/>
                </a:gradFill>
                <a:cs typeface="Segoe UI" panose="020B0502040204020203" pitchFamily="34" charset="0"/>
              </a:rPr>
              <a:t>performance indicators</a:t>
            </a:r>
          </a:p>
        </p:txBody>
      </p:sp>
      <p:sp>
        <p:nvSpPr>
          <p:cNvPr id="13" name="Title 1"/>
          <p:cNvSpPr>
            <a:spLocks noGrp="1"/>
          </p:cNvSpPr>
          <p:nvPr>
            <p:ph type="title"/>
          </p:nvPr>
        </p:nvSpPr>
        <p:spPr/>
        <p:txBody>
          <a:bodyPr/>
          <a:lstStyle/>
          <a:p>
            <a:r>
              <a:rPr lang="en-US" dirty="0" err="1"/>
              <a:t>DevOps</a:t>
            </a:r>
            <a:r>
              <a:rPr lang="en-US" dirty="0"/>
              <a:t> goals and success metrics</a:t>
            </a:r>
          </a:p>
        </p:txBody>
      </p:sp>
      <p:sp>
        <p:nvSpPr>
          <p:cNvPr id="36" name="Right Brace 35"/>
          <p:cNvSpPr/>
          <p:nvPr/>
        </p:nvSpPr>
        <p:spPr>
          <a:xfrm rot="5400000">
            <a:off x="9048097" y="2238446"/>
            <a:ext cx="366431" cy="5819775"/>
          </a:xfrm>
          <a:prstGeom prst="rightBrace">
            <a:avLst>
              <a:gd name="adj1" fmla="val 94113"/>
              <a:gd name="adj2" fmla="val 50000"/>
            </a:avLst>
          </a:prstGeom>
          <a:ln w="38100" cmpd="sng">
            <a:solidFill>
              <a:srgbClr val="3F3F3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742"/>
            <a:endParaRPr lang="en-US" sz="1836" dirty="0">
              <a:solidFill>
                <a:srgbClr val="505050"/>
              </a:solidFill>
            </a:endParaRPr>
          </a:p>
        </p:txBody>
      </p:sp>
    </p:spTree>
    <p:custDataLst>
      <p:tags r:id="rId1"/>
    </p:custDataLst>
    <p:extLst>
      <p:ext uri="{BB962C8B-B14F-4D97-AF65-F5344CB8AC3E}">
        <p14:creationId xmlns:p14="http://schemas.microsoft.com/office/powerpoint/2010/main" val="122445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0-#ppt_h/2"/>
                                          </p:val>
                                        </p:tav>
                                        <p:tav tm="100000">
                                          <p:val>
                                            <p:strVal val="#ppt_y"/>
                                          </p:val>
                                        </p:tav>
                                      </p:tavLst>
                                    </p:anim>
                                  </p:childTnLst>
                                </p:cTn>
                              </p:par>
                            </p:childTnLst>
                          </p:cTn>
                        </p:par>
                        <p:par>
                          <p:cTn id="21" fill="hold">
                            <p:stCondLst>
                              <p:cond delay="13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5" grpId="0" animBg="1"/>
      <p:bldP spid="34" grpId="0" animBg="1"/>
      <p:bldP spid="6" grpId="0" animBg="1"/>
      <p:bldP spid="7" grpId="0"/>
      <p:bldP spid="23" grpId="0"/>
      <p:bldP spid="3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531948" y="1110661"/>
            <a:ext cx="11370961" cy="2647320"/>
          </a:xfrm>
        </p:spPr>
        <p:txBody>
          <a:bodyPr/>
          <a:lstStyle/>
          <a:p>
            <a:pPr defTabSz="931731" fontAlgn="base">
              <a:lnSpc>
                <a:spcPct val="120000"/>
              </a:lnSpc>
              <a:spcBef>
                <a:spcPct val="0"/>
              </a:spcBef>
              <a:spcAft>
                <a:spcPct val="0"/>
              </a:spcAft>
              <a:buSzTx/>
            </a:pPr>
            <a:r>
              <a:rPr lang="en-US" sz="3264" dirty="0">
                <a:solidFill>
                  <a:srgbClr val="6B2A7A"/>
                </a:solidFill>
              </a:rPr>
              <a:t>Any app support</a:t>
            </a:r>
          </a:p>
          <a:p>
            <a:pPr marL="349724" indent="-349724" defTabSz="931731" fontAlgn="base">
              <a:lnSpc>
                <a:spcPct val="120000"/>
              </a:lnSpc>
              <a:spcBef>
                <a:spcPct val="0"/>
              </a:spcBef>
              <a:spcAft>
                <a:spcPct val="0"/>
              </a:spcAft>
              <a:buSzTx/>
              <a:buFont typeface="Arial" panose="020B0604020202020204" pitchFamily="34" charset="0"/>
              <a:buChar char="•"/>
            </a:pPr>
            <a:r>
              <a:rPr lang="en-US" sz="2448" kern="0" spc="51" dirty="0">
                <a:solidFill>
                  <a:schemeClr val="tx1"/>
                </a:solidFill>
              </a:rPr>
              <a:t>Easily add analytics across multiple platforms</a:t>
            </a:r>
            <a:br>
              <a:rPr lang="en-US" sz="2448" kern="0" spc="51" dirty="0">
                <a:solidFill>
                  <a:schemeClr val="tx1"/>
                </a:solidFill>
              </a:rPr>
            </a:br>
            <a:r>
              <a:rPr lang="en-US" sz="2448" kern="0" spc="51" dirty="0">
                <a:solidFill>
                  <a:schemeClr val="tx1"/>
                </a:solidFill>
              </a:rPr>
              <a:t>including: ASP.NET, Java/J2EE, iOS, Android,</a:t>
            </a:r>
            <a:br>
              <a:rPr lang="en-US" sz="2448" kern="0" spc="51" dirty="0">
                <a:solidFill>
                  <a:schemeClr val="tx1"/>
                </a:solidFill>
              </a:rPr>
            </a:br>
            <a:r>
              <a:rPr lang="en-US" sz="2448" kern="0" spc="51" dirty="0">
                <a:solidFill>
                  <a:schemeClr val="tx1"/>
                </a:solidFill>
              </a:rPr>
              <a:t>Windows, as well as OSS technologies such</a:t>
            </a:r>
            <a:br>
              <a:rPr lang="en-US" sz="2448" kern="0" spc="51" dirty="0">
                <a:solidFill>
                  <a:schemeClr val="tx1"/>
                </a:solidFill>
              </a:rPr>
            </a:br>
            <a:r>
              <a:rPr lang="en-US" sz="2448" kern="0" spc="51" dirty="0">
                <a:solidFill>
                  <a:schemeClr val="tx1"/>
                </a:solidFill>
              </a:rPr>
              <a:t>as Node.JS, PHP, Ruby, Python, etc.</a:t>
            </a:r>
          </a:p>
        </p:txBody>
      </p:sp>
      <p:sp>
        <p:nvSpPr>
          <p:cNvPr id="3" name="Title 2"/>
          <p:cNvSpPr>
            <a:spLocks noGrp="1"/>
          </p:cNvSpPr>
          <p:nvPr>
            <p:ph type="title"/>
          </p:nvPr>
        </p:nvSpPr>
        <p:spPr>
          <a:xfrm>
            <a:off x="531948" y="233151"/>
            <a:ext cx="11370961" cy="678031"/>
          </a:xfrm>
        </p:spPr>
        <p:txBody>
          <a:bodyPr/>
          <a:lstStyle/>
          <a:p>
            <a:r>
              <a:rPr lang="en-US" dirty="0"/>
              <a:t>Built-in Analytics</a:t>
            </a:r>
          </a:p>
        </p:txBody>
      </p:sp>
      <p:sp>
        <p:nvSpPr>
          <p:cNvPr id="103" name="Rectangle 102"/>
          <p:cNvSpPr/>
          <p:nvPr/>
        </p:nvSpPr>
        <p:spPr>
          <a:xfrm>
            <a:off x="512936" y="1110661"/>
            <a:ext cx="10540915" cy="478376"/>
          </a:xfrm>
          <a:prstGeom prst="rect">
            <a:avLst/>
          </a:prstGeom>
        </p:spPr>
        <p:txBody>
          <a:bodyPr wrap="square">
            <a:spAutoFit/>
          </a:bodyPr>
          <a:lstStyle/>
          <a:p>
            <a:pPr defTabSz="931731" fontAlgn="base">
              <a:spcBef>
                <a:spcPct val="0"/>
              </a:spcBef>
              <a:spcAft>
                <a:spcPct val="0"/>
              </a:spcAft>
            </a:pPr>
            <a:endParaRPr lang="en-US" sz="2448" kern="0" dirty="0">
              <a:solidFill>
                <a:srgbClr val="969696"/>
              </a:solidFill>
              <a:latin typeface="Segoe UI Light"/>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144" y="4778908"/>
            <a:ext cx="1488136" cy="1488136"/>
          </a:xfrm>
          <a:prstGeom prst="rect">
            <a:avLst/>
          </a:prstGeom>
        </p:spPr>
      </p:pic>
      <p:pic>
        <p:nvPicPr>
          <p:cNvPr id="10" name="Picture 9"/>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26251" y="5010386"/>
            <a:ext cx="805369" cy="80536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9366" y="5965971"/>
            <a:ext cx="1031803" cy="1031803"/>
          </a:xfrm>
          <a:prstGeom prst="rect">
            <a:avLst/>
          </a:prstGeom>
        </p:spPr>
      </p:pic>
      <p:pic>
        <p:nvPicPr>
          <p:cNvPr id="12" name="Picture 11" descr="http://thomasborzecki.ca/content/tutorials/images/php-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251" y="6051017"/>
            <a:ext cx="954277" cy="715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0741" y="4019855"/>
            <a:ext cx="912652" cy="912652"/>
          </a:xfrm>
          <a:prstGeom prst="rect">
            <a:avLst/>
          </a:prstGeom>
        </p:spPr>
      </p:pic>
      <p:pic>
        <p:nvPicPr>
          <p:cNvPr id="14" name="Picture 2" descr="http://upload.wikimedia.org/wikipedia/commons/f/f1/Ruby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79" y="4201705"/>
            <a:ext cx="576623" cy="5772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upload.wikimedia.org/wikipedia/commons/thumb/c/c3/Python-logo-notext.svg/2000px-Python-logo-notext.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79" y="5208674"/>
            <a:ext cx="628604" cy="6286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www.jetbus.io/images/logo-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8629" y="6043768"/>
            <a:ext cx="748080" cy="748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2249" y="4069235"/>
            <a:ext cx="847500" cy="726025"/>
          </a:xfrm>
          <a:prstGeom prst="rect">
            <a:avLst/>
          </a:prstGeom>
        </p:spPr>
      </p:pic>
      <p:pic>
        <p:nvPicPr>
          <p:cNvPr id="5" name="Picture 4"/>
          <p:cNvPicPr>
            <a:picLocks noChangeAspect="1"/>
          </p:cNvPicPr>
          <p:nvPr/>
        </p:nvPicPr>
        <p:blipFill>
          <a:blip r:embed="rId12"/>
          <a:stretch>
            <a:fillRect/>
          </a:stretch>
        </p:blipFill>
        <p:spPr>
          <a:xfrm>
            <a:off x="7516638" y="477015"/>
            <a:ext cx="4533333" cy="4266667"/>
          </a:xfrm>
          <a:prstGeom prst="rect">
            <a:avLst/>
          </a:prstGeom>
        </p:spPr>
      </p:pic>
      <p:pic>
        <p:nvPicPr>
          <p:cNvPr id="6" name="Picture 5"/>
          <p:cNvPicPr>
            <a:picLocks noChangeAspect="1"/>
          </p:cNvPicPr>
          <p:nvPr/>
        </p:nvPicPr>
        <p:blipFill>
          <a:blip r:embed="rId13"/>
          <a:stretch>
            <a:fillRect/>
          </a:stretch>
        </p:blipFill>
        <p:spPr>
          <a:xfrm>
            <a:off x="7516638" y="4882422"/>
            <a:ext cx="4533333" cy="1766468"/>
          </a:xfrm>
          <a:prstGeom prst="rect">
            <a:avLst/>
          </a:prstGeom>
        </p:spPr>
      </p:pic>
    </p:spTree>
    <p:extLst>
      <p:ext uri="{BB962C8B-B14F-4D97-AF65-F5344CB8AC3E}">
        <p14:creationId xmlns:p14="http://schemas.microsoft.com/office/powerpoint/2010/main" val="42211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architecture </a:t>
            </a:r>
          </a:p>
        </p:txBody>
      </p:sp>
      <p:pic>
        <p:nvPicPr>
          <p:cNvPr id="4" name="Picture 3"/>
          <p:cNvPicPr>
            <a:picLocks noChangeAspect="1"/>
          </p:cNvPicPr>
          <p:nvPr/>
        </p:nvPicPr>
        <p:blipFill>
          <a:blip r:embed="rId3"/>
          <a:stretch>
            <a:fillRect/>
          </a:stretch>
        </p:blipFill>
        <p:spPr>
          <a:xfrm>
            <a:off x="2029972" y="1236241"/>
            <a:ext cx="8665709" cy="5264960"/>
          </a:xfrm>
          <a:prstGeom prst="rect">
            <a:avLst/>
          </a:prstGeom>
        </p:spPr>
      </p:pic>
    </p:spTree>
    <p:extLst>
      <p:ext uri="{BB962C8B-B14F-4D97-AF65-F5344CB8AC3E}">
        <p14:creationId xmlns:p14="http://schemas.microsoft.com/office/powerpoint/2010/main" val="23447450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Transitioning Mobile Apps from Application Insights to </a:t>
            </a:r>
            <a:r>
              <a:rPr lang="en-US" b="1" dirty="0" err="1"/>
              <a:t>HockeyApp</a:t>
            </a:r>
            <a:endParaRPr lang="en-US" dirty="0"/>
          </a:p>
        </p:txBody>
      </p:sp>
      <p:sp>
        <p:nvSpPr>
          <p:cNvPr id="3" name="Text Placeholder 2"/>
          <p:cNvSpPr>
            <a:spLocks noGrp="1"/>
          </p:cNvSpPr>
          <p:nvPr>
            <p:ph type="body" sz="quarter" idx="10"/>
          </p:nvPr>
        </p:nvSpPr>
        <p:spPr>
          <a:xfrm>
            <a:off x="277003" y="1942799"/>
            <a:ext cx="11887200" cy="4062651"/>
          </a:xfrm>
        </p:spPr>
        <p:txBody>
          <a:bodyPr/>
          <a:lstStyle/>
          <a:p>
            <a:r>
              <a:rPr lang="en-US" sz="2400" dirty="0"/>
              <a:t>Last November at Connect(), </a:t>
            </a:r>
            <a:r>
              <a:rPr lang="en-US" sz="2400" dirty="0">
                <a:hlinkClick r:id="rId3"/>
              </a:rPr>
              <a:t>we announced</a:t>
            </a:r>
            <a:r>
              <a:rPr lang="en-US" sz="2400" dirty="0"/>
              <a:t> we’ll focus our efforts for mobile and desktop app developers on </a:t>
            </a:r>
            <a:r>
              <a:rPr lang="en-US" sz="2400" dirty="0" err="1"/>
              <a:t>HockeyApp</a:t>
            </a:r>
            <a:r>
              <a:rPr lang="en-US" sz="2400" dirty="0"/>
              <a:t>. </a:t>
            </a:r>
            <a:r>
              <a:rPr lang="en-US" sz="2400" dirty="0" err="1">
                <a:hlinkClick r:id="rId4"/>
              </a:rPr>
              <a:t>HockeyApp</a:t>
            </a:r>
            <a:r>
              <a:rPr lang="en-US" sz="2400" dirty="0"/>
              <a:t> is key component of our Mobile DevOps solution for building apps across platforms like iOS, Android, OS X, Windows, </a:t>
            </a:r>
            <a:r>
              <a:rPr lang="en-US" sz="2400" dirty="0" err="1"/>
              <a:t>Xamarin</a:t>
            </a:r>
            <a:r>
              <a:rPr lang="en-US" sz="2400" dirty="0"/>
              <a:t>, Cordova and Unity. </a:t>
            </a:r>
            <a:r>
              <a:rPr lang="en-US" sz="2400" dirty="0">
                <a:hlinkClick r:id="rId5"/>
              </a:rPr>
              <a:t>Visual Studio Application Insights</a:t>
            </a:r>
            <a:r>
              <a:rPr lang="en-US" sz="2400" dirty="0"/>
              <a:t> continues to focus on detect, triage and diagnose scenarios for web apps and services with interactive analytics and out-of-the-box insights.</a:t>
            </a:r>
          </a:p>
          <a:p>
            <a:endParaRPr lang="en-US" sz="2400" dirty="0"/>
          </a:p>
          <a:p>
            <a:r>
              <a:rPr lang="en-US" sz="2400" b="1" dirty="0"/>
              <a:t>Transition to </a:t>
            </a:r>
            <a:r>
              <a:rPr lang="en-US" sz="2400" b="1" dirty="0" err="1"/>
              <a:t>HockeyApp</a:t>
            </a:r>
            <a:endParaRPr lang="en-US" sz="2400" b="1" dirty="0"/>
          </a:p>
          <a:p>
            <a:r>
              <a:rPr lang="en-US" sz="2400" dirty="0"/>
              <a:t>Today, we are announcing an update for our mobile and desktop app customers. As part of our investments in </a:t>
            </a:r>
            <a:r>
              <a:rPr lang="en-US" sz="2400" dirty="0" err="1"/>
              <a:t>HockeyApp</a:t>
            </a:r>
            <a:r>
              <a:rPr lang="en-US" sz="2400" dirty="0"/>
              <a:t> and the positive feedback we’re seeing from </a:t>
            </a:r>
            <a:r>
              <a:rPr lang="en-US" sz="2400" dirty="0" err="1"/>
              <a:t>HockeyApp</a:t>
            </a:r>
            <a:r>
              <a:rPr lang="en-US" sz="2400" dirty="0"/>
              <a:t> customers, we decided to sunset the mobile experiences in Application Insights.</a:t>
            </a:r>
          </a:p>
        </p:txBody>
      </p:sp>
    </p:spTree>
    <p:extLst>
      <p:ext uri="{BB962C8B-B14F-4D97-AF65-F5344CB8AC3E}">
        <p14:creationId xmlns:p14="http://schemas.microsoft.com/office/powerpoint/2010/main" val="14956782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Demo </a:t>
            </a:r>
            <a:r>
              <a:rPr lang="en-US" sz="4000" dirty="0"/>
              <a:t>- App Insights for ASP.NET</a:t>
            </a:r>
          </a:p>
        </p:txBody>
      </p:sp>
    </p:spTree>
    <p:extLst>
      <p:ext uri="{BB962C8B-B14F-4D97-AF65-F5344CB8AC3E}">
        <p14:creationId xmlns:p14="http://schemas.microsoft.com/office/powerpoint/2010/main" val="56291956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Us</a:t>
            </a:r>
            <a:br>
              <a:rPr lang="en-US" dirty="0"/>
            </a:br>
            <a:r>
              <a:rPr lang="en-US" sz="2400" dirty="0"/>
              <a:t>Technical services to help you win more deals, accelerate deployment and increase consumption</a:t>
            </a:r>
            <a:endParaRPr lang="en-US" sz="2800" dirty="0"/>
          </a:p>
        </p:txBody>
      </p:sp>
      <p:grpSp>
        <p:nvGrpSpPr>
          <p:cNvPr id="5" name="Group 4"/>
          <p:cNvGrpSpPr>
            <a:grpSpLocks noChangeAspect="1"/>
          </p:cNvGrpSpPr>
          <p:nvPr/>
        </p:nvGrpSpPr>
        <p:grpSpPr bwMode="auto">
          <a:xfrm>
            <a:off x="-238124" y="650240"/>
            <a:ext cx="6344284" cy="6344285"/>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 Placeholder 1"/>
          <p:cNvSpPr txBox="1">
            <a:spLocks/>
          </p:cNvSpPr>
          <p:nvPr>
            <p:custDataLst>
              <p:tags r:id="rId1"/>
            </p:custDataLst>
          </p:nvPr>
        </p:nvSpPr>
        <p:spPr>
          <a:xfrm>
            <a:off x="6311913" y="1831982"/>
            <a:ext cx="5522647" cy="4714111"/>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kern="0" dirty="0">
                <a:solidFill>
                  <a:srgbClr val="00188F"/>
                </a:solidFill>
                <a:cs typeface="Segoe UI Semibold" panose="020B0702040204020203" pitchFamily="34" charset="0"/>
              </a:rPr>
              <a:t>Microsoft Azure</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US" sz="1800" b="1" kern="0" dirty="0">
                <a:solidFill>
                  <a:srgbClr val="D83B01"/>
                </a:solidFill>
                <a:latin typeface="Segoe UI Semibold" panose="020B0702040204020203" pitchFamily="34" charset="0"/>
                <a:cs typeface="Segoe UI Semibold" panose="020B0702040204020203" pitchFamily="34" charset="0"/>
              </a:rPr>
              <a:t>Azure</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CRM Online</a:t>
            </a:r>
          </a:p>
          <a:p>
            <a:pPr marL="0"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CRMOnline</a:t>
            </a:r>
            <a:endParaRPr lang="en-US" sz="1800" b="1" kern="0" dirty="0">
              <a:solidFill>
                <a:srgbClr val="D83B01"/>
              </a:solidFill>
              <a:latin typeface="Segoe UI Semibold" panose="020B0702040204020203" pitchFamily="34" charset="0"/>
              <a:cs typeface="Segoe UI Semibold" panose="020B0702040204020203" pitchFamily="34" charset="0"/>
            </a:endParaRP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Office 365</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O365</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Windows 10 and </a:t>
            </a:r>
            <a:br>
              <a:rPr lang="en-IN" kern="0" dirty="0">
                <a:solidFill>
                  <a:srgbClr val="00188F"/>
                </a:solidFill>
                <a:cs typeface="Segoe UI Semibold" panose="020B0702040204020203" pitchFamily="34" charset="0"/>
              </a:rPr>
            </a:br>
            <a:r>
              <a:rPr lang="en-IN" kern="0" dirty="0">
                <a:solidFill>
                  <a:srgbClr val="00188F"/>
                </a:solidFill>
                <a:cs typeface="Segoe UI Semibold" panose="020B0702040204020203" pitchFamily="34" charset="0"/>
              </a:rPr>
              <a:t>Enterprise Mobility Suite</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6311913" y="283464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311913" y="393192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311913" y="5114555"/>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528319" y="5473048"/>
            <a:ext cx="4754881" cy="605294"/>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IN" sz="1800" kern="0" dirty="0">
                <a:solidFill>
                  <a:srgbClr val="00188F"/>
                </a:solidFill>
                <a:cs typeface="Segoe UI Semibold" panose="020B0702040204020203" pitchFamily="34" charset="0"/>
              </a:rPr>
              <a:t>Learn more about your technical support benefits</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http://aka.ms/MySupport</a:t>
            </a:r>
            <a:endParaRPr lang="en-US" sz="1800" b="1" kern="0" dirty="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6546499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505050"/>
                </a:solidFill>
              </a:rPr>
              <a:t>DevOps</a:t>
            </a:r>
            <a:r>
              <a:rPr lang="en-US" dirty="0">
                <a:solidFill>
                  <a:srgbClr val="505050"/>
                </a:solidFill>
              </a:rPr>
              <a:t>: the three stage conversation</a:t>
            </a:r>
          </a:p>
        </p:txBody>
      </p:sp>
      <p:grpSp>
        <p:nvGrpSpPr>
          <p:cNvPr id="8" name="Group 7"/>
          <p:cNvGrpSpPr/>
          <p:nvPr/>
        </p:nvGrpSpPr>
        <p:grpSpPr>
          <a:xfrm>
            <a:off x="8208491" y="1917295"/>
            <a:ext cx="3651001" cy="4592576"/>
            <a:chOff x="8208491" y="1917295"/>
            <a:chExt cx="3651001" cy="4592576"/>
          </a:xfrm>
        </p:grpSpPr>
        <p:sp>
          <p:nvSpPr>
            <p:cNvPr id="3" name="Oval 2"/>
            <p:cNvSpPr/>
            <p:nvPr/>
          </p:nvSpPr>
          <p:spPr bwMode="auto">
            <a:xfrm>
              <a:off x="8433383" y="2203213"/>
              <a:ext cx="2625178" cy="262517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8208491" y="1917295"/>
              <a:ext cx="3651001" cy="4592576"/>
              <a:chOff x="8208491" y="1917295"/>
              <a:chExt cx="3651001" cy="459257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238" y="1917295"/>
                <a:ext cx="2480148" cy="3533783"/>
              </a:xfrm>
              <a:prstGeom prst="rect">
                <a:avLst/>
              </a:prstGeom>
            </p:spPr>
          </p:pic>
          <p:grpSp>
            <p:nvGrpSpPr>
              <p:cNvPr id="19" name="Group 18"/>
              <p:cNvGrpSpPr/>
              <p:nvPr/>
            </p:nvGrpSpPr>
            <p:grpSpPr>
              <a:xfrm>
                <a:off x="8208491" y="5622366"/>
                <a:ext cx="3651001" cy="887505"/>
                <a:chOff x="8486329" y="5622366"/>
                <a:chExt cx="3651001" cy="887505"/>
              </a:xfrm>
            </p:grpSpPr>
            <p:sp>
              <p:nvSpPr>
                <p:cNvPr id="15" name="Rectangle 14"/>
                <p:cNvSpPr/>
                <p:nvPr/>
              </p:nvSpPr>
              <p:spPr bwMode="auto">
                <a:xfrm>
                  <a:off x="8486329"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solidFill>
                        <a:srgbClr val="FFFFFF"/>
                      </a:solidFill>
                    </a:rPr>
                    <a:t>3</a:t>
                  </a:r>
                </a:p>
              </p:txBody>
            </p:sp>
            <p:sp>
              <p:nvSpPr>
                <p:cNvPr id="16" name="Rectangle 15"/>
                <p:cNvSpPr/>
                <p:nvPr/>
              </p:nvSpPr>
              <p:spPr bwMode="auto">
                <a:xfrm>
                  <a:off x="9418638"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solidFill>
                        <a:srgbClr val="FFFFFF"/>
                      </a:solidFill>
                      <a:latin typeface="Segoe UI Light"/>
                    </a:rPr>
                    <a:t>Products</a:t>
                  </a:r>
                </a:p>
              </p:txBody>
            </p:sp>
          </p:grpSp>
        </p:grpSp>
      </p:grpSp>
      <p:grpSp>
        <p:nvGrpSpPr>
          <p:cNvPr id="29" name="Group 28"/>
          <p:cNvGrpSpPr/>
          <p:nvPr/>
        </p:nvGrpSpPr>
        <p:grpSpPr>
          <a:xfrm>
            <a:off x="4359987" y="2125663"/>
            <a:ext cx="3651001" cy="4384208"/>
            <a:chOff x="4359987" y="2125663"/>
            <a:chExt cx="3651001" cy="4384208"/>
          </a:xfrm>
        </p:grpSpPr>
        <p:grpSp>
          <p:nvGrpSpPr>
            <p:cNvPr id="5" name="Group 4"/>
            <p:cNvGrpSpPr/>
            <p:nvPr/>
          </p:nvGrpSpPr>
          <p:grpSpPr>
            <a:xfrm>
              <a:off x="4359987" y="5622366"/>
              <a:ext cx="3651001" cy="887505"/>
              <a:chOff x="4591554" y="5622366"/>
              <a:chExt cx="3651001" cy="887505"/>
            </a:xfrm>
          </p:grpSpPr>
          <p:sp>
            <p:nvSpPr>
              <p:cNvPr id="13" name="Rectangle 12"/>
              <p:cNvSpPr/>
              <p:nvPr/>
            </p:nvSpPr>
            <p:spPr bwMode="auto">
              <a:xfrm>
                <a:off x="459155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solidFill>
                      <a:srgbClr val="FFFFFF"/>
                    </a:solidFill>
                  </a:rPr>
                  <a:t>2</a:t>
                </a:r>
              </a:p>
            </p:txBody>
          </p:sp>
          <p:sp>
            <p:nvSpPr>
              <p:cNvPr id="14" name="Rectangle 13"/>
              <p:cNvSpPr/>
              <p:nvPr/>
            </p:nvSpPr>
            <p:spPr bwMode="auto">
              <a:xfrm>
                <a:off x="552386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solidFill>
                      <a:srgbClr val="FFFFFF"/>
                    </a:solidFill>
                    <a:latin typeface="Segoe UI Light"/>
                  </a:rPr>
                  <a:t>Process</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187" y="2125663"/>
              <a:ext cx="2418073" cy="3306391"/>
            </a:xfrm>
            <a:prstGeom prst="rect">
              <a:avLst/>
            </a:prstGeom>
          </p:spPr>
        </p:pic>
      </p:grpSp>
      <p:grpSp>
        <p:nvGrpSpPr>
          <p:cNvPr id="7" name="Group 6"/>
          <p:cNvGrpSpPr/>
          <p:nvPr/>
        </p:nvGrpSpPr>
        <p:grpSpPr>
          <a:xfrm>
            <a:off x="511482" y="1594697"/>
            <a:ext cx="3651001" cy="4915174"/>
            <a:chOff x="511482" y="1594697"/>
            <a:chExt cx="3651001" cy="4915174"/>
          </a:xfrm>
        </p:grpSpPr>
        <p:sp>
          <p:nvSpPr>
            <p:cNvPr id="6" name="Oval 5"/>
            <p:cNvSpPr/>
            <p:nvPr/>
          </p:nvSpPr>
          <p:spPr bwMode="auto">
            <a:xfrm>
              <a:off x="1112874" y="1594697"/>
              <a:ext cx="1012856" cy="1012856"/>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p:cNvGrpSpPr/>
            <p:nvPr/>
          </p:nvGrpSpPr>
          <p:grpSpPr>
            <a:xfrm>
              <a:off x="511482" y="1673606"/>
              <a:ext cx="3651001" cy="4836265"/>
              <a:chOff x="511482" y="1673606"/>
              <a:chExt cx="3651001" cy="4836265"/>
            </a:xfrm>
          </p:grpSpPr>
          <p:grpSp>
            <p:nvGrpSpPr>
              <p:cNvPr id="4" name="Group 3"/>
              <p:cNvGrpSpPr/>
              <p:nvPr/>
            </p:nvGrpSpPr>
            <p:grpSpPr>
              <a:xfrm>
                <a:off x="511482" y="5622366"/>
                <a:ext cx="3651001" cy="887505"/>
                <a:chOff x="465444" y="5622366"/>
                <a:chExt cx="3651001" cy="887505"/>
              </a:xfrm>
            </p:grpSpPr>
            <p:sp>
              <p:nvSpPr>
                <p:cNvPr id="17" name="Rectangle 16"/>
                <p:cNvSpPr/>
                <p:nvPr/>
              </p:nvSpPr>
              <p:spPr bwMode="auto">
                <a:xfrm>
                  <a:off x="46544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solidFill>
                        <a:srgbClr val="FFFFFF"/>
                      </a:solidFill>
                    </a:rPr>
                    <a:t>1</a:t>
                  </a:r>
                </a:p>
              </p:txBody>
            </p:sp>
            <p:sp>
              <p:nvSpPr>
                <p:cNvPr id="18" name="Rectangle 17"/>
                <p:cNvSpPr/>
                <p:nvPr/>
              </p:nvSpPr>
              <p:spPr bwMode="auto">
                <a:xfrm>
                  <a:off x="139775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solidFill>
                        <a:schemeClr val="bg1"/>
                      </a:solidFill>
                      <a:latin typeface="Segoe UI Light"/>
                    </a:rPr>
                    <a:t>People</a:t>
                  </a:r>
                </a:p>
              </p:txBody>
            </p:sp>
          </p:grpSp>
          <p:grpSp>
            <p:nvGrpSpPr>
              <p:cNvPr id="27" name="Group 26"/>
              <p:cNvGrpSpPr/>
              <p:nvPr/>
            </p:nvGrpSpPr>
            <p:grpSpPr>
              <a:xfrm>
                <a:off x="1186823" y="1673606"/>
                <a:ext cx="2413883" cy="3776282"/>
                <a:chOff x="1186823" y="1673606"/>
                <a:chExt cx="2413883" cy="3776282"/>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823" y="1673606"/>
                  <a:ext cx="1197403" cy="377628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0071" y="2795016"/>
                  <a:ext cx="1110635" cy="2654872"/>
                </a:xfrm>
                <a:prstGeom prst="rect">
                  <a:avLst/>
                </a:prstGeom>
              </p:spPr>
            </p:pic>
          </p:grpSp>
        </p:grpSp>
      </p:grpSp>
    </p:spTree>
    <p:extLst>
      <p:ext uri="{BB962C8B-B14F-4D97-AF65-F5344CB8AC3E}">
        <p14:creationId xmlns:p14="http://schemas.microsoft.com/office/powerpoint/2010/main" val="250319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D" val="56b739ff-9f9a-4f1f-8d4c-66c6010b082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1DDE3A96-5DF4-4479-8A66-D4322BA3674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86695DEF-AF74-4ACD-AA9E-822B4306DE8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icrosoft_IT_Access_Strategy_16x9_Internal">
  <a:themeElements>
    <a:clrScheme name="Custom 6">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16x9_Internal.potx [Read-Only]" id="{BF363A99-0A2E-4943-9211-F214F7BCC519}" vid="{B44044A4-65F9-42AA-931A-0BBF5956FC41}"/>
    </a:ext>
  </a:extLst>
</a:theme>
</file>

<file path=ppt/theme/theme7.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7505</Words>
  <Application>Microsoft Office PowerPoint</Application>
  <PresentationFormat>Custom</PresentationFormat>
  <Paragraphs>1164</Paragraphs>
  <Slides>85</Slides>
  <Notes>79</Notes>
  <HiddenSlides>19</HiddenSlides>
  <MMClips>0</MMClips>
  <ScaleCrop>false</ScaleCrop>
  <HeadingPairs>
    <vt:vector size="8" baseType="variant">
      <vt:variant>
        <vt:lpstr>Fonts Used</vt:lpstr>
      </vt:variant>
      <vt:variant>
        <vt:i4>17</vt:i4>
      </vt:variant>
      <vt:variant>
        <vt:lpstr>Theme</vt:lpstr>
      </vt:variant>
      <vt:variant>
        <vt:i4>9</vt:i4>
      </vt:variant>
      <vt:variant>
        <vt:lpstr>Embedded OLE Servers</vt:lpstr>
      </vt:variant>
      <vt:variant>
        <vt:i4>2</vt:i4>
      </vt:variant>
      <vt:variant>
        <vt:lpstr>Slide Titles</vt:lpstr>
      </vt:variant>
      <vt:variant>
        <vt:i4>85</vt:i4>
      </vt:variant>
    </vt:vector>
  </HeadingPairs>
  <TitlesOfParts>
    <vt:vector size="113" baseType="lpstr">
      <vt:lpstr>ＭＳ Ｐゴシック</vt:lpstr>
      <vt:lpstr>Arial</vt:lpstr>
      <vt:lpstr>Avenir LT Pro 45 Book</vt:lpstr>
      <vt:lpstr>Calibri</vt:lpstr>
      <vt:lpstr>Calibri Light</vt:lpstr>
      <vt:lpstr>Consolas</vt:lpstr>
      <vt:lpstr>Lucida Console</vt:lpstr>
      <vt:lpstr>PT Sans</vt:lpstr>
      <vt:lpstr>Rockwell</vt:lpstr>
      <vt:lpstr>Segoe</vt:lpstr>
      <vt:lpstr>Segoe Semibold</vt:lpstr>
      <vt:lpstr>Segoe UI</vt:lpstr>
      <vt:lpstr>Segoe UI Light</vt:lpstr>
      <vt:lpstr>Segoe UI Semibold</vt:lpstr>
      <vt:lpstr>Segoe UI Semilight</vt:lpstr>
      <vt:lpstr>Segoe UI Symbol</vt:lpstr>
      <vt:lpstr>Wingdings</vt:lpstr>
      <vt:lpstr>WHITE TEMPLATE</vt:lpstr>
      <vt:lpstr>COLOR TEMPLATE</vt:lpstr>
      <vt:lpstr>1_Office Theme</vt:lpstr>
      <vt:lpstr>2_Office Theme</vt:lpstr>
      <vt:lpstr>3_Office Theme</vt:lpstr>
      <vt:lpstr>1_Microsoft_IT_Access_Strategy_16x9_Internal</vt:lpstr>
      <vt:lpstr>1_5-30629_Build_Template_WHITE</vt:lpstr>
      <vt:lpstr>5-30629_Build_Template_WHITE</vt:lpstr>
      <vt:lpstr>7_Office Theme</vt:lpstr>
      <vt:lpstr>Bitmap Image</vt:lpstr>
      <vt:lpstr>Visio</vt:lpstr>
      <vt:lpstr>Technical Deep Dive: Creating Apps for the Intelligent Cloud  Day 4 – DevOps and ALM</vt:lpstr>
      <vt:lpstr>Agenda</vt:lpstr>
      <vt:lpstr>Expectations</vt:lpstr>
      <vt:lpstr>Introduction to DevOps and ALM for Cloud Apps </vt:lpstr>
      <vt:lpstr>People/Process is what % of downtime?</vt:lpstr>
      <vt:lpstr>What’s DevOps?</vt:lpstr>
      <vt:lpstr>What’s DevOps?</vt:lpstr>
      <vt:lpstr>DevOps goals and success metrics</vt:lpstr>
      <vt:lpstr>DevOps: the three stage conversation</vt:lpstr>
      <vt:lpstr>Why DevOps? </vt:lpstr>
      <vt:lpstr>DevOps benefits </vt:lpstr>
      <vt:lpstr>Intro to DevOps practices</vt:lpstr>
      <vt:lpstr>The Application Life Cycle</vt:lpstr>
      <vt:lpstr>PowerPoint Presentation</vt:lpstr>
      <vt:lpstr>DevOps in the Cloud </vt:lpstr>
      <vt:lpstr>DevOps Tools on Azure – including open source</vt:lpstr>
      <vt:lpstr>Build Management</vt:lpstr>
      <vt:lpstr>Continuous delivery &amp; deployment process</vt:lpstr>
      <vt:lpstr>VS Team Services and Team Foundation Server</vt:lpstr>
      <vt:lpstr>VS Team Services and Team Foundation Server</vt:lpstr>
      <vt:lpstr>Build in VS 2015 Roadmap &amp; VS Online</vt:lpstr>
      <vt:lpstr>XAML Builds</vt:lpstr>
      <vt:lpstr>XAML Builds – Controller</vt:lpstr>
      <vt:lpstr>XAML Builds – Agent</vt:lpstr>
      <vt:lpstr>XAML Builds - Build Automation in VS Online</vt:lpstr>
      <vt:lpstr>XAML Builds – TFS &amp; VS Team Services Hosted Build Controller </vt:lpstr>
      <vt:lpstr>VS Team Services Hosted pool</vt:lpstr>
      <vt:lpstr>VS Team Services - Cross-Platform Build Tenants</vt:lpstr>
      <vt:lpstr>Cross Platform Builds with Eclipse</vt:lpstr>
      <vt:lpstr>Cross Platform Builds with Eclipse</vt:lpstr>
      <vt:lpstr>Demo - Build</vt:lpstr>
      <vt:lpstr>Application Testing</vt:lpstr>
      <vt:lpstr>PowerPoint Presentation</vt:lpstr>
      <vt:lpstr>Testing Tools</vt:lpstr>
      <vt:lpstr>Application testing with Visual Studio</vt:lpstr>
      <vt:lpstr>Unit Testing</vt:lpstr>
      <vt:lpstr>Cloud Based Load Tests</vt:lpstr>
      <vt:lpstr>Visual Studio test tools: Test Manager</vt:lpstr>
      <vt:lpstr>Visual Studio test tools: Lab Management</vt:lpstr>
      <vt:lpstr>Demo Suggestions - Load test in the cloud - Create test plans  - Create tests  - Run tests  - Track test status </vt:lpstr>
      <vt:lpstr>Deployment</vt:lpstr>
      <vt:lpstr>Introducing Azure Resource Manager (ARM)</vt:lpstr>
      <vt:lpstr>Azure Resource Manager (ARM)</vt:lpstr>
      <vt:lpstr>ARM – Key Customer Benefits</vt:lpstr>
      <vt:lpstr>ARM: Resource Group Manager Services</vt:lpstr>
      <vt:lpstr>ARM: Resource Tags</vt:lpstr>
      <vt:lpstr>ARM: Role Based Access Control</vt:lpstr>
      <vt:lpstr>Creating applications with ARM JSON templates</vt:lpstr>
      <vt:lpstr>Introducing Power Shell Desired state configuration</vt:lpstr>
      <vt:lpstr>Power Shell Desired state configuration</vt:lpstr>
      <vt:lpstr>Web Deploy – IIS Apps ONLY</vt:lpstr>
      <vt:lpstr>Visual Studio with WebDeploy</vt:lpstr>
      <vt:lpstr>Chef Integration With Azure</vt:lpstr>
      <vt:lpstr>Puppet Labs + Microsoft Azure</vt:lpstr>
      <vt:lpstr>Puppet Labs automate IT infrastructure for sysadmins</vt:lpstr>
      <vt:lpstr>Summary - Azure Programmatic Interfaces</vt:lpstr>
      <vt:lpstr>Release Management</vt:lpstr>
      <vt:lpstr>PowerPoint Presentation</vt:lpstr>
      <vt:lpstr>Continuous Delivery - Introduction</vt:lpstr>
      <vt:lpstr>VS Online and TFS - Release Management </vt:lpstr>
      <vt:lpstr>PowerPoint Presentation</vt:lpstr>
      <vt:lpstr>PowerPoint Presentation</vt:lpstr>
      <vt:lpstr>PowerPoint Presentation</vt:lpstr>
      <vt:lpstr>Defining the release path</vt:lpstr>
      <vt:lpstr>Approval</vt:lpstr>
      <vt:lpstr>Release Template and Release</vt:lpstr>
      <vt:lpstr>Release Visibility</vt:lpstr>
      <vt:lpstr>Demo - Release</vt:lpstr>
      <vt:lpstr>Maintaining and Monitoring Cloud Apps</vt:lpstr>
      <vt:lpstr>PowerPoint Presentation</vt:lpstr>
      <vt:lpstr>Application Insights</vt:lpstr>
      <vt:lpstr>Visual Studio Application Insights</vt:lpstr>
      <vt:lpstr>Key features</vt:lpstr>
      <vt:lpstr>Overview Blade</vt:lpstr>
      <vt:lpstr>Drill down</vt:lpstr>
      <vt:lpstr>Drill down tools</vt:lpstr>
      <vt:lpstr>Fast and powerful insights</vt:lpstr>
      <vt:lpstr>Fast and powerful insights</vt:lpstr>
      <vt:lpstr>Fast and powerful insights</vt:lpstr>
      <vt:lpstr>Built-in Analytics</vt:lpstr>
      <vt:lpstr>High level architecture </vt:lpstr>
      <vt:lpstr>Transitioning Mobile Apps from Application Insights to HockeyApp</vt:lpstr>
      <vt:lpstr>Demo - App Insights for ASP.NET</vt:lpstr>
      <vt:lpstr>Contact Us Technical services to help you win more deals, accelerate deployment and increase consumption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2016-10-11T12:56:52Z</dcterms:created>
  <dcterms:modified xsi:type="dcterms:W3CDTF">2016-10-11T12:58:52Z</dcterms:modified>
</cp:coreProperties>
</file>